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78" r:id="rId1"/>
  </p:sldMasterIdLst>
  <p:notesMasterIdLst>
    <p:notesMasterId r:id="rId10"/>
  </p:notesMasterIdLst>
  <p:sldIdLst>
    <p:sldId id="256" r:id="rId2"/>
    <p:sldId id="368" r:id="rId3"/>
    <p:sldId id="363" r:id="rId4"/>
    <p:sldId id="366" r:id="rId5"/>
    <p:sldId id="290" r:id="rId6"/>
    <p:sldId id="367" r:id="rId7"/>
    <p:sldId id="365" r:id="rId8"/>
    <p:sldId id="360" r:id="rId9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33"/>
    <a:srgbClr val="003E6C"/>
    <a:srgbClr val="008000"/>
    <a:srgbClr val="FFFFCC"/>
    <a:srgbClr val="263A28"/>
    <a:srgbClr val="1F9956"/>
    <a:srgbClr val="CCECFF"/>
    <a:srgbClr val="CCFFFF"/>
    <a:srgbClr val="CCCCF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18603FDC-E32A-4AB5-989C-0864C3EAD2B8}" styleName="Стиль из темы 2 - акцент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2833802-FEF1-4C79-8D5D-14CF1EAF98D9}" styleName="Светлый стиль 2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C083E6E3-FA7D-4D7B-A595-EF9225AFEA82}" styleName="Светлый стиль 1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68" autoAdjust="0"/>
    <p:restoredTop sz="99876" autoAdjust="0"/>
  </p:normalViewPr>
  <p:slideViewPr>
    <p:cSldViewPr snapToGrid="0">
      <p:cViewPr varScale="1">
        <p:scale>
          <a:sx n="115" d="100"/>
          <a:sy n="115" d="100"/>
        </p:scale>
        <p:origin x="31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0F5C1-8A22-4539-891E-99729FA93788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ACC3DC-0019-4C70-9671-41164EBF2199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22127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dirty="0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A3E358-9748-402A-80C5-AF5905919423}" type="slidenum">
              <a:rPr lang="ru-RU" smtClean="0"/>
              <a:pPr/>
              <a:t>8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Title-GrommetsCombin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2720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2321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6693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25709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58117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0198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98563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23522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7994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543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1688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9833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1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1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1574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2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7025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8369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729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PanelContent-GrommetsCombined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9610C30-5A9B-4361-93AE-66B011410200}" type="datetimeFigureOut">
              <a:rPr lang="ru-RU" smtClean="0"/>
              <a:pPr/>
              <a:t>10.02.2023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D71376F-F34A-487E-A699-AD22C5EE989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303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7.emf"/><Relationship Id="rId5" Type="http://schemas.openxmlformats.org/officeDocument/2006/relationships/package" Target="../embeddings/_________Microsoft_Word.docx"/><Relationship Id="rId4" Type="http://schemas.openxmlformats.org/officeDocument/2006/relationships/hyperlink" Target="mailto:diagn.omo@bk.ru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1554479" y="1337925"/>
            <a:ext cx="9881783" cy="3176925"/>
          </a:xfrm>
          <a:prstGeom prst="rect">
            <a:avLst/>
          </a:prstGeom>
          <a:solidFill>
            <a:srgbClr val="FFFFCC">
              <a:alpha val="16078"/>
            </a:srgbClr>
          </a:solidFill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 cap="none">
                <a:ln w="3175" cmpd="sng"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endParaRPr lang="ru-RU" sz="4000" b="1" i="1" dirty="0" smtClean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b="1" i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Организация работы</a:t>
            </a:r>
          </a:p>
          <a:p>
            <a:r>
              <a:rPr lang="ru-RU" sz="4000" b="1" i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4000" b="1" i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адаптации </a:t>
            </a:r>
            <a:r>
              <a:rPr lang="ru-RU" sz="4000" b="1" i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обучающихся,</a:t>
            </a:r>
          </a:p>
          <a:p>
            <a:r>
              <a:rPr lang="ru-RU" sz="4000" b="1" i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прибывших из вновь присоединённых территорий 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</a:rPr>
              <a:t>							</a:t>
            </a: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4181474" y="4762501"/>
            <a:ext cx="691658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3E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Сташкевич </a:t>
            </a:r>
          </a:p>
          <a:p>
            <a:pPr algn="r"/>
            <a:r>
              <a:rPr lang="ru-RU" sz="2400" b="1" dirty="0" smtClean="0">
                <a:solidFill>
                  <a:srgbClr val="003E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Евгения Ромуальдовна, </a:t>
            </a:r>
          </a:p>
          <a:p>
            <a:r>
              <a:rPr lang="ru-RU" sz="2400" b="1" dirty="0">
                <a:solidFill>
                  <a:srgbClr val="003E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3E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методист</a:t>
            </a:r>
          </a:p>
          <a:p>
            <a:r>
              <a:rPr lang="ru-RU" sz="2400" b="1" dirty="0" smtClean="0">
                <a:solidFill>
                  <a:srgbClr val="003E6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педагог-психолог </a:t>
            </a:r>
            <a:r>
              <a:rPr lang="ru-RU" sz="2400" dirty="0" smtClean="0">
                <a:solidFill>
                  <a:schemeClr val="accent3">
                    <a:lumMod val="75000"/>
                  </a:schemeClr>
                </a:solidFill>
              </a:rPr>
              <a:t>	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90924" y="599261"/>
            <a:ext cx="6096000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/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Государственное бюджетное учреждение, осуществляющее</a:t>
            </a:r>
            <a:br>
              <a:rPr lang="ru-RU" sz="14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психолого-педагогическую и медико-социальную помощь</a:t>
            </a:r>
            <a:br>
              <a:rPr lang="ru-RU" sz="14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r>
              <a:rPr lang="ru-RU" sz="14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«Центр диагностики и консультирования» Краснодарского края</a:t>
            </a:r>
            <a:endParaRPr lang="ru-RU" dirty="0"/>
          </a:p>
        </p:txBody>
      </p:sp>
      <p:pic>
        <p:nvPicPr>
          <p:cNvPr id="6" name="Picture 2" descr="\\192.168.1.6\пересылка-орг-мет-отдел\эмблема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710" y="728834"/>
            <a:ext cx="1884338" cy="140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4512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979" y="524102"/>
            <a:ext cx="1883827" cy="176189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3488" y="1114816"/>
            <a:ext cx="7973109" cy="1171183"/>
          </a:xfrm>
        </p:spPr>
        <p:txBody>
          <a:bodyPr>
            <a:normAutofit fontScale="90000"/>
          </a:bodyPr>
          <a:lstStyle/>
          <a:p>
            <a:r>
              <a:rPr lang="ru-RU" sz="27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по обеспечению права на получение общего образования детей, прибывающих с территорий Донецкой Народной Республики, Луганской Народной Республики, Украины</a:t>
            </a:r>
            <a:r>
              <a:rPr lang="ru-RU" b="1" dirty="0">
                <a:solidFill>
                  <a:schemeClr val="accent3"/>
                </a:solidFill>
              </a:rPr>
              <a:t/>
            </a:r>
            <a:br>
              <a:rPr lang="ru-RU" b="1" dirty="0">
                <a:solidFill>
                  <a:schemeClr val="accent3"/>
                </a:solidFill>
              </a:rPr>
            </a:b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76614" y="2404997"/>
            <a:ext cx="10722279" cy="4308954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просвещения Российской Федерации</a:t>
            </a:r>
          </a:p>
          <a:p>
            <a:pPr marL="0" indent="0">
              <a:buNone/>
            </a:pP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ГОСУДАРСТВЕННОЙ ПОЛИТИКИ И УПРАВЛЕНИЯ В СФЕРЕ ОБЩЕГО </a:t>
            </a:r>
            <a:r>
              <a:rPr lang="ru-RU" sz="3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</a:p>
          <a:p>
            <a:pPr marL="0" indent="0">
              <a:buNone/>
            </a:pPr>
            <a:r>
              <a:rPr lang="ru-RU" sz="3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ПИСЬМО от </a:t>
            </a:r>
            <a:r>
              <a:rPr lang="ru-RU" sz="3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 апреля 2022 года N </a:t>
            </a:r>
            <a:r>
              <a:rPr lang="ru-RU" sz="3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03-442 </a:t>
            </a:r>
            <a:r>
              <a:rPr lang="ru-RU" sz="3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3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направлении методических рекомендаций</a:t>
            </a:r>
          </a:p>
          <a:p>
            <a:pPr marL="0" indent="0" algn="ctr" fontAlgn="base">
              <a:buNone/>
            </a:pPr>
            <a:endParaRPr lang="ru-RU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 fontAlgn="base">
              <a:buNone/>
            </a:pPr>
            <a:r>
              <a:rPr lang="ru-RU" sz="5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методические рекомендации включены:</a:t>
            </a:r>
            <a:br>
              <a:rPr lang="ru-RU" sz="5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>
              <a:buFont typeface="Arial" panose="020B0604020202020204" pitchFamily="34" charset="0"/>
              <a:buChar char="•"/>
            </a:pP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руководителя организации, осуществляющей образовательную деятельность по общеобразовательным программам, при приеме детей, прибывающих с территорий ДНР, ЛНР и Украины</a:t>
            </a: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для классных руководителей, педагогов-психологов, социальных педагогов и иных педагогических работников по работе с детьми, прибывающими с территорий ДНР, ЛНР и Украины</a:t>
            </a:r>
            <a:r>
              <a:rPr lang="ru-RU" sz="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base"/>
            <a:r>
              <a:rPr lang="ru-RU" sz="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для родителей (законных представителей) детей, прибывающих с территорий ДНР, ЛНР и Украины, по вопросам обеспечения права детей на получение общего образования.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2814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015049" y="2346932"/>
            <a:ext cx="7377284" cy="32070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дезорганизованность,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снижение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успеваемости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отчужденность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избегание в отношениях,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депрессия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недоверчивость,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подозрительность 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бессмысленность существования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одиночества, попытка отдалиться и защититься от чувства стыда, вины,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унижения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отчаяние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склонность к несчастным случаям, опасные для жизни инсценировки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68137" y="663509"/>
            <a:ext cx="846183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8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Социально-психологические особенности поведения обучающихся </a:t>
            </a:r>
          </a:p>
          <a:p>
            <a:pPr algn="ctr"/>
            <a:r>
              <a:rPr lang="ru-RU" altLang="ru-RU" sz="2800" b="1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из вновь присоединённых территорий</a:t>
            </a:r>
            <a:endParaRPr lang="ru-RU" sz="2800" b="1" dirty="0" smtClean="0"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81548" y="1630262"/>
            <a:ext cx="7773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altLang="ru-RU" sz="2400" dirty="0" smtClean="0">
              <a:solidFill>
                <a:srgbClr val="003E6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886989" y="5187141"/>
            <a:ext cx="9484820" cy="11449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озлобленность, агрессивность, бунт, желание мести, активность, связанная с ответом на возможную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травму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нарушения сна и питания, в том числе ночные кошмары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458" y="2390355"/>
            <a:ext cx="3258590" cy="27662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213" y="487216"/>
            <a:ext cx="1889924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453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126" y="607302"/>
            <a:ext cx="1889924" cy="176189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297679" y="607302"/>
            <a:ext cx="69078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Стадии социально-психологической адаптированности личности</a:t>
            </a:r>
            <a:endParaRPr lang="ru-RU" sz="2800" b="1" dirty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297680" y="1561409"/>
            <a:ext cx="7248697" cy="4653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стадия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когда личность осознает, как она должна вести себя в новой для нее социальной среде, но еще не готова признать и принять систему ценностей новой среды и стремится придерживаться прежней системы ценностей; 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стадия терпимости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когда личность и новая среда проявляют взаимную терпимость к системам ценностей и образцам поведения друг друга;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аккомодация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т.е. признание и принятие личностью основных элементов системы ценностей новой среды при одновременном признании некоторых ценностей личности новой социальной средой; </a:t>
            </a: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ассимиляция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полное совпадение систем ценностей личности и среды.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87" y="2515516"/>
            <a:ext cx="3513494" cy="33723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85" y="2515516"/>
            <a:ext cx="3513494" cy="33723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2360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922" y="661062"/>
            <a:ext cx="1889924" cy="176189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784845" y="831273"/>
            <a:ext cx="86617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системной работы 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педагога психолога по адаптации обучающихся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прибывших из вновь присоединённых территорий</a:t>
            </a:r>
            <a:endParaRPr lang="ru-RU" sz="2400" b="1" dirty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186" y="2201812"/>
            <a:ext cx="6596070" cy="36009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оценки психоэмоционального состояния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уровня психологического климата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коллектива (Методические рекомендации Министерства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образования, науки и молодежной политики КК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проведению мониторинга психоэмоционального состояния обучающихся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20.08.2021г. №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470113-17826/4)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4000"/>
              </a:lnSpc>
              <a:buFont typeface="Wingdings" panose="05000000000000000000" pitchFamily="2" charset="2"/>
              <a:buChar char="Ø"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Информирование обучающихся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возможности получения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психологической помощи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03" y="2422959"/>
            <a:ext cx="4430683" cy="3429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7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373205" y="609957"/>
            <a:ext cx="3796236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индивидуальных консультаций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снижения психоэмоционального напряжения и  с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целью повышения адаптационных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способностей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4687" y="3075286"/>
            <a:ext cx="3765684" cy="31579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782" y="922577"/>
            <a:ext cx="4315793" cy="2876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947651" y="3998421"/>
            <a:ext cx="6142081" cy="163121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тренингов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повышению социально-психологической адаптированности, адекватного позитивного восприятия социальной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поддержки, снижения внутренней конфликтности, для разрешения жизненных противоречий 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8228" y="719251"/>
            <a:ext cx="1889924" cy="1761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299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675" y="702626"/>
            <a:ext cx="1889924" cy="176189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070959" y="601249"/>
            <a:ext cx="77661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endParaRPr lang="ru-RU" sz="2400" b="1" dirty="0" smtClean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кураторам, социальным педагогам,  педагогам 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работе </a:t>
            </a:r>
            <a:r>
              <a:rPr lang="ru-RU" sz="2400" b="1" dirty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4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подростками </a:t>
            </a:r>
          </a:p>
          <a:p>
            <a:pPr algn="ctr"/>
            <a:r>
              <a:rPr lang="ru-RU" sz="2400" b="1" dirty="0" smtClean="0">
                <a:solidFill>
                  <a:srgbClr val="9900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вновь присоединённых территорий</a:t>
            </a:r>
            <a:endParaRPr lang="ru-RU" sz="2400" b="1" dirty="0">
              <a:solidFill>
                <a:srgbClr val="99003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99" y="2565900"/>
            <a:ext cx="4098176" cy="3321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4559475" y="2170909"/>
            <a:ext cx="6828962" cy="36317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осуществлять личностно-ориентированный подход на уроках и во внеурочной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деятельности, постоянно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удерживать в «поле зрения» подростков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мигрантов; 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создавать ситуацию успеха;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способствовать успешной адаптации в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группах, учитывая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психологическое состояние подростков, их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нужды; </a:t>
            </a: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выделять и не акцентировать внимание на том, что подросток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прибыл из вновь присоединённых территорий; 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поручать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самые разные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задания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силу их умений и возможностей; 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67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Прямоугольник 5"/>
          <p:cNvSpPr>
            <a:spLocks noChangeArrowheads="1"/>
          </p:cNvSpPr>
          <p:nvPr/>
        </p:nvSpPr>
        <p:spPr bwMode="auto">
          <a:xfrm>
            <a:off x="1197033" y="1817394"/>
            <a:ext cx="10116590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Краснодар, улица Железнодорожная,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д.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2/1</a:t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тел.: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 (861)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992-66-73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сайт: </a:t>
            </a:r>
            <a:r>
              <a:rPr lang="en-US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en-US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://www.cdik-center.ru/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электронная почта: </a:t>
            </a:r>
            <a:r>
              <a:rPr lang="ru-RU" b="1" u="sng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diagn.omo@bk.ru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000" name="Прямоугольник 5"/>
          <p:cNvSpPr>
            <a:spLocks noChangeArrowheads="1"/>
          </p:cNvSpPr>
          <p:nvPr/>
        </p:nvSpPr>
        <p:spPr bwMode="auto">
          <a:xfrm>
            <a:off x="2886075" y="801964"/>
            <a:ext cx="8534399" cy="144655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 anchor="ctr">
            <a:spAutoFit/>
          </a:bodyPr>
          <a:lstStyle/>
          <a:p>
            <a:pPr algn="ctr">
              <a:defRPr/>
            </a:pPr>
            <a:r>
              <a:rPr lang="ru-RU" sz="2000" b="1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учреждение, осуществляющее психолого-педагогическую помощь </a:t>
            </a:r>
          </a:p>
          <a:p>
            <a:pPr algn="ctr">
              <a:defRPr/>
            </a:pPr>
            <a:r>
              <a:rPr lang="ru-RU" sz="2800" b="1" dirty="0" smtClean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диагностики и консультирования» </a:t>
            </a:r>
          </a:p>
          <a:p>
            <a:pPr algn="ctr">
              <a:defRPr/>
            </a:pPr>
            <a:r>
              <a:rPr lang="ru-RU" sz="2000" b="1" dirty="0" smtClean="0">
                <a:ln w="1905"/>
                <a:solidFill>
                  <a:schemeClr val="tx2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края</a:t>
            </a:r>
            <a:endParaRPr lang="ru-RU" sz="2000" b="1" dirty="0" smtClean="0">
              <a:solidFill>
                <a:schemeClr val="tx2"/>
              </a:solidFill>
            </a:endParaRPr>
          </a:p>
        </p:txBody>
      </p:sp>
      <p:graphicFrame>
        <p:nvGraphicFramePr>
          <p:cNvPr id="40964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7701061"/>
              </p:ext>
            </p:extLst>
          </p:nvPr>
        </p:nvGraphicFramePr>
        <p:xfrm>
          <a:off x="958733" y="609950"/>
          <a:ext cx="1927342" cy="20418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Документ" r:id="rId5" imgW="1398062" imgH="1237897" progId="Word.Document.12">
                  <p:embed/>
                </p:oleObj>
              </mc:Choice>
              <mc:Fallback>
                <p:oleObj name="Документ" r:id="rId5" imgW="1398062" imgH="1237897" progId="Word.Document.12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8733" y="609950"/>
                        <a:ext cx="1927342" cy="204180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7E0F42-D7CD-415A-8654-AEFBA20015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3580" y="3782367"/>
            <a:ext cx="6370872" cy="290804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D9B247"/>
      </a:accent1>
      <a:accent2>
        <a:srgbClr val="CC702D"/>
      </a:accent2>
      <a:accent3>
        <a:srgbClr val="B53A31"/>
      </a:accent3>
      <a:accent4>
        <a:srgbClr val="815F56"/>
      </a:accent4>
      <a:accent5>
        <a:srgbClr val="AE9E7C"/>
      </a:accent5>
      <a:accent6>
        <a:srgbClr val="7B8865"/>
      </a:accent6>
      <a:hlink>
        <a:srgbClr val="BB7826"/>
      </a:hlink>
      <a:folHlink>
        <a:srgbClr val="CF9C5F"/>
      </a:folHlink>
    </a:clrScheme>
    <a:fontScheme name="Натуральные материалы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E4E49EB0-FB00-41F5-9359-4843D783A23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5262</TotalTime>
  <Words>453</Words>
  <Application>Microsoft Office PowerPoint</Application>
  <PresentationFormat>Широкоэкранный</PresentationFormat>
  <Paragraphs>57</Paragraphs>
  <Slides>8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Garamond</vt:lpstr>
      <vt:lpstr>Times New Roman</vt:lpstr>
      <vt:lpstr>Wingdings</vt:lpstr>
      <vt:lpstr>Натуральные материалы</vt:lpstr>
      <vt:lpstr>Документ</vt:lpstr>
      <vt:lpstr>Презентация PowerPoint</vt:lpstr>
      <vt:lpstr>Методические рекомендации по обеспечению права на получение общего образования детей, прибывающих с территорий Донецкой Народной Республики, Луганской Народной Республики, Украины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Пользователь</cp:lastModifiedBy>
  <cp:revision>328</cp:revision>
  <cp:lastPrinted>2022-03-29T05:37:18Z</cp:lastPrinted>
  <dcterms:created xsi:type="dcterms:W3CDTF">2017-01-06T07:30:21Z</dcterms:created>
  <dcterms:modified xsi:type="dcterms:W3CDTF">2023-02-10T07:55:42Z</dcterms:modified>
</cp:coreProperties>
</file>