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  <p:sldMasterId id="2147483756" r:id="rId2"/>
    <p:sldMasterId id="2147483768" r:id="rId3"/>
  </p:sldMasterIdLst>
  <p:notesMasterIdLst>
    <p:notesMasterId r:id="rId21"/>
  </p:notesMasterIdLst>
  <p:sldIdLst>
    <p:sldId id="281" r:id="rId4"/>
    <p:sldId id="320" r:id="rId5"/>
    <p:sldId id="310" r:id="rId6"/>
    <p:sldId id="322" r:id="rId7"/>
    <p:sldId id="324" r:id="rId8"/>
    <p:sldId id="323" r:id="rId9"/>
    <p:sldId id="321" r:id="rId10"/>
    <p:sldId id="311" r:id="rId11"/>
    <p:sldId id="319" r:id="rId12"/>
    <p:sldId id="317" r:id="rId13"/>
    <p:sldId id="318" r:id="rId14"/>
    <p:sldId id="316" r:id="rId15"/>
    <p:sldId id="309" r:id="rId16"/>
    <p:sldId id="326" r:id="rId17"/>
    <p:sldId id="325" r:id="rId18"/>
    <p:sldId id="327" r:id="rId19"/>
    <p:sldId id="279" r:id="rId2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FF91059D-5CC4-4C9D-8799-F8F93FDA8E61}">
          <p14:sldIdLst/>
        </p14:section>
        <p14:section name="Раздел без заголовка" id="{56E8FA6E-D87F-48E9-BEF3-563678A929B0}">
          <p14:sldIdLst>
            <p14:sldId id="281"/>
            <p14:sldId id="320"/>
            <p14:sldId id="310"/>
            <p14:sldId id="322"/>
            <p14:sldId id="324"/>
            <p14:sldId id="323"/>
            <p14:sldId id="321"/>
            <p14:sldId id="311"/>
            <p14:sldId id="319"/>
            <p14:sldId id="317"/>
            <p14:sldId id="318"/>
            <p14:sldId id="316"/>
            <p14:sldId id="309"/>
            <p14:sldId id="326"/>
            <p14:sldId id="325"/>
            <p14:sldId id="327"/>
            <p14:sldId id="27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CCFF99"/>
    <a:srgbClr val="D21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6" autoAdjust="0"/>
    <p:restoredTop sz="94708" autoAdjust="0"/>
  </p:normalViewPr>
  <p:slideViewPr>
    <p:cSldViewPr>
      <p:cViewPr varScale="1">
        <p:scale>
          <a:sx n="109" d="100"/>
          <a:sy n="109" d="100"/>
        </p:scale>
        <p:origin x="201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65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B2605F-42EE-4F60-8221-C059E6F9D2C5}" type="datetimeFigureOut">
              <a:rPr lang="ru-RU" smtClean="0"/>
              <a:pPr/>
              <a:t>09.02.2023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F45FD6-056D-4D09-A4C6-5345AA94BF7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19774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7229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5306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09482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0482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8251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93739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51225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52706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4730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F45FD6-056D-4D09-A4C6-5345AA94BF77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02029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198FD9-04B8-4E01-9807-B85C03E007C1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52CB9-ED9C-4CF1-BC06-EA603FD3D1E7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21DDB-9876-4D82-929B-2737A7D43DCE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20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20" y="3531206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855" indent="0" algn="ctr">
              <a:buNone/>
              <a:defRPr sz="1500"/>
            </a:lvl2pPr>
            <a:lvl3pPr marL="685711" indent="0" algn="ctr">
              <a:buNone/>
              <a:defRPr sz="1350"/>
            </a:lvl3pPr>
            <a:lvl4pPr marL="1028567" indent="0" algn="ctr">
              <a:buNone/>
              <a:defRPr sz="1200"/>
            </a:lvl4pPr>
            <a:lvl5pPr marL="1371422" indent="0" algn="ctr">
              <a:buNone/>
              <a:defRPr sz="1200"/>
            </a:lvl5pPr>
            <a:lvl6pPr marL="1714278" indent="0" algn="ctr">
              <a:buNone/>
              <a:defRPr sz="1200"/>
            </a:lvl6pPr>
            <a:lvl7pPr marL="2057133" indent="0" algn="ctr">
              <a:buNone/>
              <a:defRPr sz="1200"/>
            </a:lvl7pPr>
            <a:lvl8pPr marL="2399989" indent="0" algn="ctr">
              <a:buNone/>
              <a:defRPr sz="1200"/>
            </a:lvl8pPr>
            <a:lvl9pPr marL="2742845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4" y="798973"/>
            <a:ext cx="802005" cy="503578"/>
          </a:xfrm>
        </p:spPr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20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5268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4651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2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3" y="3806197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8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6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3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9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2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7867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2" y="804891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7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9173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5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2019551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855" indent="0">
              <a:buNone/>
              <a:defRPr sz="1500" b="1"/>
            </a:lvl2pPr>
            <a:lvl3pPr marL="685711" indent="0">
              <a:buNone/>
              <a:defRPr sz="1350" b="1"/>
            </a:lvl3pPr>
            <a:lvl4pPr marL="1028567" indent="0">
              <a:buNone/>
              <a:defRPr sz="1200" b="1"/>
            </a:lvl4pPr>
            <a:lvl5pPr marL="1371422" indent="0">
              <a:buNone/>
              <a:defRPr sz="1200" b="1"/>
            </a:lvl5pPr>
            <a:lvl6pPr marL="1714278" indent="0">
              <a:buNone/>
              <a:defRPr sz="1200" b="1"/>
            </a:lvl6pPr>
            <a:lvl7pPr marL="2057133" indent="0">
              <a:buNone/>
              <a:defRPr sz="1200" b="1"/>
            </a:lvl7pPr>
            <a:lvl8pPr marL="2399989" indent="0">
              <a:buNone/>
              <a:defRPr sz="1200" b="1"/>
            </a:lvl8pPr>
            <a:lvl9pPr marL="2742845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2" y="2824271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5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855" indent="0">
              <a:buNone/>
              <a:defRPr sz="1500" b="1"/>
            </a:lvl2pPr>
            <a:lvl3pPr marL="685711" indent="0">
              <a:buNone/>
              <a:defRPr sz="1350" b="1"/>
            </a:lvl3pPr>
            <a:lvl4pPr marL="1028567" indent="0">
              <a:buNone/>
              <a:defRPr sz="1200" b="1"/>
            </a:lvl4pPr>
            <a:lvl5pPr marL="1371422" indent="0">
              <a:buNone/>
              <a:defRPr sz="1200" b="1"/>
            </a:lvl5pPr>
            <a:lvl6pPr marL="1714278" indent="0">
              <a:buNone/>
              <a:defRPr sz="1200" b="1"/>
            </a:lvl6pPr>
            <a:lvl7pPr marL="2057133" indent="0">
              <a:buNone/>
              <a:defRPr sz="1200" b="1"/>
            </a:lvl7pPr>
            <a:lvl8pPr marL="2399989" indent="0">
              <a:buNone/>
              <a:defRPr sz="1200" b="1"/>
            </a:lvl8pPr>
            <a:lvl9pPr marL="2742845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2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96374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1984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97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4"/>
            <a:ext cx="2425950" cy="2247117"/>
          </a:xfrm>
        </p:spPr>
        <p:txBody>
          <a:bodyPr anchor="b">
            <a:normAutofit/>
          </a:bodyPr>
          <a:lstStyle>
            <a:lvl1pPr algn="l">
              <a:defRPr sz="23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7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3" y="3205493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855" indent="0">
              <a:buNone/>
              <a:defRPr sz="1050"/>
            </a:lvl2pPr>
            <a:lvl3pPr marL="685711" indent="0">
              <a:buNone/>
              <a:defRPr sz="900"/>
            </a:lvl3pPr>
            <a:lvl4pPr marL="1028567" indent="0">
              <a:buNone/>
              <a:defRPr sz="750"/>
            </a:lvl4pPr>
            <a:lvl5pPr marL="1371422" indent="0">
              <a:buNone/>
              <a:defRPr sz="750"/>
            </a:lvl5pPr>
            <a:lvl6pPr marL="1714278" indent="0">
              <a:buNone/>
              <a:defRPr sz="750"/>
            </a:lvl6pPr>
            <a:lvl7pPr marL="2057133" indent="0">
              <a:buNone/>
              <a:defRPr sz="750"/>
            </a:lvl7pPr>
            <a:lvl8pPr marL="2399989" indent="0">
              <a:buNone/>
              <a:defRPr sz="750"/>
            </a:lvl8pPr>
            <a:lvl9pPr marL="2742845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194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A76250-3A10-45D9-AC0E-C3B22CB538ED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2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9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399"/>
            </a:lvl1pPr>
            <a:lvl2pPr marL="342855" indent="0">
              <a:buNone/>
              <a:defRPr sz="2100"/>
            </a:lvl2pPr>
            <a:lvl3pPr marL="685711" indent="0">
              <a:buNone/>
              <a:defRPr sz="1800"/>
            </a:lvl3pPr>
            <a:lvl4pPr marL="1028567" indent="0">
              <a:buNone/>
              <a:defRPr sz="1500"/>
            </a:lvl4pPr>
            <a:lvl5pPr marL="1371422" indent="0">
              <a:buNone/>
              <a:defRPr sz="1500"/>
            </a:lvl5pPr>
            <a:lvl6pPr marL="1714278" indent="0">
              <a:buNone/>
              <a:defRPr sz="1500"/>
            </a:lvl6pPr>
            <a:lvl7pPr marL="2057133" indent="0">
              <a:buNone/>
              <a:defRPr sz="1500"/>
            </a:lvl7pPr>
            <a:lvl8pPr marL="2399989" indent="0">
              <a:buNone/>
              <a:defRPr sz="1500"/>
            </a:lvl8pPr>
            <a:lvl9pPr marL="2742845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3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855" indent="0">
              <a:buNone/>
              <a:defRPr sz="1050"/>
            </a:lvl2pPr>
            <a:lvl3pPr marL="685711" indent="0">
              <a:buNone/>
              <a:defRPr sz="900"/>
            </a:lvl3pPr>
            <a:lvl4pPr marL="1028567" indent="0">
              <a:buNone/>
              <a:defRPr sz="750"/>
            </a:lvl4pPr>
            <a:lvl5pPr marL="1371422" indent="0">
              <a:buNone/>
              <a:defRPr sz="750"/>
            </a:lvl5pPr>
            <a:lvl6pPr marL="1714278" indent="0">
              <a:buNone/>
              <a:defRPr sz="750"/>
            </a:lvl6pPr>
            <a:lvl7pPr marL="2057133" indent="0">
              <a:buNone/>
              <a:defRPr sz="750"/>
            </a:lvl7pPr>
            <a:lvl8pPr marL="2399989" indent="0">
              <a:buNone/>
              <a:defRPr sz="750"/>
            </a:lvl8pPr>
            <a:lvl9pPr marL="2742845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5" y="5469858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1" y="318641"/>
            <a:ext cx="3251553" cy="320931"/>
          </a:xfrm>
        </p:spPr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0778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2591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9" y="798975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2" y="798975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5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66506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96320" y="802299"/>
            <a:ext cx="5618515" cy="2541431"/>
          </a:xfrm>
        </p:spPr>
        <p:txBody>
          <a:bodyPr bIns="0"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96320" y="3531206"/>
            <a:ext cx="5618515" cy="977621"/>
          </a:xfrm>
        </p:spPr>
        <p:txBody>
          <a:bodyPr tIns="91440" bIns="91440">
            <a:normAutofit/>
          </a:bodyPr>
          <a:lstStyle>
            <a:lvl1pPr marL="0" indent="0" algn="l">
              <a:buNone/>
              <a:defRPr sz="1600" b="0" cap="all" baseline="0">
                <a:solidFill>
                  <a:schemeClr val="tx1"/>
                </a:solidFill>
              </a:defRPr>
            </a:lvl1pPr>
            <a:lvl2pPr marL="342855" indent="0" algn="ctr">
              <a:buNone/>
              <a:defRPr sz="1500"/>
            </a:lvl2pPr>
            <a:lvl3pPr marL="685711" indent="0" algn="ctr">
              <a:buNone/>
              <a:defRPr sz="1350"/>
            </a:lvl3pPr>
            <a:lvl4pPr marL="1028567" indent="0" algn="ctr">
              <a:buNone/>
              <a:defRPr sz="1200"/>
            </a:lvl4pPr>
            <a:lvl5pPr marL="1371422" indent="0" algn="ctr">
              <a:buNone/>
              <a:defRPr sz="1200"/>
            </a:lvl5pPr>
            <a:lvl6pPr marL="1714278" indent="0" algn="ctr">
              <a:buNone/>
              <a:defRPr sz="1200"/>
            </a:lvl6pPr>
            <a:lvl7pPr marL="2057133" indent="0" algn="ctr">
              <a:buNone/>
              <a:defRPr sz="1200"/>
            </a:lvl7pPr>
            <a:lvl8pPr marL="2399989" indent="0" algn="ctr">
              <a:buNone/>
              <a:defRPr sz="1200"/>
            </a:lvl8pPr>
            <a:lvl9pPr marL="2742845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396319" y="329308"/>
            <a:ext cx="3086292" cy="309201"/>
          </a:xfrm>
        </p:spPr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34704" y="798973"/>
            <a:ext cx="802005" cy="503578"/>
          </a:xfrm>
        </p:spPr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396320" y="3528542"/>
            <a:ext cx="5618515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25303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0131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2" y="1756130"/>
            <a:ext cx="5617002" cy="1887950"/>
          </a:xfrm>
        </p:spPr>
        <p:txBody>
          <a:bodyPr anchor="b">
            <a:normAutofit/>
          </a:bodyPr>
          <a:lstStyle>
            <a:lvl1pPr algn="l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3" y="3806197"/>
            <a:ext cx="5617002" cy="1012929"/>
          </a:xfrm>
        </p:spPr>
        <p:txBody>
          <a:bodyPr tIns="91440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34285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11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56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42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27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13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98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84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1443492" y="3804985"/>
            <a:ext cx="5617002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0092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2" y="804891"/>
            <a:ext cx="6571343" cy="1059305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3490" y="2013936"/>
            <a:ext cx="3125871" cy="34375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89182" y="2013937"/>
            <a:ext cx="3125652" cy="34375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19160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Straight Connector 35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3491" y="804165"/>
            <a:ext cx="6571344" cy="1056319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2019551"/>
            <a:ext cx="3125766" cy="801943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855" indent="0">
              <a:buNone/>
              <a:defRPr sz="1500" b="1"/>
            </a:lvl2pPr>
            <a:lvl3pPr marL="685711" indent="0">
              <a:buNone/>
              <a:defRPr sz="1350" b="1"/>
            </a:lvl3pPr>
            <a:lvl4pPr marL="1028567" indent="0">
              <a:buNone/>
              <a:defRPr sz="1200" b="1"/>
            </a:lvl4pPr>
            <a:lvl5pPr marL="1371422" indent="0">
              <a:buNone/>
              <a:defRPr sz="1200" b="1"/>
            </a:lvl5pPr>
            <a:lvl6pPr marL="1714278" indent="0">
              <a:buNone/>
              <a:defRPr sz="1200" b="1"/>
            </a:lvl6pPr>
            <a:lvl7pPr marL="2057133" indent="0">
              <a:buNone/>
              <a:defRPr sz="1200" b="1"/>
            </a:lvl7pPr>
            <a:lvl8pPr marL="2399989" indent="0">
              <a:buNone/>
              <a:defRPr sz="1200" b="1"/>
            </a:lvl8pPr>
            <a:lvl9pPr marL="2742845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43492" y="2824271"/>
            <a:ext cx="3125766" cy="264445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9182" y="2023005"/>
            <a:ext cx="3125652" cy="802237"/>
          </a:xfrm>
        </p:spPr>
        <p:txBody>
          <a:bodyPr anchor="b">
            <a:normAutofit/>
          </a:bodyPr>
          <a:lstStyle>
            <a:lvl1pPr marL="0" indent="0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342855" indent="0">
              <a:buNone/>
              <a:defRPr sz="1500" b="1"/>
            </a:lvl2pPr>
            <a:lvl3pPr marL="685711" indent="0">
              <a:buNone/>
              <a:defRPr sz="1350" b="1"/>
            </a:lvl3pPr>
            <a:lvl4pPr marL="1028567" indent="0">
              <a:buNone/>
              <a:defRPr sz="1200" b="1"/>
            </a:lvl4pPr>
            <a:lvl5pPr marL="1371422" indent="0">
              <a:buNone/>
              <a:defRPr sz="1200" b="1"/>
            </a:lvl5pPr>
            <a:lvl6pPr marL="1714278" indent="0">
              <a:buNone/>
              <a:defRPr sz="1200" b="1"/>
            </a:lvl6pPr>
            <a:lvl7pPr marL="2057133" indent="0">
              <a:buNone/>
              <a:defRPr sz="1200" b="1"/>
            </a:lvl7pPr>
            <a:lvl8pPr marL="2399989" indent="0">
              <a:buNone/>
              <a:defRPr sz="1200" b="1"/>
            </a:lvl8pPr>
            <a:lvl9pPr marL="2742845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89182" y="2821492"/>
            <a:ext cx="3125652" cy="263737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7374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Straight Connector 31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71297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51090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24802-542D-4DB5-906B-B0E06A2CCF72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9042" y="798974"/>
            <a:ext cx="2425950" cy="2247117"/>
          </a:xfrm>
        </p:spPr>
        <p:txBody>
          <a:bodyPr anchor="b">
            <a:normAutofit/>
          </a:bodyPr>
          <a:lstStyle>
            <a:lvl1pPr algn="l">
              <a:defRPr sz="2399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86657" y="798974"/>
            <a:ext cx="3828178" cy="4658826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9043" y="3205493"/>
            <a:ext cx="2427369" cy="2248181"/>
          </a:xfrm>
        </p:spPr>
        <p:txBody>
          <a:bodyPr>
            <a:normAutofit/>
          </a:bodyPr>
          <a:lstStyle>
            <a:lvl1pPr marL="0" indent="0" algn="l">
              <a:buNone/>
              <a:defRPr sz="1600"/>
            </a:lvl1pPr>
            <a:lvl2pPr marL="342855" indent="0">
              <a:buNone/>
              <a:defRPr sz="1050"/>
            </a:lvl2pPr>
            <a:lvl3pPr marL="685711" indent="0">
              <a:buNone/>
              <a:defRPr sz="900"/>
            </a:lvl3pPr>
            <a:lvl4pPr marL="1028567" indent="0">
              <a:buNone/>
              <a:defRPr sz="750"/>
            </a:lvl4pPr>
            <a:lvl5pPr marL="1371422" indent="0">
              <a:buNone/>
              <a:defRPr sz="750"/>
            </a:lvl5pPr>
            <a:lvl6pPr marL="1714278" indent="0">
              <a:buNone/>
              <a:defRPr sz="750"/>
            </a:lvl6pPr>
            <a:lvl7pPr marL="2057133" indent="0">
              <a:buNone/>
              <a:defRPr sz="750"/>
            </a:lvl7pPr>
            <a:lvl8pPr marL="2399989" indent="0">
              <a:buNone/>
              <a:defRPr sz="750"/>
            </a:lvl8pPr>
            <a:lvl9pPr marL="2742845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>
            <a:off x="1441748" y="3205491"/>
            <a:ext cx="2423276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2405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4996502" y="482171"/>
            <a:ext cx="3511387" cy="5149101"/>
            <a:chOff x="6852919" y="583365"/>
            <a:chExt cx="4681849" cy="5181928"/>
          </a:xfrm>
        </p:grpSpPr>
        <p:sp>
          <p:nvSpPr>
            <p:cNvPr id="14" name="Rectangle 13"/>
            <p:cNvSpPr/>
            <p:nvPr/>
          </p:nvSpPr>
          <p:spPr>
            <a:xfrm>
              <a:off x="6852919" y="583365"/>
              <a:ext cx="4681849" cy="5181928"/>
            </a:xfrm>
            <a:prstGeom prst="rect">
              <a:avLst/>
            </a:prstGeom>
            <a:gradFill>
              <a:gsLst>
                <a:gs pos="0">
                  <a:srgbClr val="000001"/>
                </a:gs>
                <a:gs pos="100000">
                  <a:srgbClr val="191919"/>
                </a:gs>
              </a:gsLst>
            </a:gradFill>
            <a:ln w="76200" cmpd="sng">
              <a:noFill/>
              <a:miter lim="800000"/>
            </a:ln>
            <a:effectLst>
              <a:outerShdw blurRad="127000" dist="228600" dir="4740000" sx="98000" sy="98000" algn="tl" rotWithShape="0">
                <a:srgbClr val="000000">
                  <a:alpha val="34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14"/>
            <p:cNvSpPr/>
            <p:nvPr/>
          </p:nvSpPr>
          <p:spPr>
            <a:xfrm>
              <a:off x="7273787" y="915806"/>
              <a:ext cx="3844017" cy="4507918"/>
            </a:xfrm>
            <a:prstGeom prst="rect">
              <a:avLst/>
            </a:prstGeom>
            <a:gradFill>
              <a:gsLst>
                <a:gs pos="0">
                  <a:srgbClr val="DADADA"/>
                </a:gs>
                <a:gs pos="100000">
                  <a:srgbClr val="FFFFFE"/>
                </a:gs>
              </a:gsLst>
              <a:lin ang="16200000" scaled="0"/>
            </a:gradFill>
            <a:ln w="50800" cmpd="sng">
              <a:solidFill>
                <a:srgbClr val="191919"/>
              </a:solidFill>
              <a:miter lim="800000"/>
            </a:ln>
            <a:effectLst>
              <a:innerShdw blurRad="63500" dist="88900" dir="14100000">
                <a:srgbClr val="000000">
                  <a:alpha val="30000"/>
                </a:srgbClr>
              </a:inn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149" y="1129513"/>
            <a:ext cx="3244935" cy="1830584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40128" y="1122543"/>
            <a:ext cx="2234998" cy="3866327"/>
          </a:xfrm>
          <a:solidFill>
            <a:schemeClr val="bg1">
              <a:lumMod val="8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2399"/>
            </a:lvl1pPr>
            <a:lvl2pPr marL="342855" indent="0">
              <a:buNone/>
              <a:defRPr sz="2100"/>
            </a:lvl2pPr>
            <a:lvl3pPr marL="685711" indent="0">
              <a:buNone/>
              <a:defRPr sz="1800"/>
            </a:lvl3pPr>
            <a:lvl4pPr marL="1028567" indent="0">
              <a:buNone/>
              <a:defRPr sz="1500"/>
            </a:lvl4pPr>
            <a:lvl5pPr marL="1371422" indent="0">
              <a:buNone/>
              <a:defRPr sz="1500"/>
            </a:lvl5pPr>
            <a:lvl6pPr marL="1714278" indent="0">
              <a:buNone/>
              <a:defRPr sz="1500"/>
            </a:lvl6pPr>
            <a:lvl7pPr marL="2057133" indent="0">
              <a:buNone/>
              <a:defRPr sz="1500"/>
            </a:lvl7pPr>
            <a:lvl8pPr marL="2399989" indent="0">
              <a:buNone/>
              <a:defRPr sz="1500"/>
            </a:lvl8pPr>
            <a:lvl9pPr marL="2742845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43493" y="3145992"/>
            <a:ext cx="3240286" cy="2003742"/>
          </a:xfrm>
        </p:spPr>
        <p:txBody>
          <a:bodyPr>
            <a:normAutofit/>
          </a:bodyPr>
          <a:lstStyle>
            <a:lvl1pPr marL="0" indent="0" algn="l">
              <a:buNone/>
              <a:defRPr sz="1800"/>
            </a:lvl1pPr>
            <a:lvl2pPr marL="342855" indent="0">
              <a:buNone/>
              <a:defRPr sz="1050"/>
            </a:lvl2pPr>
            <a:lvl3pPr marL="685711" indent="0">
              <a:buNone/>
              <a:defRPr sz="900"/>
            </a:lvl3pPr>
            <a:lvl4pPr marL="1028567" indent="0">
              <a:buNone/>
              <a:defRPr sz="750"/>
            </a:lvl4pPr>
            <a:lvl5pPr marL="1371422" indent="0">
              <a:buNone/>
              <a:defRPr sz="750"/>
            </a:lvl5pPr>
            <a:lvl6pPr marL="1714278" indent="0">
              <a:buNone/>
              <a:defRPr sz="750"/>
            </a:lvl6pPr>
            <a:lvl7pPr marL="2057133" indent="0">
              <a:buNone/>
              <a:defRPr sz="750"/>
            </a:lvl7pPr>
            <a:lvl8pPr marL="2399989" indent="0">
              <a:buNone/>
              <a:defRPr sz="750"/>
            </a:lvl8pPr>
            <a:lvl9pPr marL="2742845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436665" y="5469858"/>
            <a:ext cx="3252420" cy="320123"/>
          </a:xfrm>
        </p:spPr>
        <p:txBody>
          <a:bodyPr/>
          <a:lstStyle>
            <a:lvl1pPr algn="l">
              <a:defRPr/>
            </a:lvl1pPr>
          </a:lstStyle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437531" y="318641"/>
            <a:ext cx="3251553" cy="320931"/>
          </a:xfrm>
        </p:spPr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441281" y="3143605"/>
            <a:ext cx="3242014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473048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1443492" y="1847088"/>
            <a:ext cx="6571343" cy="0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5888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18029" y="798975"/>
            <a:ext cx="1103027" cy="465988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3492" y="798975"/>
            <a:ext cx="5301095" cy="465988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918028" y="798975"/>
            <a:ext cx="0" cy="4659889"/>
          </a:xfrm>
          <a:prstGeom prst="line">
            <a:avLst/>
          </a:prstGeom>
          <a:ln w="3175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9944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8C862C-918E-44A8-8AF1-AE8BA442FAAC}" type="datetime1">
              <a:rPr lang="ru-RU" smtClean="0"/>
              <a:t>09.02.2023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CE4CF-C23B-4DB5-B0E7-78688EC0CA34}" type="datetime1">
              <a:rPr lang="ru-RU" smtClean="0"/>
              <a:t>09.02.2023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4A792E-F800-4313-87E8-71BCAB9E81D9}" type="datetime1">
              <a:rPr lang="ru-RU" smtClean="0"/>
              <a:t>09.02.2023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A7FC5-B597-47EC-B860-71ED5DDA30B6}" type="datetime1">
              <a:rPr lang="ru-RU" smtClean="0"/>
              <a:t>09.02.2023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7D10-93BE-4D1E-878F-B9B1921BCEA4}" type="datetime1">
              <a:rPr lang="ru-RU" smtClean="0"/>
              <a:t>09.02.2023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74E2-ED96-4C1A-A3EB-504E48234F89}" type="datetime1">
              <a:rPr lang="ru-RU" smtClean="0"/>
              <a:t>09.02.2023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012E134-0736-4CD2-A293-0CDA7CAC6924}" type="datetime1">
              <a:rPr lang="ru-RU" smtClean="0"/>
              <a:t>09.02.2023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F07908A-114A-4F5E-8283-A700CED626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4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2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2015734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1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7263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685711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570" indent="-228570" algn="l" defTabSz="685711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711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2852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99992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133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274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5696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5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11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7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22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78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33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89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45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015734"/>
            <a:ext cx="9144000" cy="4079520"/>
          </a:xfrm>
          <a:prstGeom prst="rect">
            <a:avLst/>
          </a:prstGeom>
          <a:gradFill flip="none" rotWithShape="1">
            <a:gsLst>
              <a:gs pos="0">
                <a:schemeClr val="bg2">
                  <a:alpha val="0"/>
                </a:schemeClr>
              </a:gs>
              <a:gs pos="100000">
                <a:schemeClr val="bg2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t="1538" r="12500" b="-1538"/>
          <a:stretch/>
        </p:blipFill>
        <p:spPr>
          <a:xfrm>
            <a:off x="-1" y="6095254"/>
            <a:ext cx="9144001" cy="774727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0" y="6101127"/>
            <a:ext cx="9144000" cy="0"/>
          </a:xfrm>
          <a:prstGeom prst="line">
            <a:avLst/>
          </a:prstGeom>
          <a:ln w="12700">
            <a:solidFill>
              <a:srgbClr val="000001">
                <a:alpha val="2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43492" y="804520"/>
            <a:ext cx="6571343" cy="10492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3492" y="2015734"/>
            <a:ext cx="6571343" cy="34506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646542" y="330371"/>
            <a:ext cx="2368292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18704"/>
            <a:fld id="{5BBC2317-EDF6-472E-9C9C-A8C8C33BDEC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418704"/>
              <a:t>09.02.2023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3491" y="329308"/>
            <a:ext cx="4034004" cy="3092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18704"/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7725" y="798973"/>
            <a:ext cx="795746" cy="50357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2800">
                <a:solidFill>
                  <a:schemeClr val="accent1"/>
                </a:solidFill>
              </a:defRPr>
            </a:lvl1pPr>
          </a:lstStyle>
          <a:p>
            <a:pPr defTabSz="418704"/>
            <a:fld id="{617EAA5B-AE7C-42BF-83A1-3B92924EF99D}" type="slidenum">
              <a:rPr lang="ru-RU" smtClean="0">
                <a:solidFill>
                  <a:srgbClr val="B71E42"/>
                </a:solidFill>
              </a:rPr>
              <a:pPr defTabSz="418704"/>
              <a:t>‹#›</a:t>
            </a:fld>
            <a:endParaRPr lang="ru-RU">
              <a:solidFill>
                <a:srgbClr val="B71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557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685711" rtl="0" eaLnBrk="1" latinLnBrk="0" hangingPunct="1">
        <a:lnSpc>
          <a:spcPct val="90000"/>
        </a:lnSpc>
        <a:spcBef>
          <a:spcPct val="0"/>
        </a:spcBef>
        <a:buNone/>
        <a:defRPr sz="3200" b="0" i="0" kern="1200" cap="all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570" indent="-228570" algn="l" defTabSz="685711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711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2852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99992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400" kern="1200" cap="none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133" indent="-228570" algn="l" defTabSz="685711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274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415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8556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5696" indent="-228570" algn="l" defTabSz="914282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00000"/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55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11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567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422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278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133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989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845" algn="l" defTabSz="685711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2.jpeg"/><Relationship Id="rId4" Type="http://schemas.openxmlformats.org/officeDocument/2006/relationships/image" Target="../media/image11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581270" y="1381911"/>
            <a:ext cx="820891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solidFill>
                  <a:schemeClr val="accent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опыт по организации психолого-педагогической помощи детям, прибывшим из вновь присоединенных территорий</a:t>
            </a:r>
            <a:endParaRPr lang="ru-RU" sz="4000" b="1" dirty="0">
              <a:ln w="1905"/>
              <a:solidFill>
                <a:schemeClr val="accent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Параллелограмм 24"/>
          <p:cNvSpPr/>
          <p:nvPr/>
        </p:nvSpPr>
        <p:spPr>
          <a:xfrm>
            <a:off x="-36512" y="55913"/>
            <a:ext cx="9156849" cy="949954"/>
          </a:xfrm>
          <a:prstGeom prst="parallelogram">
            <a:avLst>
              <a:gd name="adj" fmla="val 37012"/>
            </a:avLst>
          </a:prstGeom>
          <a:solidFill>
            <a:schemeClr val="bg2">
              <a:lumMod val="9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араллелограмм 26"/>
          <p:cNvSpPr/>
          <p:nvPr/>
        </p:nvSpPr>
        <p:spPr>
          <a:xfrm>
            <a:off x="399383" y="1520791"/>
            <a:ext cx="513117" cy="36003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8" name="Параллелограмм 27"/>
          <p:cNvSpPr/>
          <p:nvPr/>
        </p:nvSpPr>
        <p:spPr>
          <a:xfrm>
            <a:off x="8024334" y="4390056"/>
            <a:ext cx="748263" cy="427584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араллелограмм 29"/>
          <p:cNvSpPr/>
          <p:nvPr/>
        </p:nvSpPr>
        <p:spPr>
          <a:xfrm>
            <a:off x="959901" y="2138861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араллелограмм 18"/>
          <p:cNvSpPr/>
          <p:nvPr/>
        </p:nvSpPr>
        <p:spPr>
          <a:xfrm>
            <a:off x="389240" y="2915120"/>
            <a:ext cx="479496" cy="292387"/>
          </a:xfrm>
          <a:prstGeom prst="parallelogra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Параллелограмм 22"/>
          <p:cNvSpPr/>
          <p:nvPr/>
        </p:nvSpPr>
        <p:spPr>
          <a:xfrm>
            <a:off x="508873" y="223367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2" name="Параллелограмм 31"/>
          <p:cNvSpPr/>
          <p:nvPr/>
        </p:nvSpPr>
        <p:spPr>
          <a:xfrm>
            <a:off x="7035056" y="4513138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араллелограмм 32"/>
          <p:cNvSpPr/>
          <p:nvPr/>
        </p:nvSpPr>
        <p:spPr>
          <a:xfrm>
            <a:off x="7887329" y="523839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Параллелограмм 33"/>
          <p:cNvSpPr/>
          <p:nvPr/>
        </p:nvSpPr>
        <p:spPr>
          <a:xfrm>
            <a:off x="450911" y="5600482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Параллелограмм 34"/>
          <p:cNvSpPr/>
          <p:nvPr/>
        </p:nvSpPr>
        <p:spPr>
          <a:xfrm>
            <a:off x="495598" y="481140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Параллелограмм 35"/>
          <p:cNvSpPr/>
          <p:nvPr/>
        </p:nvSpPr>
        <p:spPr>
          <a:xfrm>
            <a:off x="7393418" y="922253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Параллелограмм 36"/>
          <p:cNvSpPr/>
          <p:nvPr/>
        </p:nvSpPr>
        <p:spPr>
          <a:xfrm>
            <a:off x="7587860" y="1510936"/>
            <a:ext cx="604269" cy="426986"/>
          </a:xfrm>
          <a:prstGeom prst="parallelogram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8" name="Параллелограмм 37"/>
          <p:cNvSpPr/>
          <p:nvPr/>
        </p:nvSpPr>
        <p:spPr>
          <a:xfrm>
            <a:off x="8096332" y="1259683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араллелограмм 20"/>
          <p:cNvSpPr/>
          <p:nvPr/>
        </p:nvSpPr>
        <p:spPr>
          <a:xfrm>
            <a:off x="897515" y="5040689"/>
            <a:ext cx="604269" cy="426986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34707" y="69999"/>
            <a:ext cx="72378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«Центр диагностики и консультирования» Краснодарского </a:t>
            </a:r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</a:p>
          <a:p>
            <a:pPr algn="ctr"/>
            <a:r>
              <a:rPr lang="ru-RU" sz="1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АНАПСКИЙ ФИЛИАЛ</a:t>
            </a:r>
            <a:endParaRPr lang="ru-RU" sz="14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131841" y="5275366"/>
            <a:ext cx="520209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alt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Краус</a:t>
            </a:r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Татьяна Викторовна,</a:t>
            </a:r>
            <a:endParaRPr lang="ru-RU" alt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едагог-психолог </a:t>
            </a:r>
            <a:r>
              <a:rPr lang="ru-RU" altLang="ru-RU" sz="1600" b="1" dirty="0" err="1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Анапского</a:t>
            </a:r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филиала </a:t>
            </a:r>
          </a:p>
          <a:p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ГБУ </a:t>
            </a:r>
            <a:r>
              <a:rPr lang="ru-RU" alt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КК «Центр диагностики </a:t>
            </a:r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консультирования</a:t>
            </a:r>
            <a:r>
              <a:rPr lang="ru-RU" alt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altLang="ru-RU" sz="16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alt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09.02.2023 г.</a:t>
            </a:r>
            <a:endParaRPr lang="ru-RU" alt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 descr="лого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635" y="176287"/>
            <a:ext cx="1143149" cy="74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3888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08012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оказания экстренной психологической помощи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92" b="3710"/>
          <a:stretch/>
        </p:blipFill>
        <p:spPr>
          <a:xfrm>
            <a:off x="1619673" y="1412776"/>
            <a:ext cx="604867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244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08012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принципы организации психологической помощи в ПВР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484" b="7847"/>
          <a:stretch/>
        </p:blipFill>
        <p:spPr>
          <a:xfrm>
            <a:off x="1619673" y="1268760"/>
            <a:ext cx="6048672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6457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648072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 общения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8" b="3800"/>
          <a:stretch/>
        </p:blipFill>
        <p:spPr>
          <a:xfrm>
            <a:off x="1547663" y="764704"/>
            <a:ext cx="6048673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851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>
            <a:spLocks noGrp="1"/>
          </p:cNvSpPr>
          <p:nvPr/>
        </p:nvSpPr>
        <p:spPr bwMode="auto">
          <a:xfrm>
            <a:off x="1007604" y="2244321"/>
            <a:ext cx="6624736" cy="241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altLang="ru-RU" sz="24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39552" y="116632"/>
            <a:ext cx="80648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Методический</a:t>
            </a:r>
            <a:r>
              <a:rPr kumimoji="0" lang="ru-RU" altLang="ru-RU" sz="3600" b="1" i="0" u="none" strike="noStrike" cap="none" normalizeH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ресурс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9" y="357412"/>
            <a:ext cx="1886909" cy="188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51720" y="1061163"/>
            <a:ext cx="66394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Центр экстренной психологической помощи </a:t>
            </a:r>
            <a:r>
              <a:rPr lang="ru-RU" b="1" dirty="0" smtClean="0">
                <a:solidFill>
                  <a:prstClr val="black"/>
                </a:solidFill>
              </a:rPr>
              <a:t>МЧС России </a:t>
            </a:r>
          </a:p>
          <a:p>
            <a:r>
              <a:rPr lang="ru-RU" b="1" dirty="0" smtClean="0">
                <a:solidFill>
                  <a:prstClr val="black"/>
                </a:solidFill>
              </a:rPr>
              <a:t>Южный </a:t>
            </a:r>
            <a:r>
              <a:rPr lang="ru-RU" b="1" dirty="0">
                <a:solidFill>
                  <a:prstClr val="black"/>
                </a:solidFill>
              </a:rPr>
              <a:t>филиал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262795"/>
            <a:ext cx="828092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spc="41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Тема 1. ПВР как участок работы </a:t>
            </a:r>
            <a:r>
              <a:rPr lang="ru-RU" sz="3200" spc="41" dirty="0" smtClean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ea typeface="Times New Roman"/>
              </a:rPr>
              <a:t>психолога</a:t>
            </a:r>
          </a:p>
          <a:p>
            <a:endParaRPr lang="ru-RU" sz="3200" spc="41" dirty="0">
              <a:ln w="11430"/>
              <a:solidFill>
                <a:schemeClr val="tx2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ea typeface="Times New Roman"/>
            </a:endParaRPr>
          </a:p>
          <a:p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2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Организация работы специалистов-психологов в режиме ЧС</a:t>
            </a:r>
          </a:p>
          <a:p>
            <a:endParaRPr lang="ru-RU" sz="3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Тема 3. </a:t>
            </a:r>
            <a:r>
              <a:rPr lang="ru-RU" sz="32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Возможные психические состояния и поведенческие реакции </a:t>
            </a:r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пострадавших</a:t>
            </a: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85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8125" y="188640"/>
            <a:ext cx="7202075" cy="2040263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Федеральный координационный центр по обеспечению психологической службы в системе образования Российской Федерации При МГППУ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3492" y="2420888"/>
            <a:ext cx="6571343" cy="3045459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b="1" u="sng" dirty="0"/>
              <a:t>Ключевые направления деятельности:</a:t>
            </a:r>
            <a:endParaRPr lang="ru-RU" u="sng" dirty="0"/>
          </a:p>
          <a:p>
            <a:r>
              <a:rPr lang="ru-RU" i="1" dirty="0"/>
              <a:t>Оказание экстренной психологической помощи</a:t>
            </a:r>
            <a:endParaRPr lang="ru-RU" dirty="0"/>
          </a:p>
          <a:p>
            <a:r>
              <a:rPr lang="ru-RU" i="1" dirty="0"/>
              <a:t>Организационное и методическое сопровождение специалистов, оказывающих экстренную и кризисную психологическую помощь в субъектах Российской Федерации, подготовка кадров  </a:t>
            </a:r>
            <a:endParaRPr lang="ru-RU" dirty="0"/>
          </a:p>
          <a:p>
            <a:r>
              <a:rPr lang="ru-RU" i="1" dirty="0"/>
              <a:t>Содействие повышению качества и доступности психологической помощи в системе образования Российской Федерации</a:t>
            </a:r>
            <a:endParaRPr lang="ru-RU" dirty="0"/>
          </a:p>
          <a:p>
            <a:r>
              <a:rPr lang="ru-RU" b="1" dirty="0"/>
              <a:t>Координация, научно-методическое и информационное сопровождение педагогических работников, педагогов-психологов (психологов в сфере образования)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5902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32656"/>
            <a:ext cx="7128792" cy="1112312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/>
              <a:t>Профессиональное сообщество в ТГ «Психологическая помощь в ПВР»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16832"/>
            <a:ext cx="8568952" cy="396044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организации антикризисного сопровождения временных переселенцев</a:t>
            </a:r>
          </a:p>
          <a:p>
            <a:r>
              <a:rPr lang="ru-RU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Психодиагностический инструментарий для обследования участников образовательных отношений из числа вынужденных переселенцев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Категория несовершеннолетних и молодых людей из числа вынужденных переселенцев, проживающих в ПВР и нуждающихся в повышенном психолого-педагогическом внимании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несовершеннолетних и молодых людей из числа вынужденных переселенцев, проживающих в ПВР и нуждающихся в повышенном психолого-педагогическом внимании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Протокол психологического сопровождения несовершеннолетних и молодых людей из числа вынужденных переселенцев из ЛНР, ДНР, территорий Украины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59863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>
            <a:spLocks noGrp="1"/>
          </p:cNvSpPr>
          <p:nvPr/>
        </p:nvSpPr>
        <p:spPr bwMode="auto">
          <a:xfrm>
            <a:off x="1007604" y="2244321"/>
            <a:ext cx="6624736" cy="2413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  <a:defRPr/>
            </a:pPr>
            <a:endParaRPr kumimoji="0" lang="ru-RU" altLang="ru-RU" sz="2400" b="0" i="0" u="none" strike="noStrike" kern="1200" cap="none" spc="0" normalizeH="0" baseline="0" noProof="0" dirty="0" smtClean="0">
              <a:ln>
                <a:noFill/>
              </a:ln>
              <a:solidFill>
                <a:srgbClr val="4E67C8">
                  <a:lumMod val="75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39552" y="78839"/>
            <a:ext cx="806489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14124">
                    <a:lumMod val="75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Методический ресурс</a:t>
            </a:r>
            <a:endParaRPr kumimoji="0" lang="ru-RU" altLang="ru-RU" sz="1800" b="0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204357"/>
            <a:ext cx="8784976" cy="5097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2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КЕЙС </a:t>
            </a:r>
            <a:r>
              <a:rPr lang="ru-RU" sz="2400" u="sng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работе педагога-психолога в </a:t>
            </a:r>
            <a:r>
              <a:rPr lang="ru-RU" sz="24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ПВР и ОО: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Разработки тренингов для детей 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Рекомендации «Помощь  при различных эмоциональных состояниях в экстренных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ситуациях»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Пособия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практикумы, программы,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статьи</a:t>
            </a: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ематические презентации специалистов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МЧС и специалистов кризисной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экстремальной психологии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indent="-285750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одборка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 по кризисной и экстремальной психологии</a:t>
            </a:r>
            <a:endParaRPr lang="ru-RU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75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араллелограмм 16"/>
          <p:cNvSpPr/>
          <p:nvPr/>
        </p:nvSpPr>
        <p:spPr>
          <a:xfrm>
            <a:off x="-12849" y="99364"/>
            <a:ext cx="9156849" cy="949954"/>
          </a:xfrm>
          <a:prstGeom prst="parallelogram">
            <a:avLst>
              <a:gd name="adj" fmla="val 37012"/>
            </a:avLst>
          </a:prstGeom>
          <a:solidFill>
            <a:schemeClr val="bg2">
              <a:lumMod val="90000"/>
            </a:schemeClr>
          </a:solid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30892" y="138519"/>
            <a:ext cx="728958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</a:t>
            </a:r>
          </a:p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осуществляющее психолого-педагогическую и медико-социальную помощь «Центр диагностики и консультирования» Краснодарского края</a:t>
            </a:r>
          </a:p>
          <a:p>
            <a:pPr algn="ctr"/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АНАПСКИЙ ФИЛИАЛ</a:t>
            </a:r>
          </a:p>
        </p:txBody>
      </p:sp>
      <p:sp>
        <p:nvSpPr>
          <p:cNvPr id="8" name="Параллелограмм 7"/>
          <p:cNvSpPr/>
          <p:nvPr/>
        </p:nvSpPr>
        <p:spPr>
          <a:xfrm>
            <a:off x="1331640" y="2631688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араллелограмм 8"/>
          <p:cNvSpPr/>
          <p:nvPr/>
        </p:nvSpPr>
        <p:spPr>
          <a:xfrm>
            <a:off x="582045" y="1297799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араллелограмм 9"/>
          <p:cNvSpPr/>
          <p:nvPr/>
        </p:nvSpPr>
        <p:spPr>
          <a:xfrm>
            <a:off x="1619672" y="2554250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араллелограмм 10"/>
          <p:cNvSpPr/>
          <p:nvPr/>
        </p:nvSpPr>
        <p:spPr>
          <a:xfrm>
            <a:off x="8460432" y="1240355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араллелограмм 11"/>
          <p:cNvSpPr/>
          <p:nvPr/>
        </p:nvSpPr>
        <p:spPr>
          <a:xfrm>
            <a:off x="7950994" y="1592577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араллелограмм 12"/>
          <p:cNvSpPr/>
          <p:nvPr/>
        </p:nvSpPr>
        <p:spPr>
          <a:xfrm>
            <a:off x="582045" y="2082058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араллелограмм 13"/>
          <p:cNvSpPr/>
          <p:nvPr/>
        </p:nvSpPr>
        <p:spPr>
          <a:xfrm>
            <a:off x="7612525" y="1160971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араллелограмм 14"/>
          <p:cNvSpPr/>
          <p:nvPr/>
        </p:nvSpPr>
        <p:spPr>
          <a:xfrm>
            <a:off x="294013" y="1646493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араллелограмм 18"/>
          <p:cNvSpPr/>
          <p:nvPr/>
        </p:nvSpPr>
        <p:spPr>
          <a:xfrm>
            <a:off x="7620310" y="2670376"/>
            <a:ext cx="576064" cy="472192"/>
          </a:xfrm>
          <a:prstGeom prst="parallelogram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араллелограмм 19"/>
          <p:cNvSpPr/>
          <p:nvPr/>
        </p:nvSpPr>
        <p:spPr>
          <a:xfrm>
            <a:off x="7884368" y="2554250"/>
            <a:ext cx="576064" cy="472192"/>
          </a:xfrm>
          <a:prstGeom prst="parallelogram">
            <a:avLst/>
          </a:prstGeom>
          <a:solidFill>
            <a:srgbClr val="CCFF99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115616" y="4451173"/>
            <a:ext cx="6984776" cy="751944"/>
          </a:xfrm>
          <a:prstGeom prst="rect">
            <a:avLst/>
          </a:prstGeom>
          <a:solidFill>
            <a:srgbClr val="D5F4FF"/>
          </a:solidFill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altLang="ru-RU" sz="22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52277" y="3424957"/>
            <a:ext cx="6215396" cy="1612066"/>
          </a:xfrm>
          <a:prstGeom prst="rect">
            <a:avLst/>
          </a:prstGeom>
          <a:solidFill>
            <a:srgbClr val="D5F4FF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</a:p>
        </p:txBody>
      </p:sp>
      <p:pic>
        <p:nvPicPr>
          <p:cNvPr id="18" name="Рисунок 17" descr="лого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635" y="176287"/>
            <a:ext cx="1143149" cy="745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0180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51520" y="116632"/>
            <a:ext cx="8784976" cy="18002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ctr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solidFill>
                  <a:schemeClr val="dk1"/>
                </a:solidFill>
                <a:effectLst>
                  <a:reflection blurRad="6350" stA="55000" endA="300" endPos="455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eaLnBrk="1" hangingPunct="1"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Информационные блоки: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539552" y="2204864"/>
            <a:ext cx="8496944" cy="4032448"/>
          </a:xfrm>
        </p:spPr>
        <p:txBody>
          <a:bodyPr>
            <a:noAutofit/>
          </a:bodyPr>
          <a:lstStyle/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детьми, прибывшими из вновь присоединенных территорий РФ в детский санаторно-оздоровительный комплекс «Жемчужина» 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Дежурство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ПВР  </a:t>
            </a: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Методический 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ресурс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721998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8002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детьми, прибывшими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вновь присоединенных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</a:p>
        </p:txBody>
      </p:sp>
      <p:pic>
        <p:nvPicPr>
          <p:cNvPr id="6" name="Рисунок 5" descr="лого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635" y="176287"/>
            <a:ext cx="1143149" cy="94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043608" y="2420888"/>
            <a:ext cx="7056784" cy="31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708" b="21368"/>
          <a:stretch/>
        </p:blipFill>
        <p:spPr>
          <a:xfrm>
            <a:off x="5684910" y="2204864"/>
            <a:ext cx="3240360" cy="276030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8" r="7272" b="26027"/>
          <a:stretch/>
        </p:blipFill>
        <p:spPr>
          <a:xfrm>
            <a:off x="467544" y="2215666"/>
            <a:ext cx="3312367" cy="254922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26" r="2706" b="30328"/>
          <a:stretch/>
        </p:blipFill>
        <p:spPr>
          <a:xfrm>
            <a:off x="3131840" y="4437112"/>
            <a:ext cx="3096344" cy="2282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13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8002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детьми, прибывшими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вновь присоединенных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</a:p>
        </p:txBody>
      </p:sp>
      <p:pic>
        <p:nvPicPr>
          <p:cNvPr id="6" name="Рисунок 5" descr="лого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635" y="176287"/>
            <a:ext cx="1143149" cy="94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35" y="2132856"/>
            <a:ext cx="4176466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021" y="3573016"/>
            <a:ext cx="4200468" cy="315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79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8002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детьми, прибывшими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вновь присоединенных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</a:p>
        </p:txBody>
      </p:sp>
      <p:pic>
        <p:nvPicPr>
          <p:cNvPr id="6" name="Рисунок 5" descr="лого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635" y="176287"/>
            <a:ext cx="1143149" cy="94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244" y="3717032"/>
            <a:ext cx="2268252" cy="302433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5" r="3144" b="7355"/>
          <a:stretch/>
        </p:blipFill>
        <p:spPr>
          <a:xfrm>
            <a:off x="3275856" y="2132856"/>
            <a:ext cx="3240360" cy="23762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16"/>
          <a:stretch/>
        </p:blipFill>
        <p:spPr>
          <a:xfrm>
            <a:off x="104482" y="4077072"/>
            <a:ext cx="3045360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51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8002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детьми, прибывшими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вновь присоединенных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</a:p>
        </p:txBody>
      </p:sp>
      <p:pic>
        <p:nvPicPr>
          <p:cNvPr id="6" name="Рисунок 5" descr="лого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635" y="176287"/>
            <a:ext cx="1143149" cy="94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645024"/>
            <a:ext cx="3888432" cy="29163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69" y="2060848"/>
            <a:ext cx="4355976" cy="3266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79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180020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детьми, прибывшими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вновь присоединенных 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территорий 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</a:p>
        </p:txBody>
      </p:sp>
      <p:pic>
        <p:nvPicPr>
          <p:cNvPr id="6" name="Рисунок 5" descr="лого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635" y="176287"/>
            <a:ext cx="1143149" cy="948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539552" y="2420888"/>
            <a:ext cx="8280920" cy="371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sz="20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ндивидуальные </a:t>
            </a:r>
            <a:r>
              <a:rPr lang="ru-RU" sz="20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психологические консультации по </a:t>
            </a:r>
            <a:r>
              <a:rPr lang="ru-RU" sz="2000" u="sng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запросу</a:t>
            </a:r>
            <a:r>
              <a:rPr lang="ru-RU" sz="2000" u="sng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-90170" algn="ctr">
              <a:lnSpc>
                <a:spcPct val="107000"/>
              </a:lnSpc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снятие тревожных состояний, связанных с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indent="-90170" algn="ctr">
              <a:lnSpc>
                <a:spcPct val="107000"/>
              </a:lnSpc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выстраиванием коммуникации в новом коллективе и проявления себя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адаптацией к новым условиям проживания и режимом </a:t>
            </a:r>
            <a:r>
              <a:rPr lang="ru-RU" sz="20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дня,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беспокойством за родных,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ощущением неопределённости, 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120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ожиданием отрицательных событий.</a:t>
            </a:r>
            <a:endParaRPr lang="ru-RU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1945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152128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ДЕЖУРСТВО В ПВР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лого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635" y="176287"/>
            <a:ext cx="1143149" cy="1020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0" b="4851"/>
          <a:stretch/>
        </p:blipFill>
        <p:spPr>
          <a:xfrm>
            <a:off x="827584" y="1484784"/>
            <a:ext cx="7560839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1570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080120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психолога в постоянных ПВР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59" b="8190"/>
          <a:stretch/>
        </p:blipFill>
        <p:spPr>
          <a:xfrm>
            <a:off x="1187623" y="1484784"/>
            <a:ext cx="6840761" cy="518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220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3.xml><?xml version="1.0" encoding="utf-8"?>
<a:theme xmlns:a="http://schemas.openxmlformats.org/drawingml/2006/main" name="1_Галерея">
  <a:themeElements>
    <a:clrScheme name="Галерея">
      <a:dk1>
        <a:sysClr val="windowText" lastClr="000000"/>
      </a:dk1>
      <a:lt1>
        <a:sysClr val="window" lastClr="FFFFFF"/>
      </a:lt1>
      <a:dk2>
        <a:srgbClr val="454545"/>
      </a:dk2>
      <a:lt2>
        <a:srgbClr val="DFDBD5"/>
      </a:lt2>
      <a:accent1>
        <a:srgbClr val="B71E42"/>
      </a:accent1>
      <a:accent2>
        <a:srgbClr val="DE478E"/>
      </a:accent2>
      <a:accent3>
        <a:srgbClr val="BC72F0"/>
      </a:accent3>
      <a:accent4>
        <a:srgbClr val="795FAF"/>
      </a:accent4>
      <a:accent5>
        <a:srgbClr val="586EA6"/>
      </a:accent5>
      <a:accent6>
        <a:srgbClr val="6892A0"/>
      </a:accent6>
      <a:hlink>
        <a:srgbClr val="FA2B5C"/>
      </a:hlink>
      <a:folHlink>
        <a:srgbClr val="BC658E"/>
      </a:folHlink>
    </a:clrScheme>
    <a:fontScheme name="Галерея">
      <a:majorFont>
        <a:latin typeface="Gill Sans MT" panose="020B0502020104020203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алерея">
      <a:fillStyleLst>
        <a:solidFill>
          <a:schemeClr val="phClr"/>
        </a:solidFill>
        <a:gradFill rotWithShape="1">
          <a:gsLst>
            <a:gs pos="0">
              <a:schemeClr val="phClr">
                <a:tint val="54000"/>
                <a:alpha val="100000"/>
                <a:satMod val="105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8000"/>
                <a:satMod val="130000"/>
                <a:lumMod val="92000"/>
              </a:schemeClr>
            </a:gs>
            <a:gs pos="100000">
              <a:schemeClr val="phClr">
                <a:shade val="78000"/>
                <a:satMod val="130000"/>
                <a:lumMod val="92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0800" dist="50800" dir="5400000" sx="96000" sy="96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080000"/>
            </a:lightRig>
          </a:scene3d>
          <a:sp3d>
            <a:bevelT w="38100" h="12700" prst="softRound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tint val="94000"/>
                <a:satMod val="80000"/>
                <a:lumMod val="106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43000" r="43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allery" id="{BBFCD31E-59A1-489D-B089-A3EAD7CAE12E}" vid="{F5E91637-A7B6-4E27-B710-77DA7014EE1E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3881</TotalTime>
  <Words>415</Words>
  <Application>Microsoft Office PowerPoint</Application>
  <PresentationFormat>Экран (4:3)</PresentationFormat>
  <Paragraphs>76</Paragraphs>
  <Slides>17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7" baseType="lpstr">
      <vt:lpstr>Arial</vt:lpstr>
      <vt:lpstr>Calibri</vt:lpstr>
      <vt:lpstr>Georgia</vt:lpstr>
      <vt:lpstr>Gill Sans MT</vt:lpstr>
      <vt:lpstr>Symbol</vt:lpstr>
      <vt:lpstr>Times New Roman</vt:lpstr>
      <vt:lpstr>Trebuchet MS</vt:lpstr>
      <vt:lpstr>Воздушный поток</vt:lpstr>
      <vt:lpstr>Галерея</vt:lpstr>
      <vt:lpstr>1_Галерея</vt:lpstr>
      <vt:lpstr>Презентация PowerPoint</vt:lpstr>
      <vt:lpstr>Презентация PowerPoint</vt:lpstr>
      <vt:lpstr>  Работа с детьми, прибывшими  из вновь присоединенных  территорий РФ</vt:lpstr>
      <vt:lpstr>  Работа с детьми, прибывшими  из вновь присоединенных  территорий РФ</vt:lpstr>
      <vt:lpstr>  Работа с детьми, прибывшими  из вновь присоединенных  территорий РФ</vt:lpstr>
      <vt:lpstr>  Работа с детьми, прибывшими  из вновь присоединенных  территорий РФ</vt:lpstr>
      <vt:lpstr>  Работа с детьми, прибывшими  из вновь присоединенных  территорий РФ</vt:lpstr>
      <vt:lpstr>ДЕЖУРСТВО В ПВР</vt:lpstr>
      <vt:lpstr>Работа психолога в постоянных ПВР</vt:lpstr>
      <vt:lpstr>Основные задачи оказания экстренной психологической помощи</vt:lpstr>
      <vt:lpstr>Общие принципы организации психологической помощи в ПВР</vt:lpstr>
      <vt:lpstr>Принципы общения</vt:lpstr>
      <vt:lpstr>Презентация PowerPoint</vt:lpstr>
      <vt:lpstr>Федеральный координационный центр по обеспечению психологической службы в системе образования Российской Федерации При МГППУ </vt:lpstr>
      <vt:lpstr>Профессиональное сообщество в ТГ «Психологическая помощь в ПВР»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Анатольевна</dc:creator>
  <cp:lastModifiedBy>Пользователь</cp:lastModifiedBy>
  <cp:revision>281</cp:revision>
  <cp:lastPrinted>2016-10-28T09:22:46Z</cp:lastPrinted>
  <dcterms:created xsi:type="dcterms:W3CDTF">2014-12-22T09:35:09Z</dcterms:created>
  <dcterms:modified xsi:type="dcterms:W3CDTF">2023-02-09T10:29:57Z</dcterms:modified>
</cp:coreProperties>
</file>