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98" r:id="rId1"/>
  </p:sldMasterIdLst>
  <p:notesMasterIdLst>
    <p:notesMasterId r:id="rId10"/>
  </p:notesMasterIdLst>
  <p:sldIdLst>
    <p:sldId id="281" r:id="rId2"/>
    <p:sldId id="306" r:id="rId3"/>
    <p:sldId id="309" r:id="rId4"/>
    <p:sldId id="307" r:id="rId5"/>
    <p:sldId id="310" r:id="rId6"/>
    <p:sldId id="269" r:id="rId7"/>
    <p:sldId id="312" r:id="rId8"/>
    <p:sldId id="311" r:id="rId9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56E8FA6E-D87F-48E9-BEF3-563678A929B0}">
          <p14:sldIdLst>
            <p14:sldId id="281"/>
            <p14:sldId id="306"/>
            <p14:sldId id="309"/>
            <p14:sldId id="307"/>
            <p14:sldId id="310"/>
            <p14:sldId id="269"/>
            <p14:sldId id="312"/>
            <p14:sldId id="31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8370"/>
    <a:srgbClr val="EF4427"/>
    <a:srgbClr val="0070C0"/>
    <a:srgbClr val="CCFF99"/>
    <a:srgbClr val="D21E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4708" autoAdjust="0"/>
  </p:normalViewPr>
  <p:slideViewPr>
    <p:cSldViewPr>
      <p:cViewPr varScale="1">
        <p:scale>
          <a:sx n="109" d="100"/>
          <a:sy n="109" d="100"/>
        </p:scale>
        <p:origin x="1710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65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B2605F-42EE-4F60-8221-C059E6F9D2C5}" type="datetimeFigureOut">
              <a:rPr lang="ru-RU" smtClean="0"/>
              <a:pPr/>
              <a:t>09.02.2023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F45FD6-056D-4D09-A4C6-5345AA94BF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19774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45FD6-056D-4D09-A4C6-5345AA94BF77}" type="slidenum">
              <a:rPr lang="ru-RU" smtClean="0">
                <a:solidFill>
                  <a:prstClr val="black"/>
                </a:solidFill>
              </a:rPr>
              <a:pPr/>
              <a:t>2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26944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45FD6-056D-4D09-A4C6-5345AA94BF77}" type="slidenum">
              <a:rPr lang="ru-RU" smtClean="0">
                <a:solidFill>
                  <a:prstClr val="black"/>
                </a:solidFill>
              </a:rPr>
              <a:pPr/>
              <a:t>3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26944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45FD6-056D-4D09-A4C6-5345AA94BF77}" type="slidenum">
              <a:rPr lang="ru-RU" smtClean="0">
                <a:solidFill>
                  <a:prstClr val="black"/>
                </a:solidFill>
              </a:rPr>
              <a:pPr/>
              <a:t>4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26944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45FD6-056D-4D09-A4C6-5345AA94BF77}" type="slidenum">
              <a:rPr lang="ru-RU" smtClean="0">
                <a:solidFill>
                  <a:prstClr val="black"/>
                </a:solidFill>
              </a:rPr>
              <a:pPr/>
              <a:t>5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26944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45FD6-056D-4D09-A4C6-5345AA94BF77}" type="slidenum">
              <a:rPr lang="ru-RU" smtClean="0"/>
              <a:pPr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26944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45FD6-056D-4D09-A4C6-5345AA94BF77}" type="slidenum">
              <a:rPr lang="ru-RU" smtClean="0"/>
              <a:pPr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90655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45FD6-056D-4D09-A4C6-5345AA94BF77}" type="slidenum">
              <a:rPr lang="ru-RU" smtClean="0"/>
              <a:pPr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59774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E2424-2D33-48B7-AFAD-7551DC625484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09.02.2023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908A-114A-4F5E-8283-A700CED62618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08308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D287E-4C4C-465F-B8BB-73185DFFBABC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09.02.2023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908A-114A-4F5E-8283-A700CED62618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35182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A05CD-E665-449C-B76E-960B835A1FAD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09.02.2023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908A-114A-4F5E-8283-A700CED62618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78413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340B3-A2F4-43EF-BEC2-1B3B9F5C26E2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09.02.2023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908A-114A-4F5E-8283-A700CED62618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2125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19A6B-EE73-4364-B9A5-D450A26E8E40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09.02.2023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908A-114A-4F5E-8283-A700CED62618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72897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B2CE2-047F-4ADD-97E1-59C14F10DCB6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09.02.2023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908A-114A-4F5E-8283-A700CED62618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79047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203EA-804E-4942-A4B2-C466B1492A71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09.02.2023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908A-114A-4F5E-8283-A700CED62618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69926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9286D-B158-4ED7-926A-ADDBBE5EDB8D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09.02.2023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908A-114A-4F5E-8283-A700CED62618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1792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A4601-8F23-4C96-B238-CD4307D11428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09.02.2023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908A-114A-4F5E-8283-A700CED62618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390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4323C-05C9-4BA9-90CC-98051398B46A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09.02.2023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908A-114A-4F5E-8283-A700CED62618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01517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5A3A1-AB3C-4B4F-9882-C556F8B058EF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09.02.2023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7908A-114A-4F5E-8283-A700CED62618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55637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B39D07-E851-4D74-A440-D76CF11BC3BD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09.02.2023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07908A-114A-4F5E-8283-A700CED62618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3038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1259632" y="1777642"/>
            <a:ext cx="6696744" cy="28069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000" b="1" dirty="0" smtClean="0">
                <a:ln w="1905"/>
                <a:solidFill>
                  <a:schemeClr val="bg2">
                    <a:lumMod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ПСИХОЛОГО-ПЕДАГОГИЧЕСКИЕ РЕКОМЕНДАЦИИ КЛАССНЫМ РУКОВОДИТЕЛЯМ, СОЦИАЛЬНЫМ ПЕДАГОГАМ И ИНЫМ ПЕДАГОГИЧЕСКИМ РАБОТНИКАМ ПО ВЗАИМОДЕЙСТВИЮ С ДЕТЬМИ ИЗ ВНОВЬ ПРИСОЕДИНЕННЫХ ТЕРРИТОРРИЙ</a:t>
            </a:r>
            <a:endParaRPr lang="ru-RU" sz="2000" b="1" dirty="0">
              <a:ln w="1905"/>
              <a:solidFill>
                <a:schemeClr val="bg2">
                  <a:lumMod val="2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70000"/>
            <a:ext cx="8377073" cy="98273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indent="0" algn="ctr" defTabSz="685800">
              <a:lnSpc>
                <a:spcPct val="90000"/>
              </a:lnSpc>
              <a:spcBef>
                <a:spcPct val="0"/>
              </a:spcBef>
              <a:buNone/>
              <a:defRPr sz="3200" b="1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ru-RU" sz="1600" dirty="0"/>
              <a:t>Государственное бюджетное учреждение, </a:t>
            </a:r>
            <a:r>
              <a:rPr lang="ru-RU" sz="1600" dirty="0" smtClean="0"/>
              <a:t>осуществляющее </a:t>
            </a:r>
          </a:p>
          <a:p>
            <a:r>
              <a:rPr lang="ru-RU" sz="1600" dirty="0" smtClean="0"/>
              <a:t>психолого-педагогическую  </a:t>
            </a:r>
            <a:r>
              <a:rPr lang="ru-RU" sz="1600" dirty="0"/>
              <a:t>и медико-социальную </a:t>
            </a:r>
            <a:r>
              <a:rPr lang="ru-RU" sz="1600" dirty="0" smtClean="0"/>
              <a:t>помощь</a:t>
            </a:r>
          </a:p>
          <a:p>
            <a:r>
              <a:rPr lang="ru-RU" sz="1600" dirty="0" smtClean="0"/>
              <a:t> </a:t>
            </a:r>
            <a:r>
              <a:rPr lang="ru-RU" sz="1600" dirty="0"/>
              <a:t>«Центр диагностики и консультирования» Краснодарского края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869553" y="5385223"/>
            <a:ext cx="422677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4E67C8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Максакова Светлана Александровна,</a:t>
            </a:r>
            <a:br>
              <a:rPr lang="ru-RU" b="1" dirty="0">
                <a:solidFill>
                  <a:srgbClr val="4E67C8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b="1" dirty="0">
                <a:solidFill>
                  <a:srgbClr val="262673"/>
                </a:solidFill>
                <a:latin typeface="Times New Roman" pitchFamily="18" charset="0"/>
                <a:cs typeface="Times New Roman" pitchFamily="18" charset="0"/>
              </a:rPr>
              <a:t>педагог-психолог ГБУ «Центр диагностики и консультирования» КК</a:t>
            </a:r>
            <a:br>
              <a:rPr lang="ru-RU" altLang="ru-RU" b="1" dirty="0">
                <a:solidFill>
                  <a:srgbClr val="262673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prstClr val="black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290" y="72940"/>
            <a:ext cx="1719221" cy="1774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3888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21108"/>
            <a:ext cx="6624736" cy="903636"/>
          </a:xfrm>
          <a:solidFill>
            <a:schemeClr val="accent5">
              <a:lumMod val="60000"/>
              <a:lumOff val="40000"/>
            </a:schemeClr>
          </a:solidFill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pPr marL="0" indent="0" algn="ctr">
              <a:buNone/>
            </a:pP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Трудная жизненная ситуация</a:t>
            </a:r>
            <a:endParaRPr lang="ru-RU" sz="3200" b="1" dirty="0">
              <a:solidFill>
                <a:schemeClr val="bg2">
                  <a:lumMod val="2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5594466" y="1556793"/>
            <a:ext cx="3153998" cy="4536504"/>
          </a:xfrm>
        </p:spPr>
        <p:txBody>
          <a:bodyPr anchor="t"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нарушение привычного уклада жизни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5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эмоциональное напряжение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5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тревожность, ощущение опасности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5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временная беспомощность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5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неопределенность будущего</a:t>
            </a:r>
          </a:p>
          <a:p>
            <a:pPr>
              <a:buFont typeface="Wingdings" panose="05000000000000000000" pitchFamily="2" charset="2"/>
              <a:buChar char="§"/>
            </a:pPr>
            <a:endParaRPr lang="ru-RU" sz="20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ru-RU" sz="20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556793"/>
            <a:ext cx="4968552" cy="331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1810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4317" y="188640"/>
            <a:ext cx="8322160" cy="971519"/>
          </a:xfrm>
          <a:solidFill>
            <a:schemeClr val="accent5">
              <a:lumMod val="60000"/>
              <a:lumOff val="40000"/>
            </a:schemeClr>
          </a:solidFill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ru-RU" sz="32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Функции педагога образовательной организации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323528" y="2564904"/>
            <a:ext cx="4032448" cy="3529047"/>
          </a:xfrm>
        </p:spPr>
        <p:txBody>
          <a:bodyPr>
            <a:noAutofit/>
          </a:bodyPr>
          <a:lstStyle/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ru-RU" sz="3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 </a:t>
            </a:r>
            <a:endParaRPr lang="ru-RU" sz="38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ru-RU" sz="3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психологическая</a:t>
            </a:r>
            <a:endParaRPr lang="ru-RU" sz="38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ru-RU" sz="3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посредническая</a:t>
            </a:r>
            <a:endParaRPr lang="ru-RU" sz="38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>
              <a:buFont typeface="Wingdings" panose="05000000000000000000" pitchFamily="2" charset="2"/>
              <a:buChar char="§"/>
            </a:pPr>
            <a:endParaRPr lang="ru-RU" sz="3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980728"/>
            <a:ext cx="84949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dirty="0" smtClean="0">
                <a:solidFill>
                  <a:srgbClr val="21274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solidFill>
                <a:srgbClr val="21274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8999" y="1556136"/>
            <a:ext cx="4074682" cy="232384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98999" y="3879978"/>
            <a:ext cx="4074682" cy="2552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2309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395536" y="188640"/>
            <a:ext cx="8424936" cy="1152128"/>
          </a:xfrm>
          <a:solidFill>
            <a:schemeClr val="accent5">
              <a:lumMod val="60000"/>
              <a:lumOff val="40000"/>
            </a:schemeClr>
          </a:solidFill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ru-RU" sz="32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Психолого-педагогические проблемы, характерные для возраста от 7 до 12 лет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sz="half" idx="4294967295"/>
          </p:nvPr>
        </p:nvSpPr>
        <p:spPr>
          <a:xfrm>
            <a:off x="395536" y="1936804"/>
            <a:ext cx="3456384" cy="3220314"/>
          </a:xfrm>
        </p:spPr>
        <p:txBody>
          <a:bodyPr anchor="t"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ru-RU" sz="25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трудности обучения</a:t>
            </a:r>
            <a:endParaRPr lang="ru-RU" sz="25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ru-RU" sz="25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невротические реакции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5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фобии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5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5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арушения сна и аппетита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5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нарушение поведения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5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500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езадаптация</a:t>
            </a:r>
            <a:endParaRPr lang="ru-RU" sz="25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52" r="10065"/>
          <a:stretch/>
        </p:blipFill>
        <p:spPr>
          <a:xfrm>
            <a:off x="3982806" y="1936804"/>
            <a:ext cx="4824536" cy="3220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909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424936" cy="1080120"/>
          </a:xfrm>
          <a:solidFill>
            <a:schemeClr val="accent5">
              <a:lumMod val="60000"/>
              <a:lumOff val="40000"/>
            </a:schemeClr>
          </a:solidFill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ru-RU" sz="32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Психолого-педагогические проблемы, характерные для возраста от 13 до 16 лет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220072" y="1772816"/>
            <a:ext cx="3528392" cy="44140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indent="-171450" defTabSz="685800">
              <a:lnSpc>
                <a:spcPct val="90000"/>
              </a:lnSpc>
              <a:spcBef>
                <a:spcPts val="750"/>
              </a:spcBef>
              <a:buFont typeface="Wingdings" panose="05000000000000000000" pitchFamily="2" charset="2"/>
              <a:buChar char="§"/>
            </a:pPr>
            <a:r>
              <a:rPr lang="ru-RU" sz="2500" dirty="0" smtClean="0">
                <a:solidFill>
                  <a:srgbClr val="24285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невротические реакции</a:t>
            </a:r>
          </a:p>
          <a:p>
            <a:pPr marL="171450" indent="-171450" defTabSz="685800">
              <a:lnSpc>
                <a:spcPct val="90000"/>
              </a:lnSpc>
              <a:spcBef>
                <a:spcPts val="750"/>
              </a:spcBef>
              <a:buFont typeface="Wingdings" panose="05000000000000000000" pitchFamily="2" charset="2"/>
              <a:buChar char="§"/>
            </a:pPr>
            <a:r>
              <a:rPr lang="ru-RU" sz="2500" dirty="0" smtClean="0">
                <a:solidFill>
                  <a:srgbClr val="24285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низкая социальная активность</a:t>
            </a:r>
            <a:endParaRPr lang="ru-RU" sz="2500" dirty="0">
              <a:solidFill>
                <a:srgbClr val="24285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lvl="0" indent="-171450" defTabSz="685800">
              <a:lnSpc>
                <a:spcPct val="90000"/>
              </a:lnSpc>
              <a:spcBef>
                <a:spcPts val="750"/>
              </a:spcBef>
              <a:buFont typeface="Wingdings" panose="05000000000000000000" pitchFamily="2" charset="2"/>
              <a:buChar char="§"/>
            </a:pPr>
            <a:r>
              <a:rPr lang="ru-RU" sz="2500" dirty="0" smtClean="0">
                <a:solidFill>
                  <a:srgbClr val="24285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сложности межличностных контактов</a:t>
            </a:r>
            <a:endParaRPr lang="ru-RU" sz="2500" dirty="0">
              <a:solidFill>
                <a:srgbClr val="24285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lvl="0" indent="-171450" defTabSz="685800">
              <a:lnSpc>
                <a:spcPct val="90000"/>
              </a:lnSpc>
              <a:spcBef>
                <a:spcPts val="750"/>
              </a:spcBef>
              <a:buFont typeface="Wingdings" panose="05000000000000000000" pitchFamily="2" charset="2"/>
              <a:buChar char="§"/>
            </a:pPr>
            <a:r>
              <a:rPr lang="ru-RU" sz="2500" dirty="0">
                <a:solidFill>
                  <a:srgbClr val="24285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фобии</a:t>
            </a:r>
          </a:p>
          <a:p>
            <a:pPr marL="171450" lvl="0" indent="-171450" defTabSz="685800">
              <a:lnSpc>
                <a:spcPct val="90000"/>
              </a:lnSpc>
              <a:spcBef>
                <a:spcPts val="750"/>
              </a:spcBef>
              <a:buFont typeface="Wingdings" panose="05000000000000000000" pitchFamily="2" charset="2"/>
              <a:buChar char="§"/>
            </a:pPr>
            <a:r>
              <a:rPr lang="ru-RU" sz="2500" dirty="0" smtClean="0">
                <a:solidFill>
                  <a:srgbClr val="24285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расстройства </a:t>
            </a:r>
            <a:r>
              <a:rPr lang="ru-RU" sz="2500" dirty="0">
                <a:solidFill>
                  <a:srgbClr val="24285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сна и </a:t>
            </a:r>
            <a:r>
              <a:rPr lang="ru-RU" sz="2500" dirty="0" smtClean="0">
                <a:solidFill>
                  <a:srgbClr val="24285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пищевого поведения</a:t>
            </a:r>
            <a:endParaRPr lang="ru-RU" sz="2500" dirty="0">
              <a:solidFill>
                <a:srgbClr val="24285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lvl="0" indent="-171450" defTabSz="685800">
              <a:lnSpc>
                <a:spcPct val="90000"/>
              </a:lnSpc>
              <a:spcBef>
                <a:spcPts val="750"/>
              </a:spcBef>
              <a:buFont typeface="Wingdings" panose="05000000000000000000" pitchFamily="2" charset="2"/>
              <a:buChar char="§"/>
            </a:pPr>
            <a:r>
              <a:rPr lang="ru-RU" sz="2500" dirty="0" err="1" smtClean="0">
                <a:solidFill>
                  <a:srgbClr val="24285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дезадаптация</a:t>
            </a:r>
            <a:endParaRPr lang="ru-RU" sz="2500" dirty="0">
              <a:solidFill>
                <a:srgbClr val="24285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844823"/>
            <a:ext cx="4627715" cy="3085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4473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352928" cy="720080"/>
          </a:xfrm>
          <a:solidFill>
            <a:schemeClr val="accent5">
              <a:lumMod val="60000"/>
              <a:lumOff val="40000"/>
            </a:schemeClr>
          </a:solidFill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Autofit/>
          </a:bodyPr>
          <a:lstStyle/>
          <a:p>
            <a:pPr algn="ctr"/>
            <a:r>
              <a:rPr lang="ru-RU" sz="32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Направления работы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7544" y="1124744"/>
            <a:ext cx="8352927" cy="2167669"/>
          </a:xfrm>
        </p:spPr>
        <p:txBody>
          <a:bodyPr anchor="t"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ru-RU" sz="22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ребенка со школой: режим работы, расписание звонков и уроков, правила поведения;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2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обеспечить доступность школьных контактов – график работы и номер телефона - специалистов школ: классный руководитель, социальный педагог, педагог-психолог, администрация школы;</a:t>
            </a:r>
          </a:p>
          <a:p>
            <a:endParaRPr lang="ru-RU" sz="2800" dirty="0">
              <a:solidFill>
                <a:schemeClr val="tx2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1485" y="3267261"/>
            <a:ext cx="4678986" cy="2745249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67544" y="2876604"/>
            <a:ext cx="3528392" cy="4001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indent="-171450" defTabSz="685800">
              <a:lnSpc>
                <a:spcPct val="90000"/>
              </a:lnSpc>
              <a:spcBef>
                <a:spcPts val="750"/>
              </a:spcBef>
              <a:buFont typeface="Wingdings" panose="05000000000000000000" pitchFamily="2" charset="2"/>
              <a:buChar char="§"/>
            </a:pPr>
            <a:r>
              <a:rPr lang="ru-RU" sz="22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уведомить о работе различных служб: телефон экстренной помощи, детский телефон доверия, уполномоченный по правам ребенка;</a:t>
            </a:r>
          </a:p>
          <a:p>
            <a:pPr marL="171450" lvl="0" indent="-171450" defTabSz="685800">
              <a:lnSpc>
                <a:spcPct val="90000"/>
              </a:lnSpc>
              <a:spcBef>
                <a:spcPts val="750"/>
              </a:spcBef>
              <a:buFont typeface="Wingdings" panose="05000000000000000000" pitchFamily="2" charset="2"/>
              <a:buChar char="§"/>
            </a:pPr>
            <a:r>
              <a:rPr lang="ru-RU" sz="22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организовать классные мероприятия по диагностики и адаптация;</a:t>
            </a:r>
          </a:p>
          <a:p>
            <a:pPr marL="171450" lvl="0" indent="-171450" defTabSz="685800">
              <a:lnSpc>
                <a:spcPct val="90000"/>
              </a:lnSpc>
              <a:spcBef>
                <a:spcPts val="750"/>
              </a:spcBef>
              <a:buFont typeface="Wingdings" panose="05000000000000000000" pitchFamily="2" charset="2"/>
              <a:buChar char="§"/>
            </a:pPr>
            <a:r>
              <a:rPr lang="ru-RU" sz="22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учитывать совокупность факторов</a:t>
            </a:r>
          </a:p>
          <a:p>
            <a:pPr marL="171450" lvl="0" indent="-171450" defTabSz="685800">
              <a:lnSpc>
                <a:spcPct val="90000"/>
              </a:lnSpc>
              <a:spcBef>
                <a:spcPts val="750"/>
              </a:spcBef>
              <a:buFont typeface="Wingdings" panose="05000000000000000000" pitchFamily="2" charset="2"/>
              <a:buChar char="§"/>
            </a:pPr>
            <a:endParaRPr lang="ru-RU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2211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/>
          <a:srcRect l="32434" t="15102" r="31657" b="14262"/>
          <a:stretch/>
        </p:blipFill>
        <p:spPr>
          <a:xfrm>
            <a:off x="1475656" y="17240"/>
            <a:ext cx="6182493" cy="6840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4880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352928" cy="720080"/>
          </a:xfrm>
          <a:solidFill>
            <a:schemeClr val="accent5">
              <a:lumMod val="60000"/>
              <a:lumOff val="40000"/>
            </a:schemeClr>
          </a:solidFill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Autofit/>
          </a:bodyPr>
          <a:lstStyle/>
          <a:p>
            <a:pPr algn="ctr"/>
            <a:r>
              <a:rPr lang="ru-RU" sz="32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Возможные методы работы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34707" y="1412776"/>
            <a:ext cx="3259288" cy="48043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indent="-171450" defTabSz="685800">
              <a:lnSpc>
                <a:spcPct val="90000"/>
              </a:lnSpc>
              <a:spcBef>
                <a:spcPts val="750"/>
              </a:spcBef>
              <a:buFont typeface="Wingdings" panose="05000000000000000000" pitchFamily="2" charset="2"/>
              <a:buChar char="§"/>
            </a:pPr>
            <a:r>
              <a:rPr lang="ru-RU" sz="25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групповая работа </a:t>
            </a:r>
            <a:r>
              <a:rPr lang="ru-RU" sz="25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формированию позитивного </a:t>
            </a:r>
            <a:r>
              <a:rPr lang="ru-RU" sz="25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взаимодействия</a:t>
            </a:r>
            <a:endParaRPr lang="ru-RU" sz="25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lvl="0" indent="-171450" defTabSz="685800">
              <a:lnSpc>
                <a:spcPct val="90000"/>
              </a:lnSpc>
              <a:spcBef>
                <a:spcPts val="750"/>
              </a:spcBef>
              <a:buFont typeface="Wingdings" panose="05000000000000000000" pitchFamily="2" charset="2"/>
              <a:buChar char="§"/>
            </a:pPr>
            <a:r>
              <a:rPr lang="ru-RU" sz="25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групповая работа по преодолению страхов</a:t>
            </a:r>
            <a:endParaRPr lang="ru-RU" sz="25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lvl="0" indent="-171450" defTabSz="685800">
              <a:lnSpc>
                <a:spcPct val="90000"/>
              </a:lnSpc>
              <a:spcBef>
                <a:spcPts val="750"/>
              </a:spcBef>
              <a:buFont typeface="Wingdings" panose="05000000000000000000" pitchFamily="2" charset="2"/>
              <a:buChar char="§"/>
            </a:pPr>
            <a:r>
              <a:rPr lang="ru-RU" sz="25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психологическое консультирование индивидуально с ребенком </a:t>
            </a:r>
            <a:r>
              <a:rPr lang="ru-RU" sz="250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50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его родителями</a:t>
            </a:r>
            <a:endParaRPr lang="ru-RU" sz="25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lvl="0" indent="-171450" defTabSz="685800">
              <a:lnSpc>
                <a:spcPct val="90000"/>
              </a:lnSpc>
              <a:spcBef>
                <a:spcPts val="750"/>
              </a:spcBef>
              <a:buFont typeface="Wingdings" panose="05000000000000000000" pitchFamily="2" charset="2"/>
              <a:buChar char="§"/>
            </a:pPr>
            <a:endParaRPr lang="ru-RU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5644" y="1772816"/>
            <a:ext cx="4795927" cy="3197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0061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плый синий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4566</TotalTime>
  <Words>218</Words>
  <Application>Microsoft Office PowerPoint</Application>
  <PresentationFormat>Экран (4:3)</PresentationFormat>
  <Paragraphs>47</Paragraphs>
  <Slides>8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Wingdings</vt:lpstr>
      <vt:lpstr>Тема Office</vt:lpstr>
      <vt:lpstr>Презентация PowerPoint</vt:lpstr>
      <vt:lpstr>Трудная жизненная ситуация</vt:lpstr>
      <vt:lpstr>Функции педагога образовательной организации</vt:lpstr>
      <vt:lpstr>Психолого-педагогические проблемы, характерные для возраста от 7 до 12 лет</vt:lpstr>
      <vt:lpstr>Психолого-педагогические проблемы, характерные для возраста от 13 до 16 лет</vt:lpstr>
      <vt:lpstr> Направления работы</vt:lpstr>
      <vt:lpstr>Презентация PowerPoint</vt:lpstr>
      <vt:lpstr> Возможные методы работы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 Анатольевна</dc:creator>
  <cp:lastModifiedBy>Пользователь</cp:lastModifiedBy>
  <cp:revision>349</cp:revision>
  <cp:lastPrinted>2016-10-28T09:22:46Z</cp:lastPrinted>
  <dcterms:created xsi:type="dcterms:W3CDTF">2014-12-22T09:35:09Z</dcterms:created>
  <dcterms:modified xsi:type="dcterms:W3CDTF">2023-02-09T05:52:06Z</dcterms:modified>
</cp:coreProperties>
</file>