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3" r:id="rId6"/>
    <p:sldId id="274" r:id="rId7"/>
    <p:sldId id="264" r:id="rId8"/>
    <p:sldId id="265" r:id="rId9"/>
    <p:sldId id="262" r:id="rId10"/>
    <p:sldId id="275" r:id="rId11"/>
    <p:sldId id="266" r:id="rId12"/>
    <p:sldId id="267" r:id="rId13"/>
    <p:sldId id="276" r:id="rId14"/>
    <p:sldId id="278" r:id="rId15"/>
    <p:sldId id="277" r:id="rId16"/>
    <p:sldId id="279" r:id="rId17"/>
    <p:sldId id="280" r:id="rId18"/>
    <p:sldId id="281" r:id="rId19"/>
    <p:sldId id="26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91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Кол-во детей,  эвакуированных из зоны военных действий и прибывших из вновь присоединенных территорий РФ</a:t>
            </a:r>
          </a:p>
        </c:rich>
      </c:tx>
      <c:layout>
        <c:manualLayout>
          <c:xMode val="edge"/>
          <c:yMode val="edge"/>
          <c:x val="1.3199635960179585E-3"/>
          <c:y val="9.570235584292274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4.0240189137614658E-2"/>
          <c:y val="0.19107473681689288"/>
          <c:w val="0.92108573928258963"/>
          <c:h val="0.673688757655293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человек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F0000"/>
                    </a:solidFill>
                    <a:latin typeface="Times New Roman" panose="020206030504050203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1 кл.</c:v>
                </c:pt>
                <c:pt idx="1">
                  <c:v>2   кл.</c:v>
                </c:pt>
                <c:pt idx="2">
                  <c:v>3   кл.</c:v>
                </c:pt>
                <c:pt idx="3">
                  <c:v>4   кл.</c:v>
                </c:pt>
                <c:pt idx="4">
                  <c:v>5   кл.</c:v>
                </c:pt>
                <c:pt idx="5">
                  <c:v>6 кл.</c:v>
                </c:pt>
                <c:pt idx="6">
                  <c:v>7   кл.</c:v>
                </c:pt>
                <c:pt idx="7">
                  <c:v>8   кл.</c:v>
                </c:pt>
                <c:pt idx="8">
                  <c:v>9   кл.</c:v>
                </c:pt>
                <c:pt idx="9">
                  <c:v>10 кл.</c:v>
                </c:pt>
                <c:pt idx="10">
                  <c:v>11 кл.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4</c:v>
                </c:pt>
                <c:pt idx="1">
                  <c:v>2</c:v>
                </c:pt>
                <c:pt idx="2">
                  <c:v>1</c:v>
                </c:pt>
                <c:pt idx="3">
                  <c:v>1</c:v>
                </c:pt>
                <c:pt idx="4">
                  <c:v>7</c:v>
                </c:pt>
                <c:pt idx="5">
                  <c:v>0</c:v>
                </c:pt>
                <c:pt idx="6">
                  <c:v>1</c:v>
                </c:pt>
                <c:pt idx="7">
                  <c:v>3</c:v>
                </c:pt>
                <c:pt idx="8">
                  <c:v>2</c:v>
                </c:pt>
                <c:pt idx="9">
                  <c:v>0</c:v>
                </c:pt>
                <c:pt idx="1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65-4696-B275-2B5A31BA91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4650863"/>
        <c:axId val="1214661263"/>
      </c:barChart>
      <c:catAx>
        <c:axId val="12146508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214661263"/>
        <c:crosses val="autoZero"/>
        <c:auto val="1"/>
        <c:lblAlgn val="ctr"/>
        <c:lblOffset val="100"/>
        <c:noMultiLvlLbl val="0"/>
      </c:catAx>
      <c:valAx>
        <c:axId val="12146612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+mn-cs"/>
              </a:defRPr>
            </a:pPr>
            <a:endParaRPr lang="ru-RU"/>
          </a:p>
        </c:txPr>
        <c:crossAx val="121465086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CE850B-BCBD-ECE8-8B8E-F1FF565C30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FC6460E-5AC6-257E-9EDD-EF431BBB0B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6155084-C251-D917-4AF6-BCFEB7872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53CEBE-2F2B-E856-01E0-F035ED9AE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58E0037-1C1B-734F-B05E-7036AD7393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01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E9EA1C-CE7A-D8BE-4DD2-6A416CF6E3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F681F4-D8B9-08D1-C520-C33750AFC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AA4AAE8-8020-DE56-7682-8A82E4EAD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A67575E-29BF-81D0-B1EC-B43FFABBA1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33773C0-144F-16C9-C729-A7F10CCC3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3963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6D94572-A600-04EA-D435-2ECF194B74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54116F7-41B2-F3BB-996B-78BE810B69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9A47806-3E40-4487-5F51-C04492213F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2A6FDD-9BA8-B87C-9065-E09B15625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9887A09-591C-A4F5-3504-74C51E1B0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7264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EAC522-1D52-5885-D7EC-EF86E612D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92FD4E-31BA-43B9-B7EE-EBDEB0B7309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4F68F5-4931-0D70-5A9E-FAC479E4D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D28D92-D41D-8FF2-378A-4AD077A1E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7869924-6F14-3DF3-6AC7-B14B44831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43389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931FAB-7E91-ED6B-03BA-59F1E8EAC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C1DC12-1253-E10F-C4DB-2B0B971275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D7F5B7-2BE1-BF96-5029-E4360B174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50D15BD-A155-150A-0F70-C14723DCF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F645E7-3088-CE66-231F-420BC1D1C4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8103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884AC5-509A-827E-5471-2BFD59CCC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A4ACAA-1F87-9E19-C424-163A05271F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245DC0C-DBFD-1474-7E30-D44AAB2100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24729E-1FBC-DD18-AB1B-15378C899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7057E4-30D3-6F82-209A-71269CF6D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BF49BB-DDB5-AA84-0F08-DD0146DC1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274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FE4D5FB-AB72-94BE-D9E8-254A58391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11A460-CB67-7EC6-A158-D995E787A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68AB800-4E8B-C882-4169-943F2C91F7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A31BDDC-3FEA-D96B-B76C-5C45420BDB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C76DEFD-07F2-C9DA-4C6C-9C6CE22BD0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D47BA4-4634-E468-59D3-1E3C38F29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AAAA994-7E05-AC57-C913-5F9CFBBB0D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EC1CF6-154D-EEBD-2C03-12744543C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4507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65C79B-E202-E629-5EA4-8DBA610D1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F49B085-81F3-9B4E-0272-9039E2006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03DB408-2432-88FD-A9D8-9D8580B1F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E35178B-D320-95C2-5CF2-34D1A08DF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514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B57C3CE-DD8F-02E6-86ED-3C60B600A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0ED98B6-8498-B309-F78F-F8204F320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9E7B4C-CF12-0066-CF1F-39782E210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8860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349536-0C7E-3B42-98CF-0D21E374AC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143217-0742-CE66-45AA-F12B8FDA2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9F370C5-B0DC-1E82-6A84-38F017C8C7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CF6E26-24A9-B2A8-8D97-962364D4D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EF7259C-E08E-F3A1-FCC6-319365EF2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EEE6C5A-0965-8E7C-F693-748D19CBE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0925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4E84EA-06A2-65F8-6E02-E4482DA66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AE2D15F-ABFB-EEF2-C50E-47E674AEAC2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4EF6CA4-EFF3-D41D-13B0-3193199DF1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72C28B-BD64-8194-026D-CC48C1E06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C1AE20D-E4C3-1BCD-16CD-36786661B4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A24D03C-AA46-5913-1E61-041394FE4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491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4CA2A0-0515-F696-B6C9-3D5EB67CB3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B9EA5B-6E79-90C8-7835-593EA1D011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35F191E-EC3B-FF9B-EDDA-CE37DEEB87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04727C-E23E-42A4-8C9A-335B17B75794}" type="datetimeFigureOut">
              <a:rPr lang="ru-RU" smtClean="0"/>
              <a:t>06.02.2023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2DCA5B-51DA-1028-F2AE-B073DE95E0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56E4123-CC2D-642F-24B9-821752D146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1019F5-6D44-48B5-A0A9-1FC8D32CA61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6558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>
            <a:extLst>
              <a:ext uri="{FF2B5EF4-FFF2-40B4-BE49-F238E27FC236}">
                <a16:creationId xmlns:a16="http://schemas.microsoft.com/office/drawing/2014/main" id="{9A2A733E-1AB3-4B60-8849-F0310F2D9F8B}"/>
              </a:ext>
            </a:extLst>
          </p:cNvPr>
          <p:cNvGraphicFramePr>
            <a:graphicFrameLocks noGrp="1"/>
          </p:cNvGraphicFramePr>
          <p:nvPr/>
        </p:nvGraphicFramePr>
        <p:xfrm>
          <a:off x="1108364" y="4841469"/>
          <a:ext cx="10695709" cy="1017969"/>
        </p:xfrm>
        <a:graphic>
          <a:graphicData uri="http://schemas.openxmlformats.org/drawingml/2006/table">
            <a:tbl>
              <a:tblPr firstRow="1" firstCol="1" bandRow="1"/>
              <a:tblGrid>
                <a:gridCol w="10695709">
                  <a:extLst>
                    <a:ext uri="{9D8B030D-6E8A-4147-A177-3AD203B41FA5}">
                      <a16:colId xmlns:a16="http://schemas.microsoft.com/office/drawing/2014/main" val="1936719984"/>
                    </a:ext>
                  </a:extLst>
                </a:gridCol>
              </a:tblGrid>
              <a:tr h="55418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Костенко-Колесник Елена Васильевна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педагог-психолог </a:t>
                      </a:r>
                      <a:r>
                        <a:rPr lang="ru-RU" sz="32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МБОУ СОШ № 11Анапского района Краснодарского края.</a:t>
                      </a:r>
                      <a:endParaRPr lang="ru-RU" sz="3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469536"/>
                  </a:ext>
                </a:extLst>
              </a:tr>
            </a:tbl>
          </a:graphicData>
        </a:graphic>
      </p:graphicFrame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C7E6E5E1-059C-464B-9273-F5E41208A68F}"/>
              </a:ext>
            </a:extLst>
          </p:cNvPr>
          <p:cNvGrpSpPr/>
          <p:nvPr/>
        </p:nvGrpSpPr>
        <p:grpSpPr>
          <a:xfrm>
            <a:off x="101127" y="71225"/>
            <a:ext cx="3708357" cy="2117793"/>
            <a:chOff x="101127" y="71225"/>
            <a:chExt cx="3708357" cy="2117793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B39E869D-92A4-4A66-8A32-399DBE1B2E4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451"/>
            <a:stretch/>
          </p:blipFill>
          <p:spPr bwMode="auto">
            <a:xfrm>
              <a:off x="101127" y="71225"/>
              <a:ext cx="3708357" cy="21177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Овал 7">
              <a:extLst>
                <a:ext uri="{FF2B5EF4-FFF2-40B4-BE49-F238E27FC236}">
                  <a16:creationId xmlns:a16="http://schemas.microsoft.com/office/drawing/2014/main" id="{70E8E7B3-DCD2-481B-8A1C-999000EB488D}"/>
                </a:ext>
              </a:extLst>
            </p:cNvPr>
            <p:cNvSpPr/>
            <p:nvPr/>
          </p:nvSpPr>
          <p:spPr>
            <a:xfrm>
              <a:off x="1565564" y="637309"/>
              <a:ext cx="817418" cy="803563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200" dirty="0"/>
                <a:t>МБОУ СОШ № 11</a:t>
              </a:r>
            </a:p>
          </p:txBody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2C0F90-31EB-4BE7-B9EB-FF371C4C36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1127" y="2971369"/>
            <a:ext cx="11360728" cy="1121954"/>
          </a:xfrm>
        </p:spPr>
        <p:txBody>
          <a:bodyPr>
            <a:normAutofit fontScale="90000"/>
          </a:bodyPr>
          <a:lstStyle/>
          <a:p>
            <a:r>
              <a:rPr lang="ru-RU" sz="32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Тема: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«Специфика организации и осуществления социально-психологической помощи детям, эвакуированным из зоны военных действий </a:t>
            </a:r>
            <a:r>
              <a:rPr lang="ru-RU" sz="3200" b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 прибывшим </a:t>
            </a:r>
            <a:r>
              <a:rPr lang="ru-RU" sz="3200" b="1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из вновь присоединенных территорий РФ»</a:t>
            </a:r>
            <a:r>
              <a:rPr lang="ru-RU" sz="32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61195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454715-9781-38E7-7F0D-11900B43C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5399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Диагностические методики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BDD0298-337E-4EAA-6DE2-0962893CBF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70" t="15279" r="29834" b="37971"/>
          <a:stretch/>
        </p:blipFill>
        <p:spPr bwMode="auto">
          <a:xfrm>
            <a:off x="681069" y="1040524"/>
            <a:ext cx="8809771" cy="5940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51475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CBA40A-E5D9-7955-3698-2C6567F6C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152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9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коррекционной деятельности (индивидуальный подход к каждому ребенку) -  составление плана (программы) работы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045DCB67-9E6B-B823-FF56-4228C912D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6443"/>
            <a:ext cx="12265572" cy="5402316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spcBef>
                <a:spcPts val="0"/>
              </a:spcBef>
              <a:buAutoNum type="arabicPeriod"/>
            </a:pP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психо-коррекционная работа </a:t>
            </a:r>
            <a:r>
              <a:rPr lang="ru-RU" sz="9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группой детей-мигрантов </a:t>
            </a:r>
            <a:r>
              <a:rPr lang="ru-RU" sz="9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различным проблемам направленная на снижение уровня тревожности, стресса, повышения учебной мотивации, развитие коммуникативных качеств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</a:t>
            </a:r>
            <a:r>
              <a:rPr lang="ru-RU" sz="960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 </a:t>
            </a:r>
            <a:r>
              <a:rPr lang="ru-RU" sz="9600" b="1" i="0" u="sng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классом с целью создания атмосферы дружелюбия и толерантности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проведение тренингов на сплочение коллектива;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еженедельные уроки нравственности;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внеклассные часы, спортивные мероприятия.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Психологическая работа с родителями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: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индивидуальное консультирование родителей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детей-мигрантов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по различным проблемам;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всеобщие родительские собрания с целью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психологического просвещения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групповые тренинги для родителей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детей-мигрантов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совместной работы родители и дети.</a:t>
            </a:r>
          </a:p>
          <a:p>
            <a:pPr algn="l">
              <a:spcBef>
                <a:spcPts val="0"/>
              </a:spcBef>
              <a:buFontTx/>
              <a:buChar char="-"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рекомендаций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Психологическое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просвещение педагогического состава с целью подготовки учителей к работе с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детьми-мигрантами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Психолого-педагогическое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сопровождение младших школьников в период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 к школе</a:t>
            </a:r>
            <a:endParaRPr lang="ru-RU" sz="9600" b="0" i="0" dirty="0">
              <a:solidFill>
                <a:srgbClr val="11111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адаптация социокультурной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среды ОУ  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мигрантам </a:t>
            </a:r>
            <a:r>
              <a:rPr lang="ru-RU" sz="9600" b="0" i="1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(обеспечение ее инклюзивности)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создание условий для позитивного межкультурного общения в образовательном учреждении;</a:t>
            </a:r>
          </a:p>
          <a:p>
            <a:pPr marL="0" indent="0" algn="l">
              <a:spcBef>
                <a:spcPts val="0"/>
              </a:spcBef>
              <a:buNone/>
            </a:pP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содействие проявлению позитивного влияния учащихся </a:t>
            </a:r>
            <a:r>
              <a:rPr lang="ru-RU" sz="9600" b="1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мигрантов</a:t>
            </a:r>
            <a:r>
              <a:rPr lang="ru-RU" sz="9600" b="0" i="0" dirty="0">
                <a:solidFill>
                  <a:srgbClr val="11111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на развитие образовательного учреждения.</a:t>
            </a:r>
          </a:p>
          <a:p>
            <a:pPr marL="514350" indent="-514350">
              <a:buAutoNum type="arabicPeriod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59235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0C641B-4D60-1E18-D579-7F9E0FE01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91620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(плана)</a:t>
            </a:r>
            <a:b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7493FBB8-1DD6-5486-6EB2-3A6D95ABD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2682" y="1103586"/>
            <a:ext cx="11511456" cy="560201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600" b="1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Конкретные мероприятия по развитию толерантного отношения у учащихся :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Круглые столы, дебаты, дискуссии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темы, связанные с вопросами: 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dirty="0">
                <a:solidFill>
                  <a:srgbClr val="44444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равенства людей, их похожести/непохожести друг на друга, взаимоуважения;</a:t>
            </a: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dirty="0">
                <a:solidFill>
                  <a:srgbClr val="444444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уникальности, ценности различных культур.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Приглашение известных людей, у которых был опыт миграции/переездов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чтобы они рассказали о нем, поделились своими успехами и трудностями;</a:t>
            </a: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Специальные тренинги толерантности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разработанным психологическим методикам (приложение)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Групповая работа над социальными проектами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посвященными решению проблем различных групп населения: бездомных, безработных, людей с инвалидностью, нуждающихся, детей, молодежи;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Совместное создание медиа-продукта</a:t>
            </a:r>
            <a:r>
              <a:rPr lang="ru-RU" sz="260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(социальной рекламы, фильма, газеты, блога и т.п.), отражающего какую-либо социальную проблему современного российского общества.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600" b="1" dirty="0">
                <a:solidFill>
                  <a:srgbClr val="0070C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Классные «посиделки», походы, экскурсии, соревнования и пр.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0000"/>
              </a:lnSpc>
              <a:spcBef>
                <a:spcPts val="0"/>
              </a:spcBef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endParaRPr lang="ru-RU" sz="26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2189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FF90600A-F2FA-90D0-5423-C65E6DCCB9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1" b="9885"/>
          <a:stretch/>
        </p:blipFill>
        <p:spPr bwMode="auto">
          <a:xfrm>
            <a:off x="23998" y="283779"/>
            <a:ext cx="4513494" cy="358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F10E88E-9766-EDA1-7568-918B97090C4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224" t="21915" r="39655" b="38851"/>
          <a:stretch/>
        </p:blipFill>
        <p:spPr>
          <a:xfrm>
            <a:off x="4897820" y="126124"/>
            <a:ext cx="5013435" cy="26906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9783A61-95D2-F41F-04D2-FF80C5CDB58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29" t="50000" r="39051" b="9578"/>
          <a:stretch/>
        </p:blipFill>
        <p:spPr>
          <a:xfrm>
            <a:off x="-115616" y="3959773"/>
            <a:ext cx="5013436" cy="277210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B04957F-BAC6-0539-5FAF-B994F7BDD1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397" t="27126" r="38706" b="32452"/>
          <a:stretch/>
        </p:blipFill>
        <p:spPr>
          <a:xfrm>
            <a:off x="5366232" y="2995448"/>
            <a:ext cx="5790708" cy="3142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7659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:a16="http://schemas.microsoft.com/office/drawing/2014/main" id="{93B442D8-8425-63CA-71BE-27E8DA4767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27"/>
          <a:stretch/>
        </p:blipFill>
        <p:spPr bwMode="auto">
          <a:xfrm>
            <a:off x="1082566" y="165538"/>
            <a:ext cx="9144000" cy="6526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0899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>
            <a:extLst>
              <a:ext uri="{FF2B5EF4-FFF2-40B4-BE49-F238E27FC236}">
                <a16:creationId xmlns:a16="http://schemas.microsoft.com/office/drawing/2014/main" id="{41BAD755-1C23-AF89-1E46-58B8E072E8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" t="7051" r="4201"/>
          <a:stretch/>
        </p:blipFill>
        <p:spPr bwMode="auto">
          <a:xfrm>
            <a:off x="107374" y="136634"/>
            <a:ext cx="7544158" cy="5607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06F31C7D-D7F4-1A2B-43FB-D142FD319B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4580" y="325820"/>
            <a:ext cx="4237420" cy="3178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DB0A6483-C525-EFF6-F17B-7B9FD7E02F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30" t="17471" r="6935" b="4751"/>
          <a:stretch/>
        </p:blipFill>
        <p:spPr bwMode="auto">
          <a:xfrm>
            <a:off x="7954580" y="3310758"/>
            <a:ext cx="3927089" cy="344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0495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05EFB5C-E39F-D53A-2355-A66A6B3476C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195" t="18951" r="34475" b="38411"/>
          <a:stretch/>
        </p:blipFill>
        <p:spPr bwMode="auto">
          <a:xfrm>
            <a:off x="92621" y="193926"/>
            <a:ext cx="6282361" cy="438858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CB4514C-6760-4C34-324C-AA5A84D407E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099" t="18394" r="39426" b="40468"/>
          <a:stretch/>
        </p:blipFill>
        <p:spPr bwMode="auto">
          <a:xfrm>
            <a:off x="6230532" y="1729576"/>
            <a:ext cx="5640898" cy="428234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037118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B30A675-2E1A-C978-3972-6606B84778D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431" t="26667" r="39828" b="19846"/>
          <a:stretch/>
        </p:blipFill>
        <p:spPr>
          <a:xfrm>
            <a:off x="0" y="178676"/>
            <a:ext cx="5943014" cy="601191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8CFA91-07BB-65EF-CF0E-26D1B9CA5C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48" t="14866" r="39914" b="39885"/>
          <a:stretch/>
        </p:blipFill>
        <p:spPr>
          <a:xfrm>
            <a:off x="5848421" y="367862"/>
            <a:ext cx="628078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5286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F3DEE73-3097-3E90-0F56-6B32379A75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48" t="59617" r="39914" b="14636"/>
          <a:stretch/>
        </p:blipFill>
        <p:spPr>
          <a:xfrm>
            <a:off x="157654" y="168165"/>
            <a:ext cx="6661589" cy="33110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7AEA05A-44F1-047E-2A04-48461DB33A5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445" t="41472" r="40244" b="22408"/>
          <a:stretch/>
        </p:blipFill>
        <p:spPr bwMode="auto">
          <a:xfrm>
            <a:off x="6819243" y="1488088"/>
            <a:ext cx="5275976" cy="392473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206960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E3128776-A5EE-5E11-29E1-D305E6F4F7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1"/>
          <a:stretch/>
        </p:blipFill>
        <p:spPr bwMode="auto">
          <a:xfrm>
            <a:off x="1014247" y="106838"/>
            <a:ext cx="9853449" cy="6644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94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A669F1-E537-445B-8714-43B0746E8A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363" y="1080654"/>
            <a:ext cx="10945091" cy="489527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проблемы: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сентябре 2022 года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после принятия ФЗ о вхождении новых регионов в состав РФ усилилась миграция с вновь присоединенных территорий украинского населения  -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ru-RU" sz="2400" b="1" i="1" dirty="0">
                <a:solidFill>
                  <a:srgbClr val="2F2F2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ременное отселение жителей этих  в безопасные районы</a:t>
            </a:r>
            <a:b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6096A5-DD83-C34F-4871-689178F377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129" t="21664" r="12133" b="35892"/>
          <a:stretch/>
        </p:blipFill>
        <p:spPr bwMode="auto">
          <a:xfrm>
            <a:off x="1829838" y="1327465"/>
            <a:ext cx="8681143" cy="53497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4085380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FDB4D27-0D2E-5BC3-8337-0C7EBE8B14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601" y="380997"/>
            <a:ext cx="7158182" cy="409452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проблемы: </a:t>
            </a: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Размещения и материального обеспечения;</a:t>
            </a: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b="1" i="0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обучения детей, эвакуированных из зоны военных действий и прибывших из вновь присоединенных территорий РФ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dirty="0">
                <a:solidFill>
                  <a:srgbClr val="2F2F2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Юридическая помощь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i="0" dirty="0">
                <a:solidFill>
                  <a:srgbClr val="2F2F2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Документирование;</a:t>
            </a: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dirty="0">
                <a:solidFill>
                  <a:srgbClr val="2F2F2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организация медицинского обслуживания;</a:t>
            </a: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dirty="0">
                <a:solidFill>
                  <a:srgbClr val="2F2F2F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Трудоустройство вновь прибывших; </a:t>
            </a:r>
            <a:endParaRPr lang="ru-RU" sz="2200" dirty="0">
              <a:solidFill>
                <a:srgbClr val="2F2F2F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534988">
              <a:buClr>
                <a:schemeClr val="accent1"/>
              </a:buClr>
              <a:buSzPct val="126000"/>
              <a:buFont typeface="Wingdings" panose="05000000000000000000" pitchFamily="2" charset="2"/>
              <a:buChar char="q"/>
            </a:pPr>
            <a:r>
              <a:rPr lang="ru-RU" sz="2200" b="1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Обеспечение социально-психологической помощи и поддержки….</a:t>
            </a:r>
            <a:endParaRPr lang="ru-RU" sz="2200" b="1" dirty="0">
              <a:solidFill>
                <a:srgbClr val="00206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9EC141B-C99B-71B5-2544-B70EF9828C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218" y="380997"/>
            <a:ext cx="4092130" cy="2463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93BB220C-8433-8698-2C8A-3C3EB6A58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09" y="3160137"/>
            <a:ext cx="3737264" cy="24915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28B8987C-9C43-B813-A2B3-710FC95124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7856" y="4295055"/>
            <a:ext cx="4181761" cy="2352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5354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B41132B-0A86-70AB-8DC1-77D98CAFF2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13" t="9931" r="11515" b="82356"/>
          <a:stretch/>
        </p:blipFill>
        <p:spPr bwMode="auto">
          <a:xfrm>
            <a:off x="1320799" y="459363"/>
            <a:ext cx="7056582" cy="528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C3F7C9-E17E-9E72-4985-BE514D5F760B}"/>
              </a:ext>
            </a:extLst>
          </p:cNvPr>
          <p:cNvSpPr txBox="1"/>
          <p:nvPr/>
        </p:nvSpPr>
        <p:spPr>
          <a:xfrm>
            <a:off x="692728" y="995073"/>
            <a:ext cx="832196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комплекс мероприятий, направленных на содействие детям в предупреждении, разрешении психологических проблем, преодолении последствий кризисных ситуаций, в том числе путем активизации собственных возможностей детей , создания условий на информирование детей и родителей о причинах психологических проблем и способах их предупреждения и разрешения, на развитие личности ребенка (подростка), ее совершенствование и самореализацию.</a:t>
            </a:r>
            <a:endParaRPr lang="ru-RU" sz="3000" dirty="0"/>
          </a:p>
        </p:txBody>
      </p:sp>
      <p:pic>
        <p:nvPicPr>
          <p:cNvPr id="2052" name="Picture 4">
            <a:extLst>
              <a:ext uri="{FF2B5EF4-FFF2-40B4-BE49-F238E27FC236}">
                <a16:creationId xmlns:a16="http://schemas.microsoft.com/office/drawing/2014/main" id="{60F6EDC4-1347-6325-81BA-674EB11EA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2908" y="2817091"/>
            <a:ext cx="3185953" cy="238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8451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E096E6-6451-63E5-D925-A953B4496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420927" cy="909493"/>
          </a:xfrm>
        </p:spPr>
        <p:txBody>
          <a:bodyPr/>
          <a:lstStyle/>
          <a:p>
            <a:r>
              <a:rPr lang="ru-RU" sz="44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возникла проблема?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23271D7-5C6E-00D2-79A3-6697503D8E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3400" y="1391516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ru-RU" b="1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Дети, прошедшие ситуацию вынужденной миграции, требуют особого внимания со стороны психологов. Экстремальные переживания  не просто изменяют личность - они накладывают неизгладимый отпечаток на </a:t>
            </a:r>
            <a:r>
              <a:rPr lang="ru-RU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 </a:t>
            </a:r>
            <a:r>
              <a:rPr lang="ru-RU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ребенка, зачастую в корне меняя его направление.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Дети, пережившие военные действия часто получают посттравматическое стрессовое расстройство, с которым справиться самостоятельно они не смогут.</a:t>
            </a:r>
          </a:p>
        </p:txBody>
      </p:sp>
    </p:spTree>
    <p:extLst>
      <p:ext uri="{BB962C8B-B14F-4D97-AF65-F5344CB8AC3E}">
        <p14:creationId xmlns:p14="http://schemas.microsoft.com/office/powerpoint/2010/main" val="1692779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5BF954-A316-BEE8-3E9E-82E53A1DB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1166" y="369613"/>
            <a:ext cx="8726213" cy="429173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работы педагога-психолога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E674AE-2DB0-F6DF-7F5E-EF29BF6D71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1261" y="1037896"/>
            <a:ext cx="8726214" cy="4782208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   Сбор и анализ информации  (диагностика, беседа, изучение документов); </a:t>
            </a:r>
          </a:p>
          <a:p>
            <a:pPr marL="0" indent="0">
              <a:buNone/>
            </a:pPr>
            <a:endParaRPr lang="ru-RU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    Помощь непосредственно ученику; </a:t>
            </a:r>
          </a:p>
          <a:p>
            <a:pPr marL="0" indent="0">
              <a:buNone/>
            </a:pPr>
            <a:endParaRPr lang="ru-RU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3.   Помощь преподавателям / </a:t>
            </a:r>
            <a:r>
              <a:rPr lang="ru-RU" b="0" i="0" dirty="0" err="1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кл</a:t>
            </a: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руководителю; </a:t>
            </a:r>
          </a:p>
          <a:p>
            <a:pPr marL="0" indent="0">
              <a:buNone/>
            </a:pPr>
            <a:endParaRPr lang="ru-RU" b="0" i="0" dirty="0">
              <a:solidFill>
                <a:srgbClr val="333333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4.    Работа с родителями (семьёй ребенка)</a:t>
            </a:r>
          </a:p>
          <a:p>
            <a:pPr marL="0" indent="0">
              <a:buNone/>
            </a:pPr>
            <a:endParaRPr lang="ru-RU" dirty="0">
              <a:solidFill>
                <a:srgbClr val="3333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0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5.  Работа с учащимися класса (одноклассниками ребенка)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4686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44AF9C-1569-47A1-F0E5-D27BC917A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Алгоритм работы психолога с детьми, эвакуированными из зоны военных действий и прибывшими из вновь присоединенных территорий </a:t>
            </a:r>
            <a:r>
              <a:rPr lang="ru-RU" sz="24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РФ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689DAEE-D754-0995-8169-327C69ECB2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(выявление наличия психотравмирующей ситуации)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коррекционной деятельности (индивидуальный подход к каждому ребенку) -  составление плана (программы) работы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программы (плана)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Повторная и последующая диагностика</a:t>
            </a:r>
          </a:p>
          <a:p>
            <a:pPr marL="514350" indent="-514350">
              <a:buAutoNum type="arabicPeriod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Корректировка программы (при необходимости).</a:t>
            </a:r>
          </a:p>
        </p:txBody>
      </p:sp>
    </p:spTree>
    <p:extLst>
      <p:ext uri="{BB962C8B-B14F-4D97-AF65-F5344CB8AC3E}">
        <p14:creationId xmlns:p14="http://schemas.microsoft.com/office/powerpoint/2010/main" val="4075889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CE207A-A416-97E0-C454-FE44DB897C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559639"/>
            <a:ext cx="10597055" cy="88560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(выявление наличия психотравмирующей ситуации)</a:t>
            </a:r>
            <a:br>
              <a:rPr lang="ru-RU" dirty="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solidFill>
                <a:schemeClr val="accent1"/>
              </a:solidFill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9EB9829C-17DE-4BE8-F2A9-DDE965B2DFA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8423629"/>
              </p:ext>
            </p:extLst>
          </p:nvPr>
        </p:nvGraphicFramePr>
        <p:xfrm>
          <a:off x="496441" y="1313793"/>
          <a:ext cx="7369026" cy="4801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4B627605-A72B-8842-3ACB-20E9BB62553E}"/>
              </a:ext>
            </a:extLst>
          </p:cNvPr>
          <p:cNvSpPr txBox="1"/>
          <p:nvPr/>
        </p:nvSpPr>
        <p:spPr>
          <a:xfrm>
            <a:off x="5201306" y="2629738"/>
            <a:ext cx="21546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Всего прибыло </a:t>
            </a:r>
          </a:p>
          <a:p>
            <a:r>
              <a:rPr lang="ru-RU" sz="1800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22 человека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C3FA8D-2540-1631-3F3E-7D1785F78FF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163" t="38168" r="47490" b="38059"/>
          <a:stretch/>
        </p:blipFill>
        <p:spPr bwMode="auto">
          <a:xfrm>
            <a:off x="8133308" y="1403443"/>
            <a:ext cx="3915144" cy="245259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EC39AB-2CC4-EDAC-863F-9D1EC4D772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672" t="22043" r="14999" b="9624"/>
          <a:stretch/>
        </p:blipFill>
        <p:spPr>
          <a:xfrm>
            <a:off x="8250619" y="4106335"/>
            <a:ext cx="3737595" cy="230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695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770475-391E-6DC4-7D0D-3CE6574C3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055" y="245052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Признаки, свидетельствующие о наличии психологических травм у детей, эвакуированных из зоны военных действий и прибывших из вновь присоединенных территорий РФ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034479-D7A3-267A-1DDD-69C449E283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055" y="1834862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замкнутость, нежелание общаться;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агрессивность;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повышенная тревожность;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страх перед будущим;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b="0" i="0" dirty="0">
                <a:solidFill>
                  <a:srgbClr val="37404D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вины перед родными и близкими;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недоверчивость;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эмоциональная нестабильность;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потеря интереса к жизни, обыденным делам;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0" i="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замирание», не реагирование на какую-либо внешнюю стимуляцию;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r>
              <a:rPr lang="ru-RU" b="0" i="0" dirty="0">
                <a:solidFill>
                  <a:srgbClr val="444444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нестандартная реакция на громкие звуки и пр.</a:t>
            </a:r>
          </a:p>
          <a:p>
            <a:pPr marL="0" indent="534988">
              <a:buClr>
                <a:srgbClr val="FF0000"/>
              </a:buClr>
              <a:buSzPct val="142000"/>
              <a:buFont typeface="Wingdings" panose="05000000000000000000" pitchFamily="2" charset="2"/>
              <a:buChar char="q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84900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3763</TotalTime>
  <Words>770</Words>
  <Application>Microsoft Office PowerPoint</Application>
  <PresentationFormat>Широкоэкранный</PresentationFormat>
  <Paragraphs>79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Symbol</vt:lpstr>
      <vt:lpstr>Times New Roman</vt:lpstr>
      <vt:lpstr>Wingdings</vt:lpstr>
      <vt:lpstr>Тема Office</vt:lpstr>
      <vt:lpstr>Тема: «Специфика организации и осуществления социально-психологической помощи детям, эвакуированным из зоны военных действий и прибывшим из вновь присоединенных территорий РФ».</vt:lpstr>
      <vt:lpstr>Актуальность проблемы: В сентябре 2022 года после принятия ФЗ о вхождении новых регионов в состав РФ усилилась миграция с вновь присоединенных территорий украинского населения  - временное отселение жителей этих  в безопасные районы  </vt:lpstr>
      <vt:lpstr>Презентация PowerPoint</vt:lpstr>
      <vt:lpstr>Презентация PowerPoint</vt:lpstr>
      <vt:lpstr>Почему возникла проблема?</vt:lpstr>
      <vt:lpstr>Направления работы педагога-психолога</vt:lpstr>
      <vt:lpstr> Алгоритм работы психолога с детьми, эвакуированными из зоны военных действий и прибывшими из вновь присоединенных территорий РФ </vt:lpstr>
      <vt:lpstr>Определение (выявление наличия психотравмирующей ситуации) </vt:lpstr>
      <vt:lpstr>Признаки, свидетельствующие о наличии психологических травм у детей, эвакуированных из зоны военных действий и прибывших из вновь присоединенных территорий РФ </vt:lpstr>
      <vt:lpstr>Диагностические методики</vt:lpstr>
      <vt:lpstr>Планирование коррекционной деятельности (индивидуальный подход к каждому ребенку) -  составление плана (программы) работы </vt:lpstr>
      <vt:lpstr>Реализация программы (плана)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«Специфика организации и осуществления социально-педагогической помощи детям, эвакуированным из зоны военных действий и прибывших из вновь присоединенных территорий РФ».</dc:title>
  <dc:creator>Helena Kostenko-Kolesnik</dc:creator>
  <cp:lastModifiedBy>Helena Kostenko-Kolesnik</cp:lastModifiedBy>
  <cp:revision>5</cp:revision>
  <dcterms:created xsi:type="dcterms:W3CDTF">2023-02-06T18:44:24Z</dcterms:created>
  <dcterms:modified xsi:type="dcterms:W3CDTF">2023-02-09T09:28:24Z</dcterms:modified>
</cp:coreProperties>
</file>