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2" r:id="rId1"/>
  </p:sldMasterIdLst>
  <p:notesMasterIdLst>
    <p:notesMasterId r:id="rId13"/>
  </p:notesMasterIdLst>
  <p:sldIdLst>
    <p:sldId id="257" r:id="rId2"/>
    <p:sldId id="287" r:id="rId3"/>
    <p:sldId id="286" r:id="rId4"/>
    <p:sldId id="283" r:id="rId5"/>
    <p:sldId id="281" r:id="rId6"/>
    <p:sldId id="278" r:id="rId7"/>
    <p:sldId id="270" r:id="rId8"/>
    <p:sldId id="289" r:id="rId9"/>
    <p:sldId id="273" r:id="rId10"/>
    <p:sldId id="288" r:id="rId11"/>
    <p:sldId id="27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howGuides="1">
      <p:cViewPr varScale="1">
        <p:scale>
          <a:sx n="73" d="100"/>
          <a:sy n="73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589AF6-7674-4BE9-8741-192FD370B306}" type="doc">
      <dgm:prSet loTypeId="urn:microsoft.com/office/officeart/2005/8/layout/cycle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E6F9623-E9EE-4AA9-87EB-723C03FF79D3}">
      <dgm:prSet phldrT="[Текст]"/>
      <dgm:spPr>
        <a:solidFill>
          <a:srgbClr val="FF0000"/>
        </a:solidFill>
      </dgm:spPr>
      <dgm:t>
        <a:bodyPr/>
        <a:lstStyle/>
        <a:p>
          <a:r>
            <a:rPr lang="az-Cyrl-AZ" dirty="0"/>
            <a:t>Психологически безопасная образовательная среда</a:t>
          </a:r>
          <a:endParaRPr lang="ru-RU" dirty="0"/>
        </a:p>
      </dgm:t>
    </dgm:pt>
    <dgm:pt modelId="{51E8EB36-82C2-4275-BE7E-3989EB989CC4}" type="parTrans" cxnId="{05A6E166-E25C-4055-9C18-97D532A16679}">
      <dgm:prSet/>
      <dgm:spPr/>
      <dgm:t>
        <a:bodyPr/>
        <a:lstStyle/>
        <a:p>
          <a:endParaRPr lang="ru-RU"/>
        </a:p>
      </dgm:t>
    </dgm:pt>
    <dgm:pt modelId="{A7D30894-1F6B-4DDB-8B5E-B4613205DE8F}" type="sibTrans" cxnId="{05A6E166-E25C-4055-9C18-97D532A16679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0543BD4B-A550-4C44-BCBB-FCCDE9A05FB6}">
      <dgm:prSet phldrT="[Текст]"/>
      <dgm:spPr>
        <a:solidFill>
          <a:srgbClr val="00B050"/>
        </a:solidFill>
      </dgm:spPr>
      <dgm:t>
        <a:bodyPr/>
        <a:lstStyle/>
        <a:p>
          <a:r>
            <a:rPr lang="az-Cyrl-AZ" dirty="0"/>
            <a:t>Администрация образовательной организации</a:t>
          </a:r>
          <a:endParaRPr lang="ru-RU" dirty="0"/>
        </a:p>
      </dgm:t>
    </dgm:pt>
    <dgm:pt modelId="{B20F6C54-F8B3-402B-9054-44C72E6647A1}" type="parTrans" cxnId="{87E20212-30D8-4E4C-A042-F79934226852}">
      <dgm:prSet/>
      <dgm:spPr/>
      <dgm:t>
        <a:bodyPr/>
        <a:lstStyle/>
        <a:p>
          <a:endParaRPr lang="ru-RU"/>
        </a:p>
      </dgm:t>
    </dgm:pt>
    <dgm:pt modelId="{6F1B6A25-8084-4AAF-8DD7-450EAA03836F}" type="sibTrans" cxnId="{87E20212-30D8-4E4C-A042-F79934226852}">
      <dgm:prSet/>
      <dgm:spPr/>
      <dgm:t>
        <a:bodyPr/>
        <a:lstStyle/>
        <a:p>
          <a:endParaRPr lang="ru-RU"/>
        </a:p>
      </dgm:t>
    </dgm:pt>
    <dgm:pt modelId="{6B0CBF35-E05E-4FE7-96B2-64FA4807E8D9}">
      <dgm:prSet phldrT="[Текст]"/>
      <dgm:spPr>
        <a:solidFill>
          <a:schemeClr val="accent6"/>
        </a:solidFill>
      </dgm:spPr>
      <dgm:t>
        <a:bodyPr/>
        <a:lstStyle/>
        <a:p>
          <a:r>
            <a:rPr lang="az-Cyrl-AZ" dirty="0"/>
            <a:t>Педагоги, работащие в параллелях 9 и 11 классов</a:t>
          </a:r>
          <a:endParaRPr lang="ru-RU" dirty="0"/>
        </a:p>
      </dgm:t>
    </dgm:pt>
    <dgm:pt modelId="{0988B482-9458-4566-809F-BF826308A07D}" type="parTrans" cxnId="{F7BD470F-B04D-4713-925D-86034BCEFF63}">
      <dgm:prSet/>
      <dgm:spPr/>
      <dgm:t>
        <a:bodyPr/>
        <a:lstStyle/>
        <a:p>
          <a:endParaRPr lang="ru-RU"/>
        </a:p>
      </dgm:t>
    </dgm:pt>
    <dgm:pt modelId="{7F650962-9757-41F1-B26B-A521E47E39C2}" type="sibTrans" cxnId="{F7BD470F-B04D-4713-925D-86034BCEFF63}">
      <dgm:prSet/>
      <dgm:spPr/>
      <dgm:t>
        <a:bodyPr/>
        <a:lstStyle/>
        <a:p>
          <a:endParaRPr lang="ru-RU"/>
        </a:p>
      </dgm:t>
    </dgm:pt>
    <dgm:pt modelId="{E2B1822A-4C0D-4BD8-AFA4-C5E2E3865BA2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az-Cyrl-AZ" dirty="0"/>
            <a:t>Родители обучающихся 9 и 11 классов</a:t>
          </a:r>
          <a:endParaRPr lang="ru-RU" dirty="0"/>
        </a:p>
      </dgm:t>
    </dgm:pt>
    <dgm:pt modelId="{F7971081-C6AE-4415-B47C-57CB7E8F8EB4}" type="parTrans" cxnId="{2F31F3C4-A3CE-464E-ABAF-FCDBF173441C}">
      <dgm:prSet/>
      <dgm:spPr/>
      <dgm:t>
        <a:bodyPr/>
        <a:lstStyle/>
        <a:p>
          <a:endParaRPr lang="ru-RU"/>
        </a:p>
      </dgm:t>
    </dgm:pt>
    <dgm:pt modelId="{BE44B857-D8D1-4E99-8FD4-979825317414}" type="sibTrans" cxnId="{2F31F3C4-A3CE-464E-ABAF-FCDBF173441C}">
      <dgm:prSet/>
      <dgm:spPr/>
      <dgm:t>
        <a:bodyPr/>
        <a:lstStyle/>
        <a:p>
          <a:endParaRPr lang="ru-RU"/>
        </a:p>
      </dgm:t>
    </dgm:pt>
    <dgm:pt modelId="{22B29B4E-C1BF-4C7D-84B5-019D6067AF44}">
      <dgm:prSet phldrT="[Текст]"/>
      <dgm:spPr>
        <a:solidFill>
          <a:srgbClr val="002060"/>
        </a:solidFill>
      </dgm:spPr>
      <dgm:t>
        <a:bodyPr/>
        <a:lstStyle/>
        <a:p>
          <a:r>
            <a:rPr lang="az-Cyrl-AZ" dirty="0"/>
            <a:t>Обучающиеся</a:t>
          </a:r>
          <a:endParaRPr lang="ru-RU" dirty="0"/>
        </a:p>
      </dgm:t>
    </dgm:pt>
    <dgm:pt modelId="{08DEAF2A-E30F-44DF-82EB-DB6244B532AC}" type="parTrans" cxnId="{EF30853C-6609-49AA-B81C-0B58A00580E7}">
      <dgm:prSet/>
      <dgm:spPr/>
      <dgm:t>
        <a:bodyPr/>
        <a:lstStyle/>
        <a:p>
          <a:endParaRPr lang="ru-RU"/>
        </a:p>
      </dgm:t>
    </dgm:pt>
    <dgm:pt modelId="{EE9E1803-86A4-43A0-8BB4-81C4C577FC5F}" type="sibTrans" cxnId="{EF30853C-6609-49AA-B81C-0B58A00580E7}">
      <dgm:prSet/>
      <dgm:spPr/>
      <dgm:t>
        <a:bodyPr/>
        <a:lstStyle/>
        <a:p>
          <a:endParaRPr lang="ru-RU"/>
        </a:p>
      </dgm:t>
    </dgm:pt>
    <dgm:pt modelId="{38752305-98B4-4F0E-87E1-2F8C80A5E3B4}" type="pres">
      <dgm:prSet presAssocID="{1C589AF6-7674-4BE9-8741-192FD370B3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CFCCE8-CD01-4584-B961-BDA1E3E321BF}" type="pres">
      <dgm:prSet presAssocID="{1C589AF6-7674-4BE9-8741-192FD370B306}" presName="cycle" presStyleCnt="0"/>
      <dgm:spPr/>
    </dgm:pt>
    <dgm:pt modelId="{8AC9A269-C171-422D-9BEE-23599405A6EB}" type="pres">
      <dgm:prSet presAssocID="{3E6F9623-E9EE-4AA9-87EB-723C03FF79D3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4A1628-1452-4C6F-95A3-99469E7BD74F}" type="pres">
      <dgm:prSet presAssocID="{A7D30894-1F6B-4DDB-8B5E-B4613205DE8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A0ACACB0-9CAE-422C-B905-EA21D4251BE5}" type="pres">
      <dgm:prSet presAssocID="{0543BD4B-A550-4C44-BCBB-FCCDE9A05FB6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C17E8-ED09-49FA-AF8D-3548391E4AFC}" type="pres">
      <dgm:prSet presAssocID="{6B0CBF35-E05E-4FE7-96B2-64FA4807E8D9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72605-DA6E-40BA-A287-67EAF5977392}" type="pres">
      <dgm:prSet presAssocID="{E2B1822A-4C0D-4BD8-AFA4-C5E2E3865BA2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F2041-5550-4D09-9890-87DCAF520062}" type="pres">
      <dgm:prSet presAssocID="{22B29B4E-C1BF-4C7D-84B5-019D6067AF44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1F3C4-A3CE-464E-ABAF-FCDBF173441C}" srcId="{1C589AF6-7674-4BE9-8741-192FD370B306}" destId="{E2B1822A-4C0D-4BD8-AFA4-C5E2E3865BA2}" srcOrd="3" destOrd="0" parTransId="{F7971081-C6AE-4415-B47C-57CB7E8F8EB4}" sibTransId="{BE44B857-D8D1-4E99-8FD4-979825317414}"/>
    <dgm:cxn modelId="{160B5C15-4794-4DC8-BBCB-8E6297984C19}" type="presOf" srcId="{0543BD4B-A550-4C44-BCBB-FCCDE9A05FB6}" destId="{A0ACACB0-9CAE-422C-B905-EA21D4251BE5}" srcOrd="0" destOrd="0" presId="urn:microsoft.com/office/officeart/2005/8/layout/cycle3"/>
    <dgm:cxn modelId="{EF30853C-6609-49AA-B81C-0B58A00580E7}" srcId="{1C589AF6-7674-4BE9-8741-192FD370B306}" destId="{22B29B4E-C1BF-4C7D-84B5-019D6067AF44}" srcOrd="4" destOrd="0" parTransId="{08DEAF2A-E30F-44DF-82EB-DB6244B532AC}" sibTransId="{EE9E1803-86A4-43A0-8BB4-81C4C577FC5F}"/>
    <dgm:cxn modelId="{87E20212-30D8-4E4C-A042-F79934226852}" srcId="{1C589AF6-7674-4BE9-8741-192FD370B306}" destId="{0543BD4B-A550-4C44-BCBB-FCCDE9A05FB6}" srcOrd="1" destOrd="0" parTransId="{B20F6C54-F8B3-402B-9054-44C72E6647A1}" sibTransId="{6F1B6A25-8084-4AAF-8DD7-450EAA03836F}"/>
    <dgm:cxn modelId="{844A8D70-8F60-4DC5-8587-D37107B47EA9}" type="presOf" srcId="{1C589AF6-7674-4BE9-8741-192FD370B306}" destId="{38752305-98B4-4F0E-87E1-2F8C80A5E3B4}" srcOrd="0" destOrd="0" presId="urn:microsoft.com/office/officeart/2005/8/layout/cycle3"/>
    <dgm:cxn modelId="{877C2A7F-86CD-42D7-881A-F935E096BFA9}" type="presOf" srcId="{22B29B4E-C1BF-4C7D-84B5-019D6067AF44}" destId="{73EF2041-5550-4D09-9890-87DCAF520062}" srcOrd="0" destOrd="0" presId="urn:microsoft.com/office/officeart/2005/8/layout/cycle3"/>
    <dgm:cxn modelId="{05A6E166-E25C-4055-9C18-97D532A16679}" srcId="{1C589AF6-7674-4BE9-8741-192FD370B306}" destId="{3E6F9623-E9EE-4AA9-87EB-723C03FF79D3}" srcOrd="0" destOrd="0" parTransId="{51E8EB36-82C2-4275-BE7E-3989EB989CC4}" sibTransId="{A7D30894-1F6B-4DDB-8B5E-B4613205DE8F}"/>
    <dgm:cxn modelId="{C19EA30A-6F87-40C4-B776-DD7B0926BECF}" type="presOf" srcId="{3E6F9623-E9EE-4AA9-87EB-723C03FF79D3}" destId="{8AC9A269-C171-422D-9BEE-23599405A6EB}" srcOrd="0" destOrd="0" presId="urn:microsoft.com/office/officeart/2005/8/layout/cycle3"/>
    <dgm:cxn modelId="{0F811A13-16F8-4CB4-9A2C-6001CF32B337}" type="presOf" srcId="{E2B1822A-4C0D-4BD8-AFA4-C5E2E3865BA2}" destId="{CC772605-DA6E-40BA-A287-67EAF5977392}" srcOrd="0" destOrd="0" presId="urn:microsoft.com/office/officeart/2005/8/layout/cycle3"/>
    <dgm:cxn modelId="{E9C923FC-52F7-479A-8F9F-BE4C45A44ECD}" type="presOf" srcId="{6B0CBF35-E05E-4FE7-96B2-64FA4807E8D9}" destId="{384C17E8-ED09-49FA-AF8D-3548391E4AFC}" srcOrd="0" destOrd="0" presId="urn:microsoft.com/office/officeart/2005/8/layout/cycle3"/>
    <dgm:cxn modelId="{F7BD470F-B04D-4713-925D-86034BCEFF63}" srcId="{1C589AF6-7674-4BE9-8741-192FD370B306}" destId="{6B0CBF35-E05E-4FE7-96B2-64FA4807E8D9}" srcOrd="2" destOrd="0" parTransId="{0988B482-9458-4566-809F-BF826308A07D}" sibTransId="{7F650962-9757-41F1-B26B-A521E47E39C2}"/>
    <dgm:cxn modelId="{0C02FFF2-884D-430F-8721-A9DA60C141AE}" type="presOf" srcId="{A7D30894-1F6B-4DDB-8B5E-B4613205DE8F}" destId="{1D4A1628-1452-4C6F-95A3-99469E7BD74F}" srcOrd="0" destOrd="0" presId="urn:microsoft.com/office/officeart/2005/8/layout/cycle3"/>
    <dgm:cxn modelId="{905F7924-5BF9-46D9-BAC6-657781CA6253}" type="presParOf" srcId="{38752305-98B4-4F0E-87E1-2F8C80A5E3B4}" destId="{01CFCCE8-CD01-4584-B961-BDA1E3E321BF}" srcOrd="0" destOrd="0" presId="urn:microsoft.com/office/officeart/2005/8/layout/cycle3"/>
    <dgm:cxn modelId="{E495974B-0B7C-4C86-A4CC-E183F725B87E}" type="presParOf" srcId="{01CFCCE8-CD01-4584-B961-BDA1E3E321BF}" destId="{8AC9A269-C171-422D-9BEE-23599405A6EB}" srcOrd="0" destOrd="0" presId="urn:microsoft.com/office/officeart/2005/8/layout/cycle3"/>
    <dgm:cxn modelId="{913F019E-100A-4A9C-9C24-7E6C4D48FDD3}" type="presParOf" srcId="{01CFCCE8-CD01-4584-B961-BDA1E3E321BF}" destId="{1D4A1628-1452-4C6F-95A3-99469E7BD74F}" srcOrd="1" destOrd="0" presId="urn:microsoft.com/office/officeart/2005/8/layout/cycle3"/>
    <dgm:cxn modelId="{299E2D99-837F-41AC-9823-B2B65C5F6936}" type="presParOf" srcId="{01CFCCE8-CD01-4584-B961-BDA1E3E321BF}" destId="{A0ACACB0-9CAE-422C-B905-EA21D4251BE5}" srcOrd="2" destOrd="0" presId="urn:microsoft.com/office/officeart/2005/8/layout/cycle3"/>
    <dgm:cxn modelId="{3EE4DBB6-A47A-4C47-986F-03E8BBE961F9}" type="presParOf" srcId="{01CFCCE8-CD01-4584-B961-BDA1E3E321BF}" destId="{384C17E8-ED09-49FA-AF8D-3548391E4AFC}" srcOrd="3" destOrd="0" presId="urn:microsoft.com/office/officeart/2005/8/layout/cycle3"/>
    <dgm:cxn modelId="{544D5BC4-6D78-49D5-93FE-0FB31112132E}" type="presParOf" srcId="{01CFCCE8-CD01-4584-B961-BDA1E3E321BF}" destId="{CC772605-DA6E-40BA-A287-67EAF5977392}" srcOrd="4" destOrd="0" presId="urn:microsoft.com/office/officeart/2005/8/layout/cycle3"/>
    <dgm:cxn modelId="{F8568A9B-EEC1-4812-A4F8-97EF831B135C}" type="presParOf" srcId="{01CFCCE8-CD01-4584-B961-BDA1E3E321BF}" destId="{73EF2041-5550-4D09-9890-87DCAF520062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A1628-1452-4C6F-95A3-99469E7BD74F}">
      <dsp:nvSpPr>
        <dsp:cNvPr id="0" name=""/>
        <dsp:cNvSpPr/>
      </dsp:nvSpPr>
      <dsp:spPr>
        <a:xfrm>
          <a:off x="526220" y="737513"/>
          <a:ext cx="3987558" cy="3987558"/>
        </a:xfrm>
        <a:prstGeom prst="circularArrow">
          <a:avLst>
            <a:gd name="adj1" fmla="val 5544"/>
            <a:gd name="adj2" fmla="val 330680"/>
            <a:gd name="adj3" fmla="val 13854130"/>
            <a:gd name="adj4" fmla="val 17338551"/>
            <a:gd name="adj5" fmla="val 5757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C9A269-C171-422D-9BEE-23599405A6EB}">
      <dsp:nvSpPr>
        <dsp:cNvPr id="0" name=""/>
        <dsp:cNvSpPr/>
      </dsp:nvSpPr>
      <dsp:spPr>
        <a:xfrm>
          <a:off x="1618066" y="759142"/>
          <a:ext cx="1803867" cy="901933"/>
        </a:xfrm>
        <a:prstGeom prst="roundRect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z-Cyrl-AZ" sz="1200" kern="1200" dirty="0"/>
            <a:t>Психологически безопасная образовательная среда</a:t>
          </a:r>
          <a:endParaRPr lang="ru-RU" sz="1200" kern="1200" dirty="0"/>
        </a:p>
      </dsp:txBody>
      <dsp:txXfrm>
        <a:off x="1662095" y="803171"/>
        <a:ext cx="1715809" cy="813875"/>
      </dsp:txXfrm>
    </dsp:sp>
    <dsp:sp modelId="{A0ACACB0-9CAE-422C-B905-EA21D4251BE5}">
      <dsp:nvSpPr>
        <dsp:cNvPr id="0" name=""/>
        <dsp:cNvSpPr/>
      </dsp:nvSpPr>
      <dsp:spPr>
        <a:xfrm>
          <a:off x="3235291" y="1934125"/>
          <a:ext cx="1803867" cy="901933"/>
        </a:xfrm>
        <a:prstGeom prst="roundRect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z-Cyrl-AZ" sz="1200" kern="1200" dirty="0"/>
            <a:t>Администрация образовательной организации</a:t>
          </a:r>
          <a:endParaRPr lang="ru-RU" sz="1200" kern="1200" dirty="0"/>
        </a:p>
      </dsp:txBody>
      <dsp:txXfrm>
        <a:off x="3279320" y="1978154"/>
        <a:ext cx="1715809" cy="813875"/>
      </dsp:txXfrm>
    </dsp:sp>
    <dsp:sp modelId="{384C17E8-ED09-49FA-AF8D-3548391E4AFC}">
      <dsp:nvSpPr>
        <dsp:cNvPr id="0" name=""/>
        <dsp:cNvSpPr/>
      </dsp:nvSpPr>
      <dsp:spPr>
        <a:xfrm>
          <a:off x="2617566" y="3835287"/>
          <a:ext cx="1803867" cy="901933"/>
        </a:xfrm>
        <a:prstGeom prst="roundRect">
          <a:avLst/>
        </a:prstGeom>
        <a:solidFill>
          <a:schemeClr val="accent6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z-Cyrl-AZ" sz="1200" kern="1200" dirty="0"/>
            <a:t>Педагоги, работащие в параллелях 9 и 11 классов</a:t>
          </a:r>
          <a:endParaRPr lang="ru-RU" sz="1200" kern="1200" dirty="0"/>
        </a:p>
      </dsp:txBody>
      <dsp:txXfrm>
        <a:off x="2661595" y="3879316"/>
        <a:ext cx="1715809" cy="813875"/>
      </dsp:txXfrm>
    </dsp:sp>
    <dsp:sp modelId="{CC772605-DA6E-40BA-A287-67EAF5977392}">
      <dsp:nvSpPr>
        <dsp:cNvPr id="0" name=""/>
        <dsp:cNvSpPr/>
      </dsp:nvSpPr>
      <dsp:spPr>
        <a:xfrm>
          <a:off x="618566" y="3835287"/>
          <a:ext cx="1803867" cy="901933"/>
        </a:xfrm>
        <a:prstGeom prst="roundRect">
          <a:avLst/>
        </a:prstGeom>
        <a:solidFill>
          <a:schemeClr val="accent5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z-Cyrl-AZ" sz="1200" kern="1200" dirty="0"/>
            <a:t>Родители обучающихся 9 и 11 классов</a:t>
          </a:r>
          <a:endParaRPr lang="ru-RU" sz="1200" kern="1200" dirty="0"/>
        </a:p>
      </dsp:txBody>
      <dsp:txXfrm>
        <a:off x="662595" y="3879316"/>
        <a:ext cx="1715809" cy="813875"/>
      </dsp:txXfrm>
    </dsp:sp>
    <dsp:sp modelId="{73EF2041-5550-4D09-9890-87DCAF520062}">
      <dsp:nvSpPr>
        <dsp:cNvPr id="0" name=""/>
        <dsp:cNvSpPr/>
      </dsp:nvSpPr>
      <dsp:spPr>
        <a:xfrm>
          <a:off x="841" y="1934125"/>
          <a:ext cx="1803867" cy="901933"/>
        </a:xfrm>
        <a:prstGeom prst="roundRect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z-Cyrl-AZ" sz="1200" kern="1200" dirty="0"/>
            <a:t>Обучающиеся</a:t>
          </a:r>
          <a:endParaRPr lang="ru-RU" sz="1200" kern="1200" dirty="0"/>
        </a:p>
      </dsp:txBody>
      <dsp:txXfrm>
        <a:off x="44870" y="1978154"/>
        <a:ext cx="1715809" cy="813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42B1A-CD22-429D-8413-0A93E960C02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C7AC8-BB4E-4758-BE65-E78B0AA54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50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0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65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97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7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7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780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28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65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9144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576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110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934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09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7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99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1">
            <a:extLst>
              <a:ext uri="{FF2B5EF4-FFF2-40B4-BE49-F238E27FC236}">
                <a16:creationId xmlns:a16="http://schemas.microsoft.com/office/drawing/2014/main" id="{AC7B45C4-0029-484F-BC10-E13FF562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234000"/>
            <a:ext cx="11341100" cy="10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8FF044D-1DB9-4B7C-9D24-F0D3A3DD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738784A2-81B9-4C54-8F48-52CB72EF9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95341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21C4B4FC-EB7C-4B83-9B03-36AC76ADC6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1675" y="23034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id="{FC421DAD-9956-40BC-B396-121BDF522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5450" y="40581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0596AFFC-6327-4316-8A52-555C5499A3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06109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id="{709A8CBC-B10E-4729-8664-C17D4F6947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76000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Текст 4">
            <a:extLst>
              <a:ext uri="{FF2B5EF4-FFF2-40B4-BE49-F238E27FC236}">
                <a16:creationId xmlns:a16="http://schemas.microsoft.com/office/drawing/2014/main" id="{05550F69-FB7F-4160-902B-8FE3C5C275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9739" y="1493838"/>
            <a:ext cx="11341100" cy="62706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3213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64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2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02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53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357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304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86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124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59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4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3A2E417-5F45-4CBD-AEF8-95048E7B5C99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A092C9E-3229-4D78-8EDB-28C548B1E2D7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hlinkClick r:id="rId23"/>
            <a:extLst>
              <a:ext uri="{FF2B5EF4-FFF2-40B4-BE49-F238E27FC236}">
                <a16:creationId xmlns:a16="http://schemas.microsoft.com/office/drawing/2014/main" id="{5BF8621D-8206-4C22-9818-F327ED8B7AD2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6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887" r:id="rId15"/>
    <p:sldLayoutId id="2147483888" r:id="rId16"/>
    <p:sldLayoutId id="2147483889" r:id="rId17"/>
    <p:sldLayoutId id="2147483890" r:id="rId18"/>
    <p:sldLayoutId id="2147483893" r:id="rId19"/>
    <p:sldLayoutId id="2147483663" r:id="rId2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4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9CA05078-3877-415F-AD9E-AB61FED9E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000" y="-261000"/>
            <a:ext cx="8910000" cy="3690000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с выпускниками </a:t>
            </a: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психологической подготовке </a:t>
            </a: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</a:t>
            </a:r>
            <a:r>
              <a:rPr lang="ru-RU" sz="44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ГИА»</a:t>
            </a:r>
            <a:endParaRPr lang="ru-RU" sz="3600" b="1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3CF2E59D-942F-40D4-B10C-15B5F0EBB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000" y="1809000"/>
            <a:ext cx="6362150" cy="3555000"/>
          </a:xfrm>
        </p:spPr>
        <p:txBody>
          <a:bodyPr>
            <a:normAutofit fontScale="92500" lnSpcReduction="10000"/>
          </a:bodyPr>
          <a:lstStyle/>
          <a:p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i="1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l">
              <a:lnSpc>
                <a:spcPct val="110000"/>
              </a:lnSpc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педагог-психолог</a:t>
            </a:r>
          </a:p>
          <a:p>
            <a:pPr algn="l">
              <a:lnSpc>
                <a:spcPct val="110000"/>
              </a:lnSpc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МОБУСОШ №16 им. В. В. Горбатко    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l">
              <a:lnSpc>
                <a:spcPct val="110000"/>
              </a:lnSpc>
            </a:pP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Гаспарян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СУЛТАНА ЛЕВОНОВНА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A84A62-9E8B-4DDE-913A-BF04B36F16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1000" y="5563171"/>
            <a:ext cx="630000" cy="63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9D94254-5955-42B8-9F5F-56F95360CAF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911000" y="5559100"/>
            <a:ext cx="630000" cy="63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3C31C6-02F7-4E97-9CBB-E5143965DF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811000" y="5559100"/>
            <a:ext cx="630000" cy="63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93C5AE-57E2-401A-AC49-D6888704700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711000" y="5559100"/>
            <a:ext cx="630000" cy="630000"/>
          </a:xfrm>
          <a:prstGeom prst="rect">
            <a:avLst/>
          </a:prstGeom>
        </p:spPr>
      </p:pic>
      <p:pic>
        <p:nvPicPr>
          <p:cNvPr id="14" name="Image 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6000" y="1574589"/>
            <a:ext cx="3960000" cy="50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0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CFE"/>
          </a:solidFill>
          <a:ln/>
        </p:spPr>
      </p:sp>
      <p:sp>
        <p:nvSpPr>
          <p:cNvPr id="4" name="Text 2"/>
          <p:cNvSpPr/>
          <p:nvPr/>
        </p:nvSpPr>
        <p:spPr>
          <a:xfrm>
            <a:off x="336000" y="154087"/>
            <a:ext cx="11002778" cy="7637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4556"/>
              </a:lnSpc>
            </a:pPr>
            <a:r>
              <a:rPr lang="en-US" sz="44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Результаты и достижения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1074439" y="1443286"/>
            <a:ext cx="416619" cy="416619"/>
          </a:xfrm>
          <a:prstGeom prst="roundRect">
            <a:avLst>
              <a:gd name="adj" fmla="val 26667"/>
            </a:avLst>
          </a:prstGeom>
          <a:solidFill>
            <a:srgbClr val="E7EDF9"/>
          </a:solidFill>
          <a:ln/>
        </p:spPr>
      </p:sp>
      <p:sp>
        <p:nvSpPr>
          <p:cNvPr id="6" name="Text 4"/>
          <p:cNvSpPr/>
          <p:nvPr/>
        </p:nvSpPr>
        <p:spPr>
          <a:xfrm>
            <a:off x="601761" y="1449000"/>
            <a:ext cx="1361977" cy="142238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1</a:t>
            </a:r>
            <a:endParaRPr lang="en-US" sz="2187" dirty="0"/>
          </a:p>
        </p:txBody>
      </p:sp>
      <p:sp>
        <p:nvSpPr>
          <p:cNvPr id="7" name="Text 5"/>
          <p:cNvSpPr/>
          <p:nvPr/>
        </p:nvSpPr>
        <p:spPr>
          <a:xfrm>
            <a:off x="1491058" y="1130371"/>
            <a:ext cx="4323466" cy="9486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78"/>
              </a:lnSpc>
            </a:pPr>
            <a:r>
              <a:rPr lang="en-US" sz="24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Улучшение психологического состояния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557431" y="1816223"/>
            <a:ext cx="4323466" cy="11633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Снижение тревожности и повышение эмоциональной устойчивости.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5937056" y="1335012"/>
            <a:ext cx="472778" cy="481212"/>
          </a:xfrm>
          <a:prstGeom prst="roundRect">
            <a:avLst>
              <a:gd name="adj" fmla="val 26667"/>
            </a:avLst>
          </a:prstGeom>
          <a:solidFill>
            <a:srgbClr val="E7EDF9"/>
          </a:solidFill>
          <a:ln/>
        </p:spPr>
      </p:sp>
      <p:sp>
        <p:nvSpPr>
          <p:cNvPr id="10" name="Text 8"/>
          <p:cNvSpPr/>
          <p:nvPr/>
        </p:nvSpPr>
        <p:spPr>
          <a:xfrm flipH="1">
            <a:off x="6003427" y="1426624"/>
            <a:ext cx="314029" cy="433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2</a:t>
            </a:r>
            <a:endParaRPr lang="en-US" sz="2187" dirty="0"/>
          </a:p>
        </p:txBody>
      </p:sp>
      <p:sp>
        <p:nvSpPr>
          <p:cNvPr id="11" name="Text 9"/>
          <p:cNvSpPr/>
          <p:nvPr/>
        </p:nvSpPr>
        <p:spPr>
          <a:xfrm>
            <a:off x="6476207" y="1155288"/>
            <a:ext cx="4389793" cy="9237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78"/>
              </a:lnSpc>
            </a:pPr>
            <a:r>
              <a:rPr lang="en-US" sz="24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Развитие социальных навыков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542580" y="1745253"/>
            <a:ext cx="4796198" cy="11614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Улучшение взаимодействия со сверстниками и обществом в целом</a:t>
            </a:r>
            <a:r>
              <a:rPr lang="en-US" sz="1458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458" dirty="0"/>
          </a:p>
        </p:txBody>
      </p:sp>
      <p:sp>
        <p:nvSpPr>
          <p:cNvPr id="13" name="Shape 11"/>
          <p:cNvSpPr/>
          <p:nvPr/>
        </p:nvSpPr>
        <p:spPr>
          <a:xfrm>
            <a:off x="1074439" y="3384001"/>
            <a:ext cx="416619" cy="422947"/>
          </a:xfrm>
          <a:prstGeom prst="roundRect">
            <a:avLst>
              <a:gd name="adj" fmla="val 26667"/>
            </a:avLst>
          </a:prstGeom>
          <a:solidFill>
            <a:srgbClr val="E7EDF9"/>
          </a:solidFill>
          <a:ln/>
        </p:spPr>
      </p:sp>
      <p:sp>
        <p:nvSpPr>
          <p:cNvPr id="14" name="Text 12"/>
          <p:cNvSpPr/>
          <p:nvPr/>
        </p:nvSpPr>
        <p:spPr>
          <a:xfrm>
            <a:off x="1074439" y="3402517"/>
            <a:ext cx="416619" cy="723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3</a:t>
            </a:r>
            <a:endParaRPr lang="en-US" sz="2187" dirty="0"/>
          </a:p>
        </p:txBody>
      </p:sp>
      <p:sp>
        <p:nvSpPr>
          <p:cNvPr id="15" name="Text 13"/>
          <p:cNvSpPr/>
          <p:nvPr/>
        </p:nvSpPr>
        <p:spPr>
          <a:xfrm>
            <a:off x="1613590" y="3383433"/>
            <a:ext cx="3594799" cy="11101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8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Повышение самооценки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1613590" y="3806948"/>
            <a:ext cx="4323466" cy="7920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Укрепление веры в свои силы и достойности, развитие самосознания</a:t>
            </a:r>
            <a:r>
              <a:rPr lang="en-US" sz="1458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458" dirty="0"/>
          </a:p>
        </p:txBody>
      </p:sp>
      <p:sp>
        <p:nvSpPr>
          <p:cNvPr id="17" name="Shape 15"/>
          <p:cNvSpPr/>
          <p:nvPr/>
        </p:nvSpPr>
        <p:spPr>
          <a:xfrm>
            <a:off x="5937056" y="2973191"/>
            <a:ext cx="401543" cy="416619"/>
          </a:xfrm>
          <a:prstGeom prst="roundRect">
            <a:avLst>
              <a:gd name="adj" fmla="val 26667"/>
            </a:avLst>
          </a:prstGeom>
          <a:solidFill>
            <a:srgbClr val="E7EDF9"/>
          </a:solidFill>
          <a:ln/>
        </p:spPr>
      </p:sp>
      <p:sp>
        <p:nvSpPr>
          <p:cNvPr id="18" name="Text 16"/>
          <p:cNvSpPr/>
          <p:nvPr/>
        </p:nvSpPr>
        <p:spPr>
          <a:xfrm>
            <a:off x="5937056" y="2906715"/>
            <a:ext cx="416619" cy="82926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4</a:t>
            </a:r>
            <a:endParaRPr lang="en-US" sz="2187" dirty="0"/>
          </a:p>
        </p:txBody>
      </p:sp>
      <p:sp>
        <p:nvSpPr>
          <p:cNvPr id="19" name="Text 17"/>
          <p:cNvSpPr/>
          <p:nvPr/>
        </p:nvSpPr>
        <p:spPr>
          <a:xfrm>
            <a:off x="6476207" y="2973192"/>
            <a:ext cx="4389793" cy="76278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78"/>
              </a:lnSpc>
            </a:pPr>
            <a:r>
              <a:rPr lang="en-US" sz="24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Успешная профессиональная адаптация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6476207" y="3735978"/>
            <a:ext cx="4479793" cy="757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Получение навыков, необходимых для успешной карьеры и самореализации</a:t>
            </a:r>
            <a:r>
              <a:rPr lang="en-US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6000" y="4634328"/>
            <a:ext cx="10754999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32"/>
              </a:lnSpc>
            </a:pP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Работа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с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выпускниками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психологической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подготовке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к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Государственной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итоговой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аттестации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это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сложный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но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невероятно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важный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процесс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Ведя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выпускников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через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все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этапы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готовности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к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экзаменам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мы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радуемся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их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успехам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помогаем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им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стать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уверенными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компетентными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профессионалами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Поверьте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вы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сможете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изменить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жизни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выпускников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к </a:t>
            </a:r>
            <a:r>
              <a:rPr lang="en-US" sz="2400" dirty="0" err="1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лучшему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!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Home\Desktop\yekzamen.jpg"/>
          <p:cNvPicPr/>
          <p:nvPr/>
        </p:nvPicPr>
        <p:blipFill>
          <a:blip r:embed="rId2" cstate="print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1000" y="1609663"/>
            <a:ext cx="6030000" cy="435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31000" y="594000"/>
            <a:ext cx="9585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solidFill>
                  <a:schemeClr val="tx2"/>
                </a:solidFill>
              </a:rPr>
              <a:t>Благодарю за внимание! 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88752" y="-16077"/>
            <a:ext cx="12192000" cy="6858000"/>
          </a:xfrm>
          <a:prstGeom prst="rect">
            <a:avLst/>
          </a:prstGeom>
          <a:solidFill>
            <a:srgbClr val="FBFCFE"/>
          </a:solidFill>
          <a:ln/>
        </p:spPr>
      </p:sp>
      <p:sp>
        <p:nvSpPr>
          <p:cNvPr id="5" name="Text 2"/>
          <p:cNvSpPr/>
          <p:nvPr/>
        </p:nvSpPr>
        <p:spPr>
          <a:xfrm>
            <a:off x="1281000" y="660004"/>
            <a:ext cx="6474533" cy="5786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4556"/>
              </a:lnSpc>
            </a:pPr>
            <a:r>
              <a:rPr lang="en-US" sz="4400" b="1" dirty="0" err="1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Специфика</a:t>
            </a:r>
            <a:r>
              <a:rPr lang="en-US" sz="4400" b="1" dirty="0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работы</a:t>
            </a:r>
            <a:r>
              <a:rPr lang="en-US" sz="4400" b="1" dirty="0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педагога-</a:t>
            </a:r>
            <a:r>
              <a:rPr lang="en-US" sz="4400" b="1" dirty="0" err="1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психолога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198871" y="1620145"/>
            <a:ext cx="7755334" cy="1437084"/>
          </a:xfrm>
          <a:prstGeom prst="roundRect">
            <a:avLst>
              <a:gd name="adj" fmla="val 7731"/>
            </a:avLst>
          </a:prstGeom>
          <a:solidFill>
            <a:srgbClr val="E7EDF9"/>
          </a:solidFill>
          <a:ln/>
        </p:spPr>
      </p:sp>
      <p:sp>
        <p:nvSpPr>
          <p:cNvPr id="7" name="Text 4"/>
          <p:cNvSpPr/>
          <p:nvPr/>
        </p:nvSpPr>
        <p:spPr>
          <a:xfrm>
            <a:off x="345763" y="1714620"/>
            <a:ext cx="4933950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400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Особенности работы с ОВЗ и инвалидами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328439" y="2057130"/>
            <a:ext cx="5230056" cy="7111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Адаптация к особенностям, учет индивидуальных потребностей и возможностей, поддержка социализации.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254250" y="3237900"/>
            <a:ext cx="5822711" cy="1437084"/>
          </a:xfrm>
          <a:prstGeom prst="roundRect">
            <a:avLst>
              <a:gd name="adj" fmla="val 7731"/>
            </a:avLst>
          </a:prstGeom>
          <a:solidFill>
            <a:srgbClr val="E7EDF9"/>
          </a:solidFill>
          <a:ln/>
        </p:spPr>
      </p:sp>
      <p:sp>
        <p:nvSpPr>
          <p:cNvPr id="10" name="Text 7"/>
          <p:cNvSpPr/>
          <p:nvPr/>
        </p:nvSpPr>
        <p:spPr>
          <a:xfrm>
            <a:off x="111000" y="3339000"/>
            <a:ext cx="4634999" cy="14784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400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Профилактика тревожности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254250" y="3698181"/>
            <a:ext cx="5616749" cy="5923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Предотвращение возникновения тревожных состояний, развитие эмоциональной стабильности</a:t>
            </a:r>
            <a:r>
              <a:rPr lang="en-US" dirty="0">
                <a:solidFill>
                  <a:srgbClr val="15213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dirty="0"/>
          </a:p>
        </p:txBody>
      </p:sp>
      <p:sp>
        <p:nvSpPr>
          <p:cNvPr id="12" name="Shape 9"/>
          <p:cNvSpPr/>
          <p:nvPr/>
        </p:nvSpPr>
        <p:spPr>
          <a:xfrm>
            <a:off x="161530" y="4940398"/>
            <a:ext cx="7329470" cy="1437084"/>
          </a:xfrm>
          <a:prstGeom prst="roundRect">
            <a:avLst>
              <a:gd name="adj" fmla="val 7731"/>
            </a:avLst>
          </a:prstGeom>
          <a:solidFill>
            <a:srgbClr val="E7EDF9"/>
          </a:solidFill>
          <a:ln/>
        </p:spPr>
      </p:sp>
      <p:sp>
        <p:nvSpPr>
          <p:cNvPr id="13" name="Text 10"/>
          <p:cNvSpPr/>
          <p:nvPr/>
        </p:nvSpPr>
        <p:spPr>
          <a:xfrm>
            <a:off x="254251" y="4963526"/>
            <a:ext cx="6381749" cy="4003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400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Оказание поддержки выпускникам ОВЗ и инвалидам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328439" y="5420420"/>
            <a:ext cx="6082561" cy="5923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Содействие профессиональной адаптации, развитие навыков самооценки и самореализации.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51000" y="1809000"/>
            <a:ext cx="3015000" cy="959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564" y="1261777"/>
            <a:ext cx="6191435" cy="370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109052B2-3593-7273-DBA3-27930C044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687" y="234001"/>
            <a:ext cx="5446714" cy="846292"/>
          </a:xfr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az-Cyrl-AZ" dirty="0"/>
              <a:t>Трудности обучающихся 9 </a:t>
            </a:r>
            <a:r>
              <a:rPr lang="az-Cyrl-AZ" sz="2400" dirty="0"/>
              <a:t>классов при подготовке к ГИА (ОГЭ)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EDFCAA2-7FC9-EFB9-B29B-FF7A45037B9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0688" y="1181100"/>
            <a:ext cx="5446713" cy="5420519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az-Cyrl-AZ" b="1" dirty="0"/>
              <a:t>Личностные</a:t>
            </a:r>
            <a:r>
              <a:rPr lang="az-Cyrl-AZ" dirty="0"/>
              <a:t> (индивидуално-психологические особенности; неустойчивая самооценка; «страх взросления»: отсутствие положительной внутренней мотивации обучения; проблемы в общении со взрослыми и сверстниками: трудности в самоопределении: инфантильность и др.) </a:t>
            </a:r>
          </a:p>
          <a:p>
            <a:pPr algn="just"/>
            <a:r>
              <a:rPr lang="az-Cyrl-AZ" b="1" dirty="0"/>
              <a:t>Когнитивные</a:t>
            </a:r>
            <a:r>
              <a:rPr lang="az-Cyrl-AZ" dirty="0"/>
              <a:t> (слабо развитое понятийное мышление, речь; плохо развития память  и т.п.)</a:t>
            </a:r>
          </a:p>
          <a:p>
            <a:pPr algn="just"/>
            <a:r>
              <a:rPr lang="az-Cyrl-AZ" b="1" dirty="0"/>
              <a:t>Процессуальные</a:t>
            </a:r>
            <a:r>
              <a:rPr lang="az-Cyrl-AZ" dirty="0"/>
              <a:t> (несамостоятельность УД; несформированные умения и навыки учебной работы; планирование и саморегуляция УД и т.д.)</a:t>
            </a:r>
          </a:p>
          <a:p>
            <a:pPr algn="just"/>
            <a:r>
              <a:rPr lang="az-Cyrl-AZ" b="1" dirty="0"/>
              <a:t>Предметные </a:t>
            </a:r>
            <a:r>
              <a:rPr lang="az-Cyrl-AZ" dirty="0"/>
              <a:t>(слабое знание предметов (математика: русский язык); </a:t>
            </a:r>
            <a:r>
              <a:rPr lang="az-Cyrl-AZ" dirty="0">
                <a:solidFill>
                  <a:srgbClr val="FF0000"/>
                </a:solidFill>
              </a:rPr>
              <a:t>низкая читательская грамотность </a:t>
            </a:r>
            <a:r>
              <a:rPr lang="az-Cyrl-AZ" dirty="0" smtClean="0">
                <a:solidFill>
                  <a:srgbClr val="FF0000"/>
                </a:solidFill>
              </a:rPr>
              <a:t>(!!!)</a:t>
            </a:r>
            <a:r>
              <a:rPr lang="az-Cyrl-AZ" dirty="0" smtClean="0"/>
              <a:t>)</a:t>
            </a:r>
            <a:endParaRPr lang="az-Cyrl-AZ" b="1" dirty="0"/>
          </a:p>
          <a:p>
            <a:pPr algn="just"/>
            <a:r>
              <a:rPr lang="az-Cyrl-AZ" sz="3600" b="1" dirty="0" smtClean="0">
                <a:solidFill>
                  <a:srgbClr val="FF0000"/>
                </a:solidFill>
              </a:rPr>
              <a:t>!</a:t>
            </a:r>
            <a:r>
              <a:rPr lang="az-Cyrl-AZ" sz="3100" b="1" dirty="0" smtClean="0"/>
              <a:t>Информационная </a:t>
            </a:r>
            <a:r>
              <a:rPr lang="az-Cyrl-AZ" sz="3100" b="1" dirty="0"/>
              <a:t>и психоэмоциональная перегрузка</a:t>
            </a:r>
          </a:p>
          <a:p>
            <a:pPr marL="0" indent="0" algn="just">
              <a:buNone/>
            </a:pPr>
            <a:endParaRPr lang="az-Cyrl-AZ" dirty="0"/>
          </a:p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D4FF7069-8E41-CCEC-4FB7-7744A08C1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24599" y="234001"/>
            <a:ext cx="5446713" cy="846291"/>
          </a:xfrm>
          <a:solidFill>
            <a:schemeClr val="accent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az-Cyrl-AZ" sz="2400" dirty="0"/>
              <a:t>Трудности обучающихся 11 классов при подготовке к ГИА (ОГЭ)</a:t>
            </a:r>
            <a:endParaRPr lang="ru-RU" sz="2400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CAAADE8-A3E2-FBBB-1388-BA9A75A93A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324600" y="1181100"/>
            <a:ext cx="5446712" cy="5420519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az-Cyrl-AZ" b="1" dirty="0"/>
              <a:t>Личностные</a:t>
            </a:r>
            <a:r>
              <a:rPr lang="az-Cyrl-AZ" dirty="0"/>
              <a:t> (индивидуально-психологические особенности личности; трудности в личностном и профессиональном самоопределении; потеря интереса к учебе и смысла получения дальнейшего образования  и т.д</a:t>
            </a:r>
            <a:r>
              <a:rPr lang="az-Cyrl-AZ" dirty="0" smtClean="0"/>
              <a:t>.)</a:t>
            </a:r>
            <a:endParaRPr lang="az-Cyrl-AZ" b="1" dirty="0"/>
          </a:p>
          <a:p>
            <a:r>
              <a:rPr lang="az-Cyrl-AZ" b="1" dirty="0"/>
              <a:t>Когнитивные </a:t>
            </a:r>
          </a:p>
          <a:p>
            <a:r>
              <a:rPr lang="az-Cyrl-AZ" b="1" dirty="0"/>
              <a:t>Процессуальные </a:t>
            </a:r>
            <a:r>
              <a:rPr lang="az-Cyrl-AZ" dirty="0"/>
              <a:t>(у отдельных обучающихся)</a:t>
            </a:r>
          </a:p>
          <a:p>
            <a:r>
              <a:rPr lang="az-Cyrl-AZ" b="1" dirty="0"/>
              <a:t>Предметные </a:t>
            </a:r>
            <a:r>
              <a:rPr lang="az-Cyrl-AZ" dirty="0"/>
              <a:t>(у отдельных обучающихся)</a:t>
            </a:r>
          </a:p>
          <a:p>
            <a:r>
              <a:rPr lang="az-Cyrl-AZ" sz="3600" b="1" dirty="0">
                <a:solidFill>
                  <a:srgbClr val="FF0000"/>
                </a:solidFill>
              </a:rPr>
              <a:t>!</a:t>
            </a:r>
            <a:r>
              <a:rPr lang="az-Cyrl-AZ" sz="3600" b="1" dirty="0"/>
              <a:t> Информационн</a:t>
            </a:r>
            <a:r>
              <a:rPr lang="ru-RU" sz="3600" b="1" dirty="0"/>
              <a:t>а</a:t>
            </a:r>
            <a:r>
              <a:rPr lang="az-Cyrl-AZ" sz="3600" b="1" dirty="0"/>
              <a:t>я и психоэмоциональная перегрузка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0522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CFE"/>
          </a:solidFill>
          <a:ln/>
        </p:spPr>
        <p:txBody>
          <a:bodyPr/>
          <a:lstStyle/>
          <a:p>
            <a:endParaRPr lang="ru-RU" dirty="0"/>
          </a:p>
        </p:txBody>
      </p:sp>
      <p:sp>
        <p:nvSpPr>
          <p:cNvPr id="4" name="Text 2"/>
          <p:cNvSpPr/>
          <p:nvPr/>
        </p:nvSpPr>
        <p:spPr>
          <a:xfrm>
            <a:off x="2136000" y="184667"/>
            <a:ext cx="7875000" cy="94933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4556"/>
              </a:lnSpc>
            </a:pPr>
            <a:r>
              <a:rPr lang="en-US" sz="3645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Организация процесса подготовки</a:t>
            </a:r>
            <a:endParaRPr lang="en-US" sz="3645" dirty="0"/>
          </a:p>
        </p:txBody>
      </p:sp>
      <p:sp>
        <p:nvSpPr>
          <p:cNvPr id="5" name="Text 3"/>
          <p:cNvSpPr/>
          <p:nvPr/>
        </p:nvSpPr>
        <p:spPr>
          <a:xfrm>
            <a:off x="156754" y="774000"/>
            <a:ext cx="7379247" cy="14989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just">
              <a:lnSpc>
                <a:spcPts val="2332"/>
              </a:lnSpc>
            </a:pPr>
            <a:endParaRPr lang="ru-RU" sz="2400" dirty="0" smtClean="0">
              <a:solidFill>
                <a:srgbClr val="15213F"/>
              </a:solidFill>
              <a:latin typeface="Times New Roman" panose="02020603050405020304" pitchFamily="18" charset="0"/>
              <a:ea typeface="Roboto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2332"/>
              </a:lnSpc>
            </a:pPr>
            <a:r>
              <a:rPr lang="en-US" sz="2400" dirty="0" err="1" smtClean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Для</a:t>
            </a:r>
            <a:r>
              <a:rPr lang="en-US" sz="2400" dirty="0" smtClean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успешной работы с выпускниками необходимо спланировать и организовать подготовительные занятия. Учтите время, ресурсы и потребности каждого индивидуума.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0" y="2272938"/>
            <a:ext cx="7245000" cy="4396062"/>
          </a:xfrm>
          <a:prstGeom prst="rect">
            <a:avLst/>
          </a:prstGeom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03634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36001" y="774000"/>
            <a:ext cx="44542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16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16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АНКЕТА</a:t>
            </a:r>
            <a:r>
              <a:rPr lang="ru-RU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«Самооценка психологической готовности к ЕГЭ» (модификация методики М. Ю. Чибисовой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04239"/>
              </p:ext>
            </p:extLst>
          </p:nvPr>
        </p:nvGraphicFramePr>
        <p:xfrm>
          <a:off x="7557001" y="1820439"/>
          <a:ext cx="4433246" cy="4668565"/>
        </p:xfrm>
        <a:graphic>
          <a:graphicData uri="http://schemas.openxmlformats.org/drawingml/2006/table">
            <a:tbl>
              <a:tblPr/>
              <a:tblGrid>
                <a:gridCol w="151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5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21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97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07287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№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0" i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t"/>
                      <a:r>
                        <a:rPr lang="ru-RU" sz="600" b="0" i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УТВЕРЖДЕНИЯ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Полностью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600" b="1" i="0" u="sng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согласен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Скорее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600" b="1" i="0" u="sng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не согласен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 чем согласен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Затрудняюсь ответить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Скорее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600" b="1" i="0" u="sng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согласен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,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чем не согласен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Абсолютно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t"/>
                      <a:r>
                        <a:rPr lang="ru-RU" sz="600" b="1" i="0" u="sng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согласен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достаточно осведомлен о самой процедуре сдачи ЕГЭ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Думаю, что способен правильно распределить свои силы во время ЕГЭ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4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ЕГЭ заранее у меня вызывает тревогу   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377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не очень хорошо представляю, как проходит ЕГЭ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Полагаю, что смогу оптимально спланировать свое время в течение экзамена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4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не волнуюсь, когда думаю о предстоящих ЕГЭ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41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умею работать с КИМ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не знаю, как выбрать наилучший для меня способ выполнения заданий</a:t>
                      </a:r>
                      <a:endParaRPr lang="ru-RU" sz="5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Думаю, что сумею справиться со своей тревогой на экзамене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достаточно много знаю про ЕГЭ, чтобы понять его преимущества и недостатки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смогу определить конструктивную для себя стратегию деятельности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С моим беспокойством мне будет трудно сдавать ЕГЭ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знаю, какие задания нужно выполнять, чтобы получить желаемую оценку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970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сумею успокоиться в напряженной ситуации экзамена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b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519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Я чувствую, что сдать ЕГЭ мне по силам</a:t>
                      </a:r>
                      <a:endParaRPr lang="ru-RU" sz="5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3209" marR="3320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/>
                    </a:p>
                  </a:txBody>
                  <a:tcPr marL="44279" marR="44279" marT="22139" marB="2213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900"/>
                    </a:p>
                  </a:txBody>
                  <a:tcPr marL="44279" marR="44279" marT="22139" marB="22139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900"/>
                    </a:p>
                  </a:txBody>
                  <a:tcPr marL="44279" marR="44279" marT="22139" marB="22139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900"/>
                    </a:p>
                  </a:txBody>
                  <a:tcPr marL="44279" marR="44279" marT="22139" marB="22139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44279" marR="44279" marT="22139" marB="22139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0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12823" y="0"/>
            <a:ext cx="12192000" cy="6858000"/>
          </a:xfrm>
          <a:prstGeom prst="rect">
            <a:avLst/>
          </a:prstGeom>
          <a:solidFill>
            <a:srgbClr val="FBFCFE"/>
          </a:solidFill>
          <a:ln/>
        </p:spPr>
      </p:sp>
      <p:sp>
        <p:nvSpPr>
          <p:cNvPr id="4" name="Text 2"/>
          <p:cNvSpPr/>
          <p:nvPr/>
        </p:nvSpPr>
        <p:spPr>
          <a:xfrm>
            <a:off x="426000" y="1"/>
            <a:ext cx="10067673" cy="7739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4556"/>
              </a:lnSpc>
            </a:pPr>
            <a:r>
              <a:rPr lang="en-US" sz="32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Методы и приемы </a:t>
            </a:r>
            <a:r>
              <a:rPr lang="en-US" sz="3200" b="1" dirty="0" err="1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психологической</a:t>
            </a:r>
            <a:r>
              <a:rPr lang="en-US" sz="3200" b="1" dirty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476FD6"/>
                </a:solidFill>
                <a:latin typeface="Times New Roman" panose="02020603050405020304" pitchFamily="18" charset="0"/>
                <a:ea typeface="Roboto Slab" pitchFamily="34" charset="-122"/>
                <a:cs typeface="Times New Roman" panose="02020603050405020304" pitchFamily="18" charset="0"/>
              </a:rPr>
              <a:t>подготовки</a:t>
            </a:r>
            <a:endParaRPr lang="ru-RU" sz="3200" b="1" dirty="0" smtClean="0">
              <a:solidFill>
                <a:srgbClr val="476FD6"/>
              </a:solidFill>
              <a:latin typeface="Times New Roman" panose="02020603050405020304" pitchFamily="18" charset="0"/>
              <a:ea typeface="Roboto Slab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ts val="4556"/>
              </a:lnSpc>
            </a:pPr>
            <a:endParaRPr lang="en-US" sz="3645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00" y="639000"/>
            <a:ext cx="11700000" cy="621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F1F8"/>
          </a:solidFill>
          <a:ln/>
        </p:spPr>
      </p:sp>
      <p:sp>
        <p:nvSpPr>
          <p:cNvPr id="3" name="Shape 1"/>
          <p:cNvSpPr/>
          <p:nvPr/>
        </p:nvSpPr>
        <p:spPr>
          <a:xfrm>
            <a:off x="-2250" y="0"/>
            <a:ext cx="12192000" cy="6858000"/>
          </a:xfrm>
          <a:prstGeom prst="rect">
            <a:avLst/>
          </a:prstGeom>
          <a:solidFill>
            <a:srgbClr val="FBFCFE"/>
          </a:solidFill>
          <a:ln/>
        </p:spPr>
      </p:sp>
      <p:sp>
        <p:nvSpPr>
          <p:cNvPr id="4" name="Text 2"/>
          <p:cNvSpPr/>
          <p:nvPr/>
        </p:nvSpPr>
        <p:spPr>
          <a:xfrm>
            <a:off x="1641000" y="1044000"/>
            <a:ext cx="8280001" cy="70909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4556"/>
              </a:lnSpc>
            </a:pPr>
            <a:r>
              <a:rPr lang="en-US" sz="3645" dirty="0">
                <a:solidFill>
                  <a:srgbClr val="FF0000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Методы работы с выпускниками</a:t>
            </a:r>
            <a:endParaRPr lang="en-US" sz="3645" dirty="0">
              <a:solidFill>
                <a:srgbClr val="FF0000"/>
              </a:solidFill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56" y="1753095"/>
            <a:ext cx="4258767" cy="263207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57056" y="4465824"/>
            <a:ext cx="3536772" cy="6251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Групповая работа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" y="4801791"/>
            <a:ext cx="3793827" cy="106670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Создание специальных групп для совместного решения заданий и обмена опытом.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9244" y="1753046"/>
            <a:ext cx="4258866" cy="263217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731822" y="4553999"/>
            <a:ext cx="4259178" cy="53711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76FD6"/>
                </a:solidFill>
                <a:latin typeface="Roboto Slab" pitchFamily="34" charset="0"/>
                <a:ea typeface="Roboto Slab" pitchFamily="34" charset="-122"/>
                <a:cs typeface="Roboto Slab" pitchFamily="34" charset="-120"/>
              </a:rPr>
              <a:t>Индивидуальное наставничество</a:t>
            </a:r>
            <a:endParaRPr lang="en-US" sz="2000" dirty="0"/>
          </a:p>
        </p:txBody>
      </p:sp>
      <p:sp>
        <p:nvSpPr>
          <p:cNvPr id="10" name="Text 6"/>
          <p:cNvSpPr/>
          <p:nvPr/>
        </p:nvSpPr>
        <p:spPr>
          <a:xfrm>
            <a:off x="7731822" y="4937938"/>
            <a:ext cx="4259178" cy="93065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332"/>
              </a:lnSpc>
            </a:pPr>
            <a:r>
              <a:rPr lang="en-US" sz="2000" dirty="0">
                <a:solidFill>
                  <a:srgbClr val="15213F"/>
                </a:solidFill>
                <a:latin typeface="Times New Roman" panose="02020603050405020304" pitchFamily="18" charset="0"/>
                <a:ea typeface="Roboto" pitchFamily="34" charset="-122"/>
                <a:cs typeface="Times New Roman" panose="02020603050405020304" pitchFamily="18" charset="0"/>
              </a:rPr>
              <a:t>Оказание персональной поддержки и помощи каждому выпускнику.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26000" y="0"/>
            <a:ext cx="954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40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!!!</a:t>
            </a:r>
            <a:r>
              <a:rPr lang="az-Cyrl-AZ" sz="4000" b="1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az-Cyrl-AZ" sz="3200" b="1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Необходимо создание психологически безопасной благоприятной образовательной среды</a:t>
            </a:r>
            <a:endParaRPr lang="ru-RU" dirty="0"/>
          </a:p>
        </p:txBody>
      </p:sp>
      <p:graphicFrame>
        <p:nvGraphicFramePr>
          <p:cNvPr id="13" name="Объект 5">
            <a:extLst>
              <a:ext uri="{FF2B5EF4-FFF2-40B4-BE49-F238E27FC236}">
                <a16:creationId xmlns:a16="http://schemas.microsoft.com/office/drawing/2014/main" id="{428EDDF4-80DF-B06B-565C-39D4F7FEC3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110546"/>
              </p:ext>
            </p:extLst>
          </p:nvPr>
        </p:nvGraphicFramePr>
        <p:xfrm>
          <a:off x="3216000" y="1280983"/>
          <a:ext cx="5040000" cy="549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106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FD54CC4-D45A-4B3F-A134-B8DFACB6A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altLang="ru-RU" sz="5400" dirty="0"/>
              <a:t/>
            </a:r>
            <a:br>
              <a:rPr lang="ru-RU" altLang="ru-RU" sz="5400" dirty="0"/>
            </a:br>
            <a:endParaRPr lang="ru-RU" sz="5400" dirty="0">
              <a:solidFill>
                <a:schemeClr val="accent5"/>
              </a:solidFill>
            </a:endParaRP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FD1FE1F-0A66-44E6-8784-4ED576112C4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219200" y="144463"/>
            <a:ext cx="10972800" cy="1349375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333333"/>
                </a:solidFill>
                <a:latin typeface="PT Sans"/>
              </a:rPr>
              <a:t>Профилактика тревожности у старшеклассников в период подготовки к единому государственному экзамену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1800" dirty="0">
              <a:solidFill>
                <a:schemeClr val="accent1"/>
              </a:solidFill>
            </a:endParaRPr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id="{DFD54CC4-D45A-4B3F-A134-B8DFACB6AA48}"/>
              </a:ext>
            </a:extLst>
          </p:cNvPr>
          <p:cNvSpPr txBox="1">
            <a:spLocks/>
          </p:cNvSpPr>
          <p:nvPr/>
        </p:nvSpPr>
        <p:spPr>
          <a:xfrm>
            <a:off x="1066175" y="7709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5400" smtClean="0"/>
              <a:t/>
            </a:r>
            <a:br>
              <a:rPr lang="ru-RU" altLang="ru-RU" sz="5400" smtClean="0"/>
            </a:br>
            <a:endParaRPr lang="ru-RU" sz="5400" dirty="0">
              <a:solidFill>
                <a:schemeClr val="accent5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000" y="996796"/>
            <a:ext cx="7695000" cy="56233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178" y="3861907"/>
            <a:ext cx="3610124" cy="28498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2" y="3159000"/>
            <a:ext cx="3036000" cy="35527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2560" y="996796"/>
            <a:ext cx="2520313" cy="252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000" y="144000"/>
            <a:ext cx="11925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</a:rPr>
              <a:t>Организация и проведение государственной итоговой аттестации  для участников с ОВЗ, </a:t>
            </a:r>
            <a:endParaRPr lang="ru-RU" sz="20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детей-инвалидов 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инвалидов</a:t>
            </a:r>
          </a:p>
          <a:p>
            <a:pPr algn="ctr"/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6000" y="790331"/>
            <a:ext cx="1114817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проведении ГИА-9, ГИА-11 для участников с ОВЗ, детей-инвалидов, инвалидов на основании документов (копии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справки МСЭ, подтверждающей инвалидность, создаются условия, учитывающие состояние здоровья участников и особенности их психофизического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развития:</a:t>
            </a:r>
          </a:p>
          <a:p>
            <a:pPr algn="just"/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ОВЗ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предъявлении рекомендаций ПМПК,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детей-инвалидов и инвалидов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предъявлении справки МСЭ,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подтверждающей инвалидность, обеспечивается создание следующих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ГВЭ по всем учебным предметам в устной форме, по желанию;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продолжительности: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Экзаменов (ОГЭ, ЕГЭ) по учебным предметам на 1,5 часа;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ЕГЭ по иностранным языкам (раздел «Говорение») на 30 минут;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Итогового собеседования по русскому языку на 30 минут;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Итогового сочинения (изложения) на 1,5 часа.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ОГЭ, ГВЭ-9 по желанию проводится только по обязательным учебным предметам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7 Порядка проведения ГИА-9).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питания и перерывов для проведения необходимых лечебных и профилактических мероприятий во время проведения экзамена.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Беспрепятственный доступ участников ГИА в аудитории, туалетные и иные помещения, а также их пребывание в указанных помещениях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(наличие пандусов, поручней, расширенных дверных проемов, лифтов, при отсутствии лифтов аудитория располагается на первом этаже; наличие специальных кресел и других приспособлений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ocalaemploymentlawyer.com/wp-content/uploads/2019/11/AdobeStock_43070115-1-1024x67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000" y="2848597"/>
            <a:ext cx="3138175" cy="14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7881C40-B858-40A4-AEDF-BD199A687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0"/>
            <a:ext cx="11520550" cy="92772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3" b="23053"/>
          <a:stretch>
            <a:fillRect/>
          </a:stretch>
        </p:blipFill>
        <p:spPr/>
      </p:pic>
      <p:pic>
        <p:nvPicPr>
          <p:cNvPr id="9" name="Рисунок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5" b="22965"/>
          <a:stretch>
            <a:fillRect/>
          </a:stretch>
        </p:blipFill>
        <p:spPr/>
      </p:pic>
      <p:pic>
        <p:nvPicPr>
          <p:cNvPr id="12" name="Рисунок 1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b="14084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b="14084"/>
          <a:stretch>
            <a:fillRect/>
          </a:stretch>
        </p:blipFill>
        <p:spPr/>
      </p:pic>
      <p:pic>
        <p:nvPicPr>
          <p:cNvPr id="18" name="Рисунок 17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3" b="23053"/>
          <a:stretch>
            <a:fillRect/>
          </a:stretch>
        </p:blipFill>
        <p:spPr/>
      </p:pic>
      <p:pic>
        <p:nvPicPr>
          <p:cNvPr id="30" name="Рисунок 29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2" b="23022"/>
          <a:stretch>
            <a:fillRect/>
          </a:stretch>
        </p:blipFill>
        <p:spPr/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544CE393-6B7D-4909-A722-C64046AD79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5450" y="927728"/>
            <a:ext cx="11520550" cy="1241871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системы </a:t>
            </a:r>
            <a:r>
              <a:rPr lang="ru-RU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подготовка учащихся к обоснованному зрелому выбору профессии, удовлетворяющему как личные интересы, так и общественные потребности и запросы рынка.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45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1228</TotalTime>
  <Words>733</Words>
  <Application>Microsoft Office PowerPoint</Application>
  <PresentationFormat>Широкоэкранный</PresentationFormat>
  <Paragraphs>198</Paragraphs>
  <Slides>11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PT Sans</vt:lpstr>
      <vt:lpstr>Roboto</vt:lpstr>
      <vt:lpstr>Roboto Slab</vt:lpstr>
      <vt:lpstr>Times New Roman</vt:lpstr>
      <vt:lpstr>Tw Cen MT</vt:lpstr>
      <vt:lpstr>Капля</vt:lpstr>
      <vt:lpstr>      «Работа с выпускниками  по психологической подготовке  к ГИА»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Психологическое сопровождение профориентационной работы ВЫПУСКНИКОВ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777</cp:lastModifiedBy>
  <cp:revision>75</cp:revision>
  <dcterms:created xsi:type="dcterms:W3CDTF">2020-06-21T11:59:54Z</dcterms:created>
  <dcterms:modified xsi:type="dcterms:W3CDTF">2023-11-12T14:09:10Z</dcterms:modified>
</cp:coreProperties>
</file>