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82" r:id="rId4"/>
    <p:sldId id="283" r:id="rId5"/>
    <p:sldId id="257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81" r:id="rId14"/>
    <p:sldId id="278" r:id="rId15"/>
    <p:sldId id="279" r:id="rId16"/>
    <p:sldId id="280" r:id="rId17"/>
    <p:sldId id="285" r:id="rId18"/>
  </p:sldIdLst>
  <p:sldSz cx="12192000" cy="6858000"/>
  <p:notesSz cx="6794500" cy="99314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FF7"/>
    <a:srgbClr val="336600"/>
    <a:srgbClr val="00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226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009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004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922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969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713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21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157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693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84816-4367-48B6-9627-873E57D94ECA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95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84816-4367-48B6-9627-873E57D94ECA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DA406-69C0-4B0B-AA01-8DF1AE6715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215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8462" y="3020258"/>
            <a:ext cx="11746523" cy="1368693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</a:pP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Специфика </a:t>
            </a:r>
            <a: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профессионального стандарта «Педагог-психолог </a:t>
            </a: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 в сфере образования</a:t>
            </a: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)»</a:t>
            </a:r>
            <a:endParaRPr lang="ru-RU" sz="44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290" y="5071943"/>
            <a:ext cx="9144000" cy="1655762"/>
          </a:xfrm>
        </p:spPr>
        <p:txBody>
          <a:bodyPr/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Коровина Марина Александровна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ГБУ «Центр диагностики и консультирования» КК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46689"/>
          <a:stretch/>
        </p:blipFill>
        <p:spPr>
          <a:xfrm>
            <a:off x="-56918" y="227253"/>
            <a:ext cx="2095036" cy="115252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60305" y="341851"/>
            <a:ext cx="86428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осуществляющее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медико-социальную помощь  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диагностики и консультирования» Краснодарского края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49" y="4388951"/>
            <a:ext cx="2493047" cy="2338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097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2709" y="171693"/>
            <a:ext cx="11133993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Методики </a:t>
            </a: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углубленной диагностики </a:t>
            </a:r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(Приложение 3)</a:t>
            </a:r>
            <a:endParaRPr lang="ru-RU" sz="4000" b="1" i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375834"/>
              </p:ext>
            </p:extLst>
          </p:nvPr>
        </p:nvGraphicFramePr>
        <p:xfrm>
          <a:off x="424470" y="1362462"/>
          <a:ext cx="11410470" cy="53431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5438">
                  <a:extLst>
                    <a:ext uri="{9D8B030D-6E8A-4147-A177-3AD203B41FA5}">
                      <a16:colId xmlns:a16="http://schemas.microsoft.com/office/drawing/2014/main" val="1965406826"/>
                    </a:ext>
                  </a:extLst>
                </a:gridCol>
                <a:gridCol w="6312877">
                  <a:extLst>
                    <a:ext uri="{9D8B030D-6E8A-4147-A177-3AD203B41FA5}">
                      <a16:colId xmlns:a16="http://schemas.microsoft.com/office/drawing/2014/main" val="2884484438"/>
                    </a:ext>
                  </a:extLst>
                </a:gridCol>
                <a:gridCol w="3253153">
                  <a:extLst>
                    <a:ext uri="{9D8B030D-6E8A-4147-A177-3AD203B41FA5}">
                      <a16:colId xmlns:a16="http://schemas.microsoft.com/office/drawing/2014/main" val="3230257903"/>
                    </a:ext>
                  </a:extLst>
                </a:gridCol>
                <a:gridCol w="1249002">
                  <a:extLst>
                    <a:ext uri="{9D8B030D-6E8A-4147-A177-3AD203B41FA5}">
                      <a16:colId xmlns:a16="http://schemas.microsoft.com/office/drawing/2014/main" val="320620436"/>
                    </a:ext>
                  </a:extLst>
                </a:gridCol>
              </a:tblGrid>
              <a:tr h="483478"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</a:t>
                      </a: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методики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Сфера диагностики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Классы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9155101"/>
                  </a:ext>
                </a:extLst>
              </a:tr>
              <a:tr h="634565"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Цветовой тест М. </a:t>
                      </a:r>
                      <a:r>
                        <a:rPr lang="ru-RU" sz="1600" kern="12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Люшера</a:t>
                      </a:r>
                      <a:r>
                        <a:rPr lang="ru-RU" sz="16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(Метод цветовых выборов в модификации Л.Н. </a:t>
                      </a:r>
                      <a:r>
                        <a:rPr lang="ru-RU" sz="1600" kern="12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Собчик</a:t>
                      </a:r>
                      <a:r>
                        <a:rPr lang="ru-RU" sz="16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Индивидуально-личностные свойства, </a:t>
                      </a:r>
                      <a:r>
                        <a:rPr lang="ru-RU" sz="14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выраженность</a:t>
                      </a:r>
                      <a:r>
                        <a:rPr lang="ru-RU" sz="1400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эмоциональной </a:t>
                      </a:r>
                      <a:r>
                        <a:rPr lang="ru-RU" sz="14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напряжённости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5 - 11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8088478"/>
                  </a:ext>
                </a:extLst>
              </a:tr>
              <a:tr h="423044"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Опросник детской депрессии (CDI) М. Ковач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 </a:t>
                      </a:r>
                      <a:r>
                        <a:rPr lang="ru-RU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уровня выраженности </a:t>
                      </a: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депрессии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5 - 11 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2391913"/>
                  </a:ext>
                </a:extLst>
              </a:tr>
              <a:tr h="4834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 неоконченных предложений вариант методики </a:t>
                      </a:r>
                      <a:r>
                        <a:rPr lang="ru-RU" sz="16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Saks-Sindey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адаптирована в НИИ психоневрологии им. Бехтерева.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суицидального риска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6 - 11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05542"/>
                  </a:ext>
                </a:extLst>
              </a:tr>
              <a:tr h="479172"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Шкала </a:t>
                      </a:r>
                      <a:r>
                        <a:rPr lang="ru-RU" sz="16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Безнадкжности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А. </a:t>
                      </a:r>
                      <a:r>
                        <a:rPr lang="ru-RU" sz="16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Бекка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Измерение выраженности негативного отношения к </a:t>
                      </a:r>
                      <a:r>
                        <a:rPr lang="ru-RU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будущему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8-11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6880194"/>
                  </a:ext>
                </a:extLst>
              </a:tr>
              <a:tr h="734685"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Методика диагностики склонности к отклоняющемуся поведению А.Н. Орел,  подростковый вариант (шкала склонности к </a:t>
                      </a:r>
                      <a:r>
                        <a:rPr lang="ru-RU" sz="16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самоповреждающему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16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саморазрушающему</a:t>
                      </a: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поведению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Склонность к отклоняющемуся поведению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8 - 11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6691958"/>
                  </a:ext>
                </a:extLst>
              </a:tr>
              <a:tr h="725218"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Измерение степени выраженности сниженного настроения – субдепрессии (Zung Self-Rating Depression Scale, SDS) модифицированный вариант Т.Н. Балашовой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Дифференциальная диагностика депрессивных состояний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7 - 11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6453039"/>
                  </a:ext>
                </a:extLst>
              </a:tr>
              <a:tr h="483478"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Госпитальная Шкала Тревоги и Депрессии (HADS) (Шкала тревожности и депрессии Зигмонда)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 тяжести симптомов депрессии и тревоги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8 - 11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9686211"/>
                  </a:ext>
                </a:extLst>
              </a:tr>
              <a:tr h="316936"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Опросник личностных расстройств (</a:t>
                      </a:r>
                      <a:r>
                        <a:rPr lang="en-US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PDQ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Выявление </a:t>
                      </a:r>
                      <a:r>
                        <a:rPr lang="ru-RU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направленности </a:t>
                      </a: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личности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8-11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1491455"/>
                  </a:ext>
                </a:extLst>
              </a:tr>
              <a:tr h="551013"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7829" marR="2782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Опросник «</a:t>
                      </a:r>
                      <a:r>
                        <a:rPr lang="ru-RU" sz="16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Ауто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и </a:t>
                      </a:r>
                      <a:r>
                        <a:rPr lang="ru-RU" sz="16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гетероагрессия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» (Е. П. Ильин)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 направленности агрессии на себя или на </a:t>
                      </a:r>
                      <a:r>
                        <a:rPr lang="ru-RU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других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8 - 11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866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738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308" y="171693"/>
            <a:ext cx="10905394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Карта кризисного состояния 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суицидального риска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(Приложение 4)</a:t>
            </a:r>
            <a:endParaRPr lang="ru-RU" sz="4000" b="1" i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артинки для презентации человечки право: 2 тыс изображений найдено в  Яндекс Картинка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275" y="2404132"/>
            <a:ext cx="3132747" cy="31327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0782" y="3708325"/>
            <a:ext cx="3525922" cy="2938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Типология клиентов психолога и психотерапевт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60" y="1870195"/>
            <a:ext cx="3871521" cy="2552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75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0822" y="584933"/>
            <a:ext cx="11133993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функционирования психологических служб в общеобразовательных организациях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4976446" y="1880452"/>
            <a:ext cx="6690945" cy="3016862"/>
          </a:xfrm>
        </p:spPr>
        <p:txBody>
          <a:bodyPr>
            <a:noAutofit/>
          </a:bodyPr>
          <a:lstStyle/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адресной психолого-педагогической помощи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целевым группам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в деятельности психологической службы 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психологической службы по проектированию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благоприятных условий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ОО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Реестр рекомендуемых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 психологической помощи</a:t>
            </a:r>
          </a:p>
          <a:p>
            <a:pPr>
              <a:spcAft>
                <a:spcPts val="1000"/>
              </a:spcAft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Реестр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рекомендуемых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психодиагностических методик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385" y="1660644"/>
            <a:ext cx="3648808" cy="487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84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571" y="338748"/>
            <a:ext cx="11860822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группы</a:t>
            </a:r>
            <a:b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отношении которых реализуются программы адресной психологической помощи </a:t>
            </a:r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461595" y="1449628"/>
            <a:ext cx="11583865" cy="3016862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Норма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нормотипичные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дети и подростки с нормативным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кризисом взросления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0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Дети, испытывающие трудности в обучении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0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Категории детей, нуждающиеся в особом внимании в связи с высоким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риском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уязвимости: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Дети, находящиеся в трудной жизненной ситуации: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1.1) Дети-сироты и дети, оставшиеся без попечения родителей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1.2)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с ОВЗ, дети-инвалиды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1.3)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отклоняющимся поведением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(«Навигатор профилактики» письмо </a:t>
            </a:r>
            <a:r>
              <a:rPr lang="ru-RU" sz="18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от 13 декабря 2022 г. № 07-8351)</a:t>
            </a:r>
            <a:endParaRPr lang="ru-RU" sz="18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0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Одаренные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0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семей ветеранов (участников) специальной военной операции; дети, ставшие свидетелями военных действий; дети, пережившие потерю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близких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(совместное письмо </a:t>
            </a:r>
            <a:r>
              <a:rPr lang="ru-RU" sz="18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и </a:t>
            </a:r>
            <a:r>
              <a:rPr lang="ru-RU" sz="18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от 11 августа 2023 г. № АБ-3386/07)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90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407" y="523387"/>
            <a:ext cx="11133993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</a:t>
            </a: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девиантного поведения обучающихся 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организациях</a:t>
            </a:r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4615964" y="1563928"/>
            <a:ext cx="7323992" cy="3016862"/>
          </a:xfrm>
        </p:spPr>
        <p:txBody>
          <a:bodyPr>
            <a:noAutofit/>
          </a:bodyPr>
          <a:lstStyle/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Вектор индивидуального скрининга проявлений девиантного поведения обучающихся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Вектор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массового скрининга проявлений девиантного поведения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обучающихся: СПТ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ППС обучающихся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скрининговых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исследований </a:t>
            </a:r>
            <a:endParaRPr lang="ru-RU" sz="24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мероприятий, направленный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профилактику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девиантного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обучающихся: групповая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мероприятий, направленный на предупреждение и коррекцию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девиантного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 обучающихся: индивидуальная работа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537" y="1489281"/>
            <a:ext cx="3906305" cy="5108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2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251" y="429281"/>
            <a:ext cx="10852638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психолого-педагогического сопровождения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7005" y="1549983"/>
            <a:ext cx="4120661" cy="423133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0" indent="0" algn="ctr">
              <a:spcAft>
                <a:spcPts val="1000"/>
              </a:spcAft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 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998" y="1794520"/>
            <a:ext cx="4863891" cy="3647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трелка вправо 3"/>
          <p:cNvSpPr/>
          <p:nvPr/>
        </p:nvSpPr>
        <p:spPr>
          <a:xfrm rot="5400000">
            <a:off x="3370243" y="2092943"/>
            <a:ext cx="404725" cy="20249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587006" y="2424395"/>
            <a:ext cx="4120661" cy="7132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1000"/>
              </a:spcAft>
              <a:buNone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сихолого-педагогическое сопровождение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1587007" y="3579520"/>
            <a:ext cx="4120661" cy="42313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1000"/>
              </a:spcAft>
              <a:buFont typeface="Arial" panose="020B0604020202020204" pitchFamily="34" charset="0"/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 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1620852" y="4500334"/>
            <a:ext cx="4135314" cy="49182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1000"/>
              </a:spcAft>
              <a:buFont typeface="Arial" panose="020B0604020202020204" pitchFamily="34" charset="0"/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динамики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1620852" y="5452567"/>
            <a:ext cx="4120661" cy="7385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1000"/>
              </a:spcAft>
              <a:buFont typeface="Arial" panose="020B0604020202020204" pitchFamily="34" charset="0"/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 плана ИПС / завершение сопровождения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трелка вправо 14"/>
          <p:cNvSpPr/>
          <p:nvPr/>
        </p:nvSpPr>
        <p:spPr>
          <a:xfrm rot="5400000">
            <a:off x="3370243" y="3266629"/>
            <a:ext cx="404725" cy="20249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5400000">
            <a:off x="3370244" y="4141041"/>
            <a:ext cx="404725" cy="20249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5400000">
            <a:off x="3370244" y="5111834"/>
            <a:ext cx="404725" cy="20249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17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76141"/>
            <a:ext cx="10515600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карта обучающегося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4930" y="1511175"/>
            <a:ext cx="11051932" cy="3016862"/>
          </a:xfrm>
        </p:spPr>
        <p:txBody>
          <a:bodyPr>
            <a:noAutofit/>
          </a:bodyPr>
          <a:lstStyle/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согласие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на диагностику и ПП сопровождение (при наличии отдельного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по результатам диагностики (индивидуальное) с выводом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индивидуального психолого-педагогического сопровождения обучающегося 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диагностики (бланки заполненные обучающимся) 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протоколы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консультаций (желательно)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по результатам итоговой диагностики с выводом + анализ динамики</a:t>
            </a:r>
          </a:p>
        </p:txBody>
      </p:sp>
    </p:spTree>
    <p:extLst>
      <p:ext uri="{BB962C8B-B14F-4D97-AF65-F5344CB8AC3E}">
        <p14:creationId xmlns:p14="http://schemas.microsoft.com/office/powerpoint/2010/main" val="85252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8070" y="2685190"/>
            <a:ext cx="4920027" cy="1715602"/>
          </a:xfrm>
        </p:spPr>
        <p:txBody>
          <a:bodyPr>
            <a:noAutofit/>
          </a:bodyPr>
          <a:lstStyle/>
          <a:p>
            <a:pPr marL="0" indent="0" algn="ctr">
              <a:spcAft>
                <a:spcPts val="1000"/>
              </a:spcAft>
              <a:buNone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8 (861) 992-66-73</a:t>
            </a:r>
          </a:p>
          <a:p>
            <a:pPr marL="0" indent="0" algn="ctr">
              <a:spcAft>
                <a:spcPts val="1000"/>
              </a:spcAft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://cdik-center.ru/ </a:t>
            </a:r>
          </a:p>
          <a:p>
            <a:pPr marL="0" indent="0" algn="ctr">
              <a:spcAft>
                <a:spcPts val="1000"/>
              </a:spcAft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почта: diagn.omo@bk.ru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60305" y="341851"/>
            <a:ext cx="86428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осуществляющее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медико-социальную помощь  </a:t>
            </a:r>
            <a:endParaRPr lang="ru-RU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диагностики и консультирования» Краснодарского края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b="46689"/>
          <a:stretch/>
        </p:blipFill>
        <p:spPr>
          <a:xfrm>
            <a:off x="-56918" y="227253"/>
            <a:ext cx="2095036" cy="11525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4326" y="1625962"/>
            <a:ext cx="5768572" cy="4326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676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485" y="576141"/>
            <a:ext cx="11755315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Профессиональный стандарт 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педагога-психолога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5539" t="45810" r="22489" b="19840"/>
          <a:stretch/>
        </p:blipFill>
        <p:spPr>
          <a:xfrm>
            <a:off x="1505913" y="1540380"/>
            <a:ext cx="9173730" cy="5045058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408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7523" y="259618"/>
            <a:ext cx="10515600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Трудовые функции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599493"/>
              </p:ext>
            </p:extLst>
          </p:nvPr>
        </p:nvGraphicFramePr>
        <p:xfrm>
          <a:off x="422030" y="1547553"/>
          <a:ext cx="11412415" cy="4537902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729921">
                  <a:extLst>
                    <a:ext uri="{9D8B030D-6E8A-4147-A177-3AD203B41FA5}">
                      <a16:colId xmlns:a16="http://schemas.microsoft.com/office/drawing/2014/main" val="854518590"/>
                    </a:ext>
                  </a:extLst>
                </a:gridCol>
                <a:gridCol w="2377175">
                  <a:extLst>
                    <a:ext uri="{9D8B030D-6E8A-4147-A177-3AD203B41FA5}">
                      <a16:colId xmlns:a16="http://schemas.microsoft.com/office/drawing/2014/main" val="3194991403"/>
                    </a:ext>
                  </a:extLst>
                </a:gridCol>
                <a:gridCol w="946924">
                  <a:extLst>
                    <a:ext uri="{9D8B030D-6E8A-4147-A177-3AD203B41FA5}">
                      <a16:colId xmlns:a16="http://schemas.microsoft.com/office/drawing/2014/main" val="77581842"/>
                    </a:ext>
                  </a:extLst>
                </a:gridCol>
                <a:gridCol w="6441061">
                  <a:extLst>
                    <a:ext uri="{9D8B030D-6E8A-4147-A177-3AD203B41FA5}">
                      <a16:colId xmlns:a16="http://schemas.microsoft.com/office/drawing/2014/main" val="2598567049"/>
                    </a:ext>
                  </a:extLst>
                </a:gridCol>
                <a:gridCol w="917334">
                  <a:extLst>
                    <a:ext uri="{9D8B030D-6E8A-4147-A177-3AD203B41FA5}">
                      <a16:colId xmlns:a16="http://schemas.microsoft.com/office/drawing/2014/main" val="2924377389"/>
                    </a:ext>
                  </a:extLst>
                </a:gridCol>
              </a:tblGrid>
              <a:tr h="3143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" b="1">
                          <a:effectLst/>
                        </a:rPr>
                        <a:t>Обобщенные трудовые функции</a:t>
                      </a:r>
                      <a:endParaRPr lang="ru-RU" sz="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" b="1">
                          <a:effectLst/>
                        </a:rPr>
                        <a:t>Трудовые функции</a:t>
                      </a:r>
                      <a:endParaRPr lang="ru-RU" sz="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2006608"/>
                  </a:ext>
                </a:extLst>
              </a:tr>
              <a:tr h="6506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квалификации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9322750"/>
                  </a:ext>
                </a:extLst>
              </a:tr>
              <a:tr h="163995">
                <a:tc row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Психолого-педагогическое </a:t>
                      </a: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сопровождение 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образовательного процесса в образовательных организациях общего, профессионального и дополнительного образования, сопровождение основных и дополнительных образовательных программ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29640" algn="l"/>
                        </a:tabLs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Психолого-педагогическое и методическое </a:t>
                      </a: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сопровождение реализации 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основных и дополнительных образовательных </a:t>
                      </a: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</a:t>
                      </a: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.7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121508"/>
                  </a:ext>
                </a:extLst>
              </a:tr>
              <a:tr h="1639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929640" algn="l"/>
                        </a:tabLs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Психологическая </a:t>
                      </a: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экспертиза (оценка) комфортности и безопасности образовательной среды 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образовательных организаций </a:t>
                      </a: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/02.7</a:t>
                      </a: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9837635"/>
                  </a:ext>
                </a:extLst>
              </a:tr>
              <a:tr h="1639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Психологическое </a:t>
                      </a: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консультирование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субъектов образовательного процесса</a:t>
                      </a: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/03.7</a:t>
                      </a: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379833"/>
                  </a:ext>
                </a:extLst>
              </a:tr>
              <a:tr h="1639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Коррекционно-развивающая работа 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детьми и обучающимися, в том числе работа по восстановлению и реабилитации</a:t>
                      </a: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/04.7</a:t>
                      </a: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279719"/>
                  </a:ext>
                </a:extLst>
              </a:tr>
              <a:tr h="3329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Психологическая </a:t>
                      </a: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диагностика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детей и обучающихся</a:t>
                      </a: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/05.7 </a:t>
                      </a: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8995890"/>
                  </a:ext>
                </a:extLst>
              </a:tr>
              <a:tr h="4044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Психологическое </a:t>
                      </a: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просвещение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субъектов образовательного процесса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/06.7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1752030"/>
                  </a:ext>
                </a:extLst>
              </a:tr>
              <a:tr h="2828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Психопрофилактика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(профессиональная деятельность, направленная на сохранение и укрепление психологического здоровья обучающихся в процессе обучения и воспитания в образовательных организациях) 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3583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420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3369" y="233241"/>
            <a:ext cx="10515600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Трудовые функции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328893"/>
              </p:ext>
            </p:extLst>
          </p:nvPr>
        </p:nvGraphicFramePr>
        <p:xfrm>
          <a:off x="509953" y="991334"/>
          <a:ext cx="11412415" cy="563708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729921">
                  <a:extLst>
                    <a:ext uri="{9D8B030D-6E8A-4147-A177-3AD203B41FA5}">
                      <a16:colId xmlns:a16="http://schemas.microsoft.com/office/drawing/2014/main" val="854518590"/>
                    </a:ext>
                  </a:extLst>
                </a:gridCol>
                <a:gridCol w="2377175">
                  <a:extLst>
                    <a:ext uri="{9D8B030D-6E8A-4147-A177-3AD203B41FA5}">
                      <a16:colId xmlns:a16="http://schemas.microsoft.com/office/drawing/2014/main" val="3194991403"/>
                    </a:ext>
                  </a:extLst>
                </a:gridCol>
                <a:gridCol w="946924">
                  <a:extLst>
                    <a:ext uri="{9D8B030D-6E8A-4147-A177-3AD203B41FA5}">
                      <a16:colId xmlns:a16="http://schemas.microsoft.com/office/drawing/2014/main" val="77581842"/>
                    </a:ext>
                  </a:extLst>
                </a:gridCol>
                <a:gridCol w="6441061">
                  <a:extLst>
                    <a:ext uri="{9D8B030D-6E8A-4147-A177-3AD203B41FA5}">
                      <a16:colId xmlns:a16="http://schemas.microsoft.com/office/drawing/2014/main" val="2598567049"/>
                    </a:ext>
                  </a:extLst>
                </a:gridCol>
                <a:gridCol w="917334">
                  <a:extLst>
                    <a:ext uri="{9D8B030D-6E8A-4147-A177-3AD203B41FA5}">
                      <a16:colId xmlns:a16="http://schemas.microsoft.com/office/drawing/2014/main" val="2924377389"/>
                    </a:ext>
                  </a:extLst>
                </a:gridCol>
              </a:tblGrid>
              <a:tr h="3143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" b="1">
                          <a:effectLst/>
                        </a:rPr>
                        <a:t>Обобщенные трудовые функции</a:t>
                      </a:r>
                      <a:endParaRPr lang="ru-RU" sz="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" b="1">
                          <a:effectLst/>
                        </a:rPr>
                        <a:t>Трудовые функции</a:t>
                      </a:r>
                      <a:endParaRPr lang="ru-RU" sz="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2006608"/>
                  </a:ext>
                </a:extLst>
              </a:tr>
              <a:tr h="6506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квалификации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9322750"/>
                  </a:ext>
                </a:extLst>
              </a:tr>
              <a:tr h="163995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Оказание психолого-педагогической </a:t>
                      </a:r>
                      <a:r>
                        <a:rPr lang="ru-RU" sz="14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помощи</a:t>
                      </a:r>
                      <a:r>
                        <a:rPr lang="ru-RU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лицам с ограниченными возможностями здоровья, испытывающим трудности в освоении основных общеобразовательных программ, развитии и социальной адаптации, в том числе несовершеннолетним обучающимся, признанным в случаях и в порядке, которые предусмотрены уголовно-процессуальным законодательством, подозреваемыми, обвиняемыми или подсудимыми по уголовному делу либо являющихся потерпевшими или свидетелями преступления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Психологическое </a:t>
                      </a: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просвещение</a:t>
                      </a: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субъектов образовательного процесса в области работы по поддержке лиц с ограниченными возможностями здоровья, детей и обучающихся, испытывающих трудности в освоении основных общеобразовательных программ, развитии и социальной адаптации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В/</a:t>
                      </a:r>
                      <a:r>
                        <a:rPr lang="en-US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.7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121508"/>
                  </a:ext>
                </a:extLst>
              </a:tr>
              <a:tr h="1639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Психологическая </a:t>
                      </a: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профилактика</a:t>
                      </a: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нарушений поведения и отклонений в развитии лиц с ограниченными возможностями здоровья, детей и обучающихся, испытывающих трудности в освоении основных общеобразовательных программ, развитии и социальной адаптации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В/02.7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9837635"/>
                  </a:ext>
                </a:extLst>
              </a:tr>
              <a:tr h="1639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Психологическое </a:t>
                      </a: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консультирование</a:t>
                      </a: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лиц с ограниченными возможностями здоровья и обучающихся, испытывающих трудности в освоении основных общеобразовательных программ, развитии и социальной адаптации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В/03.7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379833"/>
                  </a:ext>
                </a:extLst>
              </a:tr>
              <a:tr h="1639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Психологическая </a:t>
                      </a: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коррекция</a:t>
                      </a: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поведения и развития детей и обучающихся с ограниченными возможностями здоровья, а также обучающихся, испытывающих трудности в освоении основных общеобразовательных программ, развитии и социальной адаптации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В/04.7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279719"/>
                  </a:ext>
                </a:extLst>
              </a:tr>
              <a:tr h="3329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Психологическая </a:t>
                      </a: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диагностика</a:t>
                      </a: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особенностей лиц с ограниченными возможностями здоровья, обучающихся, испытывающих трудности в освоении основных общеобразовательных программ, развитии и социальной адаптации, в том числе  несовершеннолетних обучающихся, признанных в случаях и в порядке, </a:t>
                      </a:r>
                      <a:r>
                        <a:rPr lang="ru-RU" sz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которые предусмотрены уголовно-процессуальным законодательством, подозреваемыми, обвиняемыми или подсудимыми по уголовному делу либо являющихся потерпевшими или свидетелями преступления, по запросу органов и учреждений системы профилактики безнадзорности и правонарушений несовершеннолетних</a:t>
                      </a:r>
                      <a:endParaRPr lang="ru-RU" sz="1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В/05.7 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250" marR="102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89958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296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76141"/>
            <a:ext cx="10515600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Диагностическое направление (</a:t>
            </a:r>
            <a:r>
              <a:rPr lang="ru-RU" sz="40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ример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12576" y="1880452"/>
            <a:ext cx="7754815" cy="3016862"/>
          </a:xfrm>
        </p:spPr>
        <p:txBody>
          <a:bodyPr>
            <a:noAutofit/>
          </a:bodyPr>
          <a:lstStyle/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социально-психологическое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тестирование 7-11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сентябрь-ноябрь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1, 5, 10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октябрь-ноябрь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психологический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климат в коллективе 1-11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ноябрь-декабрь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тревожности 9,11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январь-февраль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spcAft>
                <a:spcPts val="1000"/>
              </a:spcAft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психоэмоциональное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5-11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сентябрь-май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5" name="Picture 2" descr="человечки для презентации на прозрачном фоне проблема решена: 1 тыс 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62" y="1880452"/>
            <a:ext cx="3362446" cy="33624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06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446" y="672856"/>
            <a:ext cx="11133993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рекомендации по проведению мониторинга психоэмоционального состояния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589085" y="2777267"/>
            <a:ext cx="10931769" cy="3016862"/>
          </a:xfrm>
        </p:spPr>
        <p:txBody>
          <a:bodyPr>
            <a:noAutofit/>
          </a:bodyPr>
          <a:lstStyle/>
          <a:p>
            <a:pPr marL="0" indent="0" algn="just">
              <a:spcAft>
                <a:spcPts val="1000"/>
              </a:spcAft>
              <a:buNone/>
            </a:pPr>
            <a:r>
              <a:rPr lang="ru-RU" sz="2400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проведения:</a:t>
            </a:r>
          </a:p>
          <a:p>
            <a:pPr marL="0" indent="0" algn="just">
              <a:spcAft>
                <a:spcPts val="1000"/>
              </a:spcAft>
              <a:buNone/>
            </a:pP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 –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заполнение листа наблюдения за поведением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(Приложение 1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 algn="just">
              <a:spcAft>
                <a:spcPts val="1000"/>
              </a:spcAft>
              <a:buNone/>
            </a:pP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Октябрь-ноябрь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первичной (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скрининговой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диагностики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2); проведение углубленной диагностики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(Приложение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</a:p>
          <a:p>
            <a:pPr marL="0" indent="0" algn="just">
              <a:spcAft>
                <a:spcPts val="1000"/>
              </a:spcAft>
              <a:buNone/>
            </a:pP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Ноябрь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январь, апрель </a:t>
            </a:r>
            <a:r>
              <a:rPr lang="ru-RU" sz="2400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(первая неделя каждой четверти)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внесение изменений в лист наблюдения за поведением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</a:t>
            </a:r>
          </a:p>
          <a:p>
            <a:pPr marL="0" indent="0" algn="just">
              <a:spcAft>
                <a:spcPts val="1000"/>
              </a:spcAft>
              <a:buNone/>
            </a:pP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Март-май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проведение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углубленной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диагностики с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обучающимися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89085" y="1563929"/>
            <a:ext cx="11210192" cy="13727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000"/>
              </a:spcAft>
              <a:buNone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министерства образования, науки и молодежной политики Краснодарского края                                       от 10.10.2023 № 47-01-13-19685/23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ГБОУ ИРО Краснодарского края от 16.10.2023 № 01-20/4822 (уточненные методические рекомендации)</a:t>
            </a:r>
            <a:endParaRPr lang="ru-RU" sz="1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87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878" y="-92076"/>
            <a:ext cx="11133993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 наблюдения </a:t>
            </a:r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(Приложение 1)</a:t>
            </a:r>
            <a:endParaRPr lang="ru-RU" sz="4000" b="1" i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511543"/>
              </p:ext>
            </p:extLst>
          </p:nvPr>
        </p:nvGraphicFramePr>
        <p:xfrm>
          <a:off x="274192" y="937602"/>
          <a:ext cx="11190977" cy="58035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94883">
                  <a:extLst>
                    <a:ext uri="{9D8B030D-6E8A-4147-A177-3AD203B41FA5}">
                      <a16:colId xmlns:a16="http://schemas.microsoft.com/office/drawing/2014/main" val="4195134147"/>
                    </a:ext>
                  </a:extLst>
                </a:gridCol>
                <a:gridCol w="1057702">
                  <a:extLst>
                    <a:ext uri="{9D8B030D-6E8A-4147-A177-3AD203B41FA5}">
                      <a16:colId xmlns:a16="http://schemas.microsoft.com/office/drawing/2014/main" val="3315195991"/>
                    </a:ext>
                  </a:extLst>
                </a:gridCol>
                <a:gridCol w="7325088">
                  <a:extLst>
                    <a:ext uri="{9D8B030D-6E8A-4147-A177-3AD203B41FA5}">
                      <a16:colId xmlns:a16="http://schemas.microsoft.com/office/drawing/2014/main" val="1258325004"/>
                    </a:ext>
                  </a:extLst>
                </a:gridCol>
                <a:gridCol w="913304">
                  <a:extLst>
                    <a:ext uri="{9D8B030D-6E8A-4147-A177-3AD203B41FA5}">
                      <a16:colId xmlns:a16="http://schemas.microsoft.com/office/drawing/2014/main" val="1758252096"/>
                    </a:ext>
                  </a:extLst>
                </a:gridCol>
              </a:tblGrid>
              <a:tr h="140525">
                <a:tc row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Факторы социальной ситуации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spc="-2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Факторы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Ф.И.О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3802080"/>
                  </a:ext>
                </a:extLst>
              </a:tr>
              <a:tr h="4215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spc="-25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Изменение места учебы </a:t>
                      </a: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учебного года или смена двух или более школ за весь период обучения 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1747220"/>
                  </a:ext>
                </a:extLst>
              </a:tr>
              <a:tr h="1590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spc="-25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Недавняя перемена места жительства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4081596"/>
                  </a:ext>
                </a:extLst>
              </a:tr>
              <a:tr h="1618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spc="-3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Стойкое отвержение сверстниками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2382507"/>
                  </a:ext>
                </a:extLst>
              </a:tr>
              <a:tr h="2810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spc="-25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Разрыв отношений с близким другом, парнем / </a:t>
                      </a:r>
                      <a:r>
                        <a:rPr lang="ru-RU" sz="1600" spc="-35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девушкой. Безответные </a:t>
                      </a:r>
                      <a:r>
                        <a:rPr lang="ru-RU" sz="1600" spc="-35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чувства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8053005"/>
                  </a:ext>
                </a:extLst>
              </a:tr>
              <a:tr h="2810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spc="-25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Неприятности с законом, унижение, физическое или сексуальное насилие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4921391"/>
                  </a:ext>
                </a:extLst>
              </a:tr>
              <a:tr h="4215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spc="-25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Негативная стигматизация со стороны окружающих (позорные клички, прозвища)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1395135"/>
                  </a:ext>
                </a:extLst>
              </a:tr>
              <a:tr h="2810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spc="-25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Неуспешность в учебе/ резкое снижение успеваемости.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1383371"/>
                  </a:ext>
                </a:extLst>
              </a:tr>
              <a:tr h="2810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spc="-25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Неудачные попытки стать лидером или удержать позицию лидера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8747006"/>
                  </a:ext>
                </a:extLst>
              </a:tr>
              <a:tr h="281049">
                <a:tc row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Факторы семейной ситуации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spc="-3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Резкое снижение социального или материального статуса родителей 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0451593"/>
                  </a:ext>
                </a:extLst>
              </a:tr>
              <a:tr h="2810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spc="-25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Тяжелое заболевание близких родственников или самого ребенка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182255"/>
                  </a:ext>
                </a:extLst>
              </a:tr>
              <a:tr h="1473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spc="-25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Неполная семья/ Развод </a:t>
                      </a:r>
                      <a:r>
                        <a:rPr lang="ru-RU" sz="1600" spc="-25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родителей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1429368"/>
                  </a:ext>
                </a:extLst>
              </a:tr>
              <a:tr h="2810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spc="-25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Хронические конфликты, враждебность между членами семьи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4512181"/>
                  </a:ext>
                </a:extLst>
              </a:tr>
              <a:tr h="7026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spc="-25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Высокий уровень требований и санкций в отношении ребенка наряду с отсутствием эмоциональной поддержки со стороны родителей. Пренебрежение потребностями </a:t>
                      </a:r>
                      <a:r>
                        <a:rPr lang="ru-RU" sz="1600" spc="-25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ребенка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0650530"/>
                  </a:ext>
                </a:extLst>
              </a:tr>
              <a:tr h="2810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09270" algn="l"/>
                        </a:tabLst>
                      </a:pPr>
                      <a:r>
                        <a:rPr lang="ru-RU" sz="1600" spc="-25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Алкоголизм или наркомания родителей, асоциальная семья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2818095"/>
                  </a:ext>
                </a:extLst>
              </a:tr>
              <a:tr h="1418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09270" algn="l"/>
                        </a:tabLst>
                      </a:pPr>
                      <a:r>
                        <a:rPr lang="ru-RU" sz="1600" spc="-25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Недавняя смерть близкого родственника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3715503"/>
                  </a:ext>
                </a:extLst>
              </a:tr>
              <a:tr h="1540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09270" algn="l"/>
                        </a:tabLst>
                      </a:pPr>
                      <a:r>
                        <a:rPr lang="ru-RU" sz="1600" spc="-25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Суициды родственников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078566"/>
                  </a:ext>
                </a:extLst>
              </a:tr>
              <a:tr h="2810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09270" algn="l"/>
                        </a:tabLst>
                      </a:pPr>
                      <a:r>
                        <a:rPr lang="ru-RU" sz="1600" spc="-25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Родитель (законный представитель) участник СВО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17" marR="3491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96426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749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878" y="-92076"/>
            <a:ext cx="11133993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 наблюдения </a:t>
            </a:r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(Приложение 1)</a:t>
            </a:r>
            <a:endParaRPr lang="ru-RU" sz="4000" b="1" i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291458"/>
              </p:ext>
            </p:extLst>
          </p:nvPr>
        </p:nvGraphicFramePr>
        <p:xfrm>
          <a:off x="339271" y="1060694"/>
          <a:ext cx="11392599" cy="52027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9023">
                  <a:extLst>
                    <a:ext uri="{9D8B030D-6E8A-4147-A177-3AD203B41FA5}">
                      <a16:colId xmlns:a16="http://schemas.microsoft.com/office/drawing/2014/main" val="894741914"/>
                    </a:ext>
                  </a:extLst>
                </a:gridCol>
                <a:gridCol w="1099160">
                  <a:extLst>
                    <a:ext uri="{9D8B030D-6E8A-4147-A177-3AD203B41FA5}">
                      <a16:colId xmlns:a16="http://schemas.microsoft.com/office/drawing/2014/main" val="755490257"/>
                    </a:ext>
                  </a:extLst>
                </a:gridCol>
                <a:gridCol w="7434658">
                  <a:extLst>
                    <a:ext uri="{9D8B030D-6E8A-4147-A177-3AD203B41FA5}">
                      <a16:colId xmlns:a16="http://schemas.microsoft.com/office/drawing/2014/main" val="787266842"/>
                    </a:ext>
                  </a:extLst>
                </a:gridCol>
                <a:gridCol w="929758">
                  <a:extLst>
                    <a:ext uri="{9D8B030D-6E8A-4147-A177-3AD203B41FA5}">
                      <a16:colId xmlns:a16="http://schemas.microsoft.com/office/drawing/2014/main" val="94115521"/>
                    </a:ext>
                  </a:extLst>
                </a:gridCol>
              </a:tblGrid>
              <a:tr h="119222">
                <a:tc rowSpan="8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Поведенческие факторы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600" b="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09270" algn="l"/>
                        </a:tabLst>
                      </a:pPr>
                      <a:r>
                        <a:rPr lang="ru-RU" sz="1600" b="0" spc="-25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Употребление наркотиков, </a:t>
                      </a:r>
                      <a:r>
                        <a:rPr lang="ru-RU" sz="1600" b="0" spc="-25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алкоголя</a:t>
                      </a:r>
                      <a:endParaRPr lang="ru-RU" sz="1600" b="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95335"/>
                  </a:ext>
                </a:extLst>
              </a:tr>
              <a:tr h="1192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09270" algn="l"/>
                        </a:tabLst>
                      </a:pPr>
                      <a:r>
                        <a:rPr lang="ru-RU" sz="1600" spc="-25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Резкий набор или потеря веса </a:t>
                      </a:r>
                      <a:r>
                        <a:rPr lang="ru-RU" sz="1600" spc="-25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тела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46502"/>
                  </a:ext>
                </a:extLst>
              </a:tr>
              <a:tr h="2384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09270" algn="l"/>
                        </a:tabLst>
                      </a:pPr>
                      <a:r>
                        <a:rPr lang="ru-RU" sz="1600" spc="-25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Резкое изменение стиля поведения и способов общения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7428747"/>
                  </a:ext>
                </a:extLst>
              </a:tr>
              <a:tr h="2384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09270" algn="l"/>
                        </a:tabLs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Стремление к рискованным действиям, частые случаи травматизма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9959670"/>
                  </a:ext>
                </a:extLst>
              </a:tr>
              <a:tr h="3576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09270" algn="l"/>
                        </a:tabLs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Интерес к литературе, музыке, связанной с темой смерти. Принадлежность к группам деструктивной направленности.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8056360"/>
                  </a:ext>
                </a:extLst>
              </a:tr>
              <a:tr h="596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09270" algn="l"/>
                        </a:tabLs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Прямые или косвенные высказывания о возможности суицидальных действий (жизнь надоела, скорее бы все закончилось, вам без меня будет лучше и т.п.)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8504016"/>
                  </a:ext>
                </a:extLst>
              </a:tr>
              <a:tr h="596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09270" algn="l"/>
                        </a:tabLs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Интерес, проявляющийся косвенно или прямо к возможным средствам самоубийства (отравляющие вещества, возможности приобретения оружия и т. п.).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3858231"/>
                  </a:ext>
                </a:extLst>
              </a:tr>
              <a:tr h="1807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09270" algn="l"/>
                        </a:tabLs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Суицидальные попытки в прошлом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0213401"/>
                  </a:ext>
                </a:extLst>
              </a:tr>
              <a:tr h="238443">
                <a:tc rowSpan="8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Психологические факторы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09270" algn="l"/>
                        </a:tabLs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Перфекционизм и высокая степень ответственности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8364863"/>
                  </a:ext>
                </a:extLst>
              </a:tr>
              <a:tr h="3576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09270" algn="l"/>
                        </a:tabLs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Преобладание негативного эмоционального фона, безнадежность, душевная боль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8319453"/>
                  </a:ext>
                </a:extLst>
              </a:tr>
              <a:tr h="2384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09270" algn="l"/>
                        </a:tabLs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Эмоциональная лабильность (перепады настроения), импульсивность.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1814955"/>
                  </a:ext>
                </a:extLst>
              </a:tr>
              <a:tr h="1936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09270" algn="l"/>
                        </a:tabLs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Нетерпеливость, злость, тревожность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3732663"/>
                  </a:ext>
                </a:extLst>
              </a:tr>
              <a:tr h="1618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09270" algn="l"/>
                        </a:tabLs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Нарушение половой идентификации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925189"/>
                  </a:ext>
                </a:extLst>
              </a:tr>
              <a:tr h="2384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09270" algn="l"/>
                        </a:tabLs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Потеря интереса к деятельности, ранее приносившей удовольствие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2600219"/>
                  </a:ext>
                </a:extLst>
              </a:tr>
              <a:tr h="2384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09270" algn="l"/>
                        </a:tabLs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Причинение себе физического вреда, самоповреждения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0493346"/>
                  </a:ext>
                </a:extLst>
              </a:tr>
              <a:tr h="2384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09270" algn="l"/>
                        </a:tabLs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Стремление к изоляции, уединению, подавленность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16" marR="3581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012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393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768182"/>
              </p:ext>
            </p:extLst>
          </p:nvPr>
        </p:nvGraphicFramePr>
        <p:xfrm>
          <a:off x="562709" y="1377016"/>
          <a:ext cx="11393980" cy="51117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9694">
                  <a:extLst>
                    <a:ext uri="{9D8B030D-6E8A-4147-A177-3AD203B41FA5}">
                      <a16:colId xmlns:a16="http://schemas.microsoft.com/office/drawing/2014/main" val="2587118896"/>
                    </a:ext>
                  </a:extLst>
                </a:gridCol>
                <a:gridCol w="7171178">
                  <a:extLst>
                    <a:ext uri="{9D8B030D-6E8A-4147-A177-3AD203B41FA5}">
                      <a16:colId xmlns:a16="http://schemas.microsoft.com/office/drawing/2014/main" val="3452914824"/>
                    </a:ext>
                  </a:extLst>
                </a:gridCol>
                <a:gridCol w="2630068">
                  <a:extLst>
                    <a:ext uri="{9D8B030D-6E8A-4147-A177-3AD203B41FA5}">
                      <a16:colId xmlns:a16="http://schemas.microsoft.com/office/drawing/2014/main" val="2143056616"/>
                    </a:ext>
                  </a:extLst>
                </a:gridCol>
                <a:gridCol w="1133040">
                  <a:extLst>
                    <a:ext uri="{9D8B030D-6E8A-4147-A177-3AD203B41FA5}">
                      <a16:colId xmlns:a16="http://schemas.microsoft.com/office/drawing/2014/main" val="2446111910"/>
                    </a:ext>
                  </a:extLst>
                </a:gridCol>
              </a:tblGrid>
              <a:tr h="246388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методики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Сфера диагностики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Классы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2636810"/>
                  </a:ext>
                </a:extLst>
              </a:tr>
              <a:tr h="646769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WHO5 Well Being Index (1998) Индекс хорошего самочувствия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Текущее психическое благополучие на основе </a:t>
                      </a:r>
                      <a:r>
                        <a:rPr lang="ru-RU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самооценки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5-11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5826251"/>
                  </a:ext>
                </a:extLst>
              </a:tr>
              <a:tr h="646769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Методика «</a:t>
                      </a: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Диагностика самочувствия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активности </a:t>
                      </a: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настроения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(САН)  </a:t>
                      </a:r>
                      <a:r>
                        <a:rPr lang="ru-RU" sz="16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В.А.Доскин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6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Н.А.Лаврентьева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6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В.Б.Шарай</a:t>
                      </a: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600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М.П.Мирошников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самочувствия, активности и настроения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8-11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9091251"/>
                  </a:ext>
                </a:extLst>
              </a:tr>
              <a:tr h="492776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Методика диагностики уровня </a:t>
                      </a: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субъективного ощущения 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одиночества Д. Рассела, </a:t>
                      </a:r>
                      <a:r>
                        <a:rPr lang="ru-RU" sz="16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Фергюсова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Переживание одиночества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7-11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511040"/>
                  </a:ext>
                </a:extLst>
              </a:tr>
              <a:tr h="431179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Методика Баса-</a:t>
                      </a:r>
                      <a:r>
                        <a:rPr lang="ru-RU" sz="16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Дарки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диагностики агрессивности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Изучение  агрессивных и враждебных реакций.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7-11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5702694"/>
                  </a:ext>
                </a:extLst>
              </a:tr>
              <a:tr h="492776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Самооценка психических состояний Г. </a:t>
                      </a:r>
                      <a:r>
                        <a:rPr lang="ru-RU" sz="1600" kern="12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Айзенка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(адаптация к подростковому возрасту М.В. Хайкиной</a:t>
                      </a: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Диагностика ригидности, тревожности, </a:t>
                      </a:r>
                      <a:r>
                        <a:rPr lang="ru-RU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агрессивности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fontAlgn="base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7-11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5967553"/>
                  </a:ext>
                </a:extLst>
              </a:tr>
              <a:tr h="492776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 жизнестойкости </a:t>
                      </a:r>
                      <a:r>
                        <a:rPr lang="ru-RU" sz="16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Мадди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6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скрининговый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адаптация Е. Н. Осин (12 вопросов, с учетом интерпретации по 3 шкалам)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Способность </a:t>
                      </a:r>
                      <a:r>
                        <a:rPr lang="ru-RU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преодолевать </a:t>
                      </a: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стрессовые ситуации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8-11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3004428"/>
                  </a:ext>
                </a:extLst>
              </a:tr>
              <a:tr h="492776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889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Дифференциальный опросник переживания одиночества (ДОПО- 3к), Осин Е.Н., Леонтьев Д.А.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9215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Переживание</a:t>
                      </a:r>
                      <a:r>
                        <a:rPr lang="ru-RU" sz="14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одиночества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34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8-11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8371966"/>
                  </a:ext>
                </a:extLst>
              </a:tr>
              <a:tr h="290075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889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«Дерево с человечками» (автор Д.Лампен) адаптировал Л.П. Пономаренко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успешности адаптации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34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5-6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1187183"/>
                  </a:ext>
                </a:extLst>
              </a:tr>
              <a:tr h="302062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889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 уровня школьной тревожности Филлипса</a:t>
                      </a:r>
                      <a:endParaRPr lang="ru-RU" sz="160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9215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030605" algn="l"/>
                        </a:tabLs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</a:t>
                      </a:r>
                      <a:r>
                        <a:rPr lang="ru-RU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тревожности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34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5-6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98130"/>
                  </a:ext>
                </a:extLst>
              </a:tr>
              <a:tr h="328715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463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 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«Исследование самооценки» (</a:t>
                      </a:r>
                      <a:r>
                        <a:rPr lang="ru-RU" sz="1600" dirty="0" err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адап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Г.Н. Казанцевой)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463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</a:t>
                      </a:r>
                      <a:r>
                        <a:rPr lang="ru-RU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самооценки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234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5-7</a:t>
                      </a: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9078140"/>
                  </a:ext>
                </a:extLst>
              </a:tr>
              <a:tr h="248645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463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 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«Исследование самооценки» </a:t>
                      </a: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Г.Н</a:t>
                      </a:r>
                      <a:r>
                        <a:rPr lang="ru-RU" sz="16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Казанцевой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463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</a:t>
                      </a:r>
                      <a:r>
                        <a:rPr lang="ru-RU" sz="14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самооценки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234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8-11</a:t>
                      </a:r>
                      <a:endParaRPr lang="ru-RU" sz="1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365" marR="263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8542968"/>
                  </a:ext>
                </a:extLst>
              </a:tr>
            </a:tbl>
          </a:graphicData>
        </a:graphic>
      </p:graphicFrame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562709" y="171693"/>
            <a:ext cx="11133993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Методики </a:t>
            </a: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первичной (</a:t>
            </a:r>
            <a:r>
              <a:rPr lang="ru-RU" sz="40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скрининговой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диагностики </a:t>
            </a:r>
            <a:r>
              <a:rPr lang="ru-RU" sz="40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(Приложение 2)</a:t>
            </a:r>
            <a:endParaRPr lang="ru-RU" sz="4000" b="1" i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57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1444</TotalTime>
  <Words>1678</Words>
  <Application>Microsoft Office PowerPoint</Application>
  <PresentationFormat>Широкоэкранный</PresentationFormat>
  <Paragraphs>311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Специфика реализации профессионального стандарта «Педагог-психолог  (психолог в сфере образования)»</vt:lpstr>
      <vt:lpstr>Профессиональный стандарт педагога-психолога</vt:lpstr>
      <vt:lpstr>Трудовые функции</vt:lpstr>
      <vt:lpstr>Трудовые функции</vt:lpstr>
      <vt:lpstr>Диагностическое направление (Пример)</vt:lpstr>
      <vt:lpstr>Методические рекомендации по проведению мониторинга психоэмоционального состояния</vt:lpstr>
      <vt:lpstr>  Лист наблюдения (Приложение 1)</vt:lpstr>
      <vt:lpstr>  Лист наблюдения (Приложение 1)</vt:lpstr>
      <vt:lpstr>  Методики для первичной (скрининговой) диагностики (Приложение 2)</vt:lpstr>
      <vt:lpstr>  Методики для углубленной диагностики (Приложение 3)</vt:lpstr>
      <vt:lpstr>   Карта кризисного состояния  (суицидального риска) (Приложение 4)</vt:lpstr>
      <vt:lpstr>Система функционирования психологических служб в общеобразовательных организациях</vt:lpstr>
      <vt:lpstr>Целевые группы в отношении которых реализуются программы адресной психологической помощи </vt:lpstr>
      <vt:lpstr>Профилактика девиантного поведения обучающихся в образовательных организациях</vt:lpstr>
      <vt:lpstr>Алгоритм психолого-педагогического сопровождения</vt:lpstr>
      <vt:lpstr>Индивидуальная карта обучающегося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сопровождения в профессиональныхдетей ветеранов (участников) СВО</dc:title>
  <dc:creator>Пользователь</dc:creator>
  <cp:lastModifiedBy>Пользователь</cp:lastModifiedBy>
  <cp:revision>117</cp:revision>
  <cp:lastPrinted>2023-10-03T07:27:22Z</cp:lastPrinted>
  <dcterms:created xsi:type="dcterms:W3CDTF">2023-09-15T10:46:16Z</dcterms:created>
  <dcterms:modified xsi:type="dcterms:W3CDTF">2023-11-15T08:27:40Z</dcterms:modified>
</cp:coreProperties>
</file>