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4" r:id="rId1"/>
  </p:sldMasterIdLst>
  <p:notesMasterIdLst>
    <p:notesMasterId r:id="rId18"/>
  </p:notesMasterIdLst>
  <p:sldIdLst>
    <p:sldId id="256" r:id="rId2"/>
    <p:sldId id="261" r:id="rId3"/>
    <p:sldId id="263" r:id="rId4"/>
    <p:sldId id="264" r:id="rId5"/>
    <p:sldId id="262" r:id="rId6"/>
    <p:sldId id="265" r:id="rId7"/>
    <p:sldId id="259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42" autoAdjust="0"/>
  </p:normalViewPr>
  <p:slideViewPr>
    <p:cSldViewPr snapToGrid="0">
      <p:cViewPr varScale="1">
        <p:scale>
          <a:sx n="99" d="100"/>
          <a:sy n="99" d="100"/>
        </p:scale>
        <p:origin x="1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A62B6-A734-4B21-90CE-39936FD14291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81546-473F-4D3A-B154-15B917027A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86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81546-473F-4D3A-B154-15B917027A4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148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81546-473F-4D3A-B154-15B917027A4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6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0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17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778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39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8455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93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032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63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43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66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597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201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1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87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123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8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5360B5-B6FF-43B5-814D-F5E1F1DB7BF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F2EEF5-8F93-4E47-9161-4693DB27F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85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jpg"/><Relationship Id="rId7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">
              <a:schemeClr val="tx2">
                <a:lumMod val="40000"/>
                <a:lumOff val="60000"/>
              </a:schemeClr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335008" y="1621372"/>
            <a:ext cx="7761597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400" b="1" i="1" cap="small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000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родителями </a:t>
            </a:r>
          </a:p>
          <a:p>
            <a:pPr algn="ctr">
              <a:defRPr/>
            </a:pPr>
            <a:r>
              <a:rPr lang="ru-RU" sz="3000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коррекционно-развивающей среды </a:t>
            </a:r>
          </a:p>
          <a:p>
            <a:pPr algn="ctr">
              <a:defRPr/>
            </a:pPr>
            <a:r>
              <a:rPr lang="ru-RU" sz="3000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успешной социализации и развития ребенка с особыми образовательными потребностями</a:t>
            </a:r>
            <a:endParaRPr lang="ru-RU" sz="3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араллелограмм 24"/>
          <p:cNvSpPr/>
          <p:nvPr/>
        </p:nvSpPr>
        <p:spPr>
          <a:xfrm>
            <a:off x="1487489" y="55913"/>
            <a:ext cx="9156849" cy="949954"/>
          </a:xfrm>
          <a:prstGeom prst="parallelogram">
            <a:avLst>
              <a:gd name="adj" fmla="val 37012"/>
            </a:avLst>
          </a:prstGeom>
          <a:solidFill>
            <a:schemeClr val="bg2">
              <a:lumMod val="9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араллелограмм 26"/>
          <p:cNvSpPr/>
          <p:nvPr/>
        </p:nvSpPr>
        <p:spPr>
          <a:xfrm>
            <a:off x="1896429" y="1559777"/>
            <a:ext cx="513117" cy="36003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араллелограмм 27"/>
          <p:cNvSpPr/>
          <p:nvPr/>
        </p:nvSpPr>
        <p:spPr>
          <a:xfrm>
            <a:off x="10114214" y="4187867"/>
            <a:ext cx="748263" cy="427584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араллелограмм 29"/>
          <p:cNvSpPr/>
          <p:nvPr/>
        </p:nvSpPr>
        <p:spPr>
          <a:xfrm>
            <a:off x="2352971" y="1909966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араллелограмм 18"/>
          <p:cNvSpPr/>
          <p:nvPr/>
        </p:nvSpPr>
        <p:spPr>
          <a:xfrm>
            <a:off x="2181768" y="2622398"/>
            <a:ext cx="479496" cy="292387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араллелограмм 22"/>
          <p:cNvSpPr/>
          <p:nvPr/>
        </p:nvSpPr>
        <p:spPr>
          <a:xfrm>
            <a:off x="1922839" y="2143240"/>
            <a:ext cx="604269" cy="426986"/>
          </a:xfrm>
          <a:prstGeom prst="parallelogram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араллелограмм 31"/>
          <p:cNvSpPr/>
          <p:nvPr/>
        </p:nvSpPr>
        <p:spPr>
          <a:xfrm>
            <a:off x="9794470" y="3960905"/>
            <a:ext cx="604269" cy="426986"/>
          </a:xfrm>
          <a:prstGeom prst="parallelogram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араллелограмм 32"/>
          <p:cNvSpPr/>
          <p:nvPr/>
        </p:nvSpPr>
        <p:spPr>
          <a:xfrm>
            <a:off x="10531854" y="4452956"/>
            <a:ext cx="604269" cy="426986"/>
          </a:xfrm>
          <a:prstGeom prst="parallelogram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араллелограмм 33"/>
          <p:cNvSpPr/>
          <p:nvPr/>
        </p:nvSpPr>
        <p:spPr>
          <a:xfrm>
            <a:off x="10325434" y="843970"/>
            <a:ext cx="604269" cy="426986"/>
          </a:xfrm>
          <a:prstGeom prst="parallelogram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араллелограмм 34"/>
          <p:cNvSpPr/>
          <p:nvPr/>
        </p:nvSpPr>
        <p:spPr>
          <a:xfrm>
            <a:off x="2019599" y="4811406"/>
            <a:ext cx="604269" cy="426986"/>
          </a:xfrm>
          <a:prstGeom prst="parallelogram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араллелограмм 35"/>
          <p:cNvSpPr/>
          <p:nvPr/>
        </p:nvSpPr>
        <p:spPr>
          <a:xfrm>
            <a:off x="9930915" y="1555778"/>
            <a:ext cx="604269" cy="426986"/>
          </a:xfrm>
          <a:prstGeom prst="parallelogram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араллелограмм 36"/>
          <p:cNvSpPr/>
          <p:nvPr/>
        </p:nvSpPr>
        <p:spPr>
          <a:xfrm>
            <a:off x="2032873" y="5444944"/>
            <a:ext cx="604269" cy="426986"/>
          </a:xfrm>
          <a:prstGeom prst="parallelogram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8" name="Параллелограмм 37"/>
          <p:cNvSpPr/>
          <p:nvPr/>
        </p:nvSpPr>
        <p:spPr>
          <a:xfrm>
            <a:off x="9620333" y="1259683"/>
            <a:ext cx="604269" cy="426986"/>
          </a:xfrm>
          <a:prstGeom prst="parallelogram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араллелограмм 20"/>
          <p:cNvSpPr/>
          <p:nvPr/>
        </p:nvSpPr>
        <p:spPr>
          <a:xfrm>
            <a:off x="2421516" y="5040689"/>
            <a:ext cx="604269" cy="426986"/>
          </a:xfrm>
          <a:prstGeom prst="parallelogram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226" y="76111"/>
            <a:ext cx="1157648" cy="899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58707" y="70001"/>
            <a:ext cx="716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учреждение,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осуществляющее психолого-педагогическую и медико-социальную помощь «Центр диагностики и консультирования» Краснодарского края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73848" y="605853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Краснодар</a:t>
            </a:r>
          </a:p>
          <a:p>
            <a:pPr algn="ctr"/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394897" y="4614853"/>
            <a:ext cx="36763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Ярошенко Ольга Евгеньевна</a:t>
            </a:r>
          </a:p>
          <a:p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Абрамова Екатерина Валерьевна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183531"/>
            <a:ext cx="5044290" cy="108550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информации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47" y="979257"/>
            <a:ext cx="6279295" cy="418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id="{BD3213AD-B5B3-8B44-C68D-C82804D5F022}"/>
              </a:ext>
            </a:extLst>
          </p:cNvPr>
          <p:cNvSpPr txBox="1">
            <a:spLocks/>
          </p:cNvSpPr>
          <p:nvPr/>
        </p:nvSpPr>
        <p:spPr>
          <a:xfrm>
            <a:off x="0" y="2343494"/>
            <a:ext cx="5044290" cy="1085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метода сочетание стимулов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8D6766C4-B898-A84D-47F7-CCD93D0EFA83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504429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забываем про поощрения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BDE07F87-D662-A95C-5D3C-4BD95F525C9D}"/>
              </a:ext>
            </a:extLst>
          </p:cNvPr>
          <p:cNvSpPr txBox="1">
            <a:spLocks/>
          </p:cNvSpPr>
          <p:nvPr/>
        </p:nvSpPr>
        <p:spPr>
          <a:xfrm>
            <a:off x="0" y="4066184"/>
            <a:ext cx="5044290" cy="665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просьбам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71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821" y="490889"/>
            <a:ext cx="4843174" cy="49621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Видеомоделирование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1" y="1292900"/>
            <a:ext cx="6682725" cy="4697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40328" y="404261"/>
            <a:ext cx="4607848" cy="558632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Видеомоделирование - это видео уроки собственного производства.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Это обучающие видео снятое для особого ребенка: как рисовать, играть, читать, писать, считать, лепить, строить…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Точно такие же картинки, карточки, раскраски, игрушки, материалы, книжки используется и в жизни, занятиях с ребенком. 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76819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к мыть руки (видео моделирование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652" y="1118490"/>
            <a:ext cx="8618048" cy="48481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31923" y="1118490"/>
            <a:ext cx="2576146" cy="112419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от первого лица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2301A3-345A-F9F8-5B4E-3E68BD6214D0}"/>
              </a:ext>
            </a:extLst>
          </p:cNvPr>
          <p:cNvSpPr txBox="1">
            <a:spLocks/>
          </p:cNvSpPr>
          <p:nvPr/>
        </p:nvSpPr>
        <p:spPr>
          <a:xfrm>
            <a:off x="333821" y="490889"/>
            <a:ext cx="4843174" cy="4962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Видеомоделирование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к сделать бутерброд (видео моделирование)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296" y="1251436"/>
            <a:ext cx="8935593" cy="502627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65889" y="1251436"/>
            <a:ext cx="3126111" cy="257321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снимать видео с привлечением взрослых или сверстников в качестве моделей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B389814-422F-2E59-AAAC-4B01C281804C}"/>
              </a:ext>
            </a:extLst>
          </p:cNvPr>
          <p:cNvSpPr txBox="1">
            <a:spLocks/>
          </p:cNvSpPr>
          <p:nvPr/>
        </p:nvSpPr>
        <p:spPr>
          <a:xfrm>
            <a:off x="333821" y="490889"/>
            <a:ext cx="4843174" cy="4962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Видеомоделирование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45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2062" y="225045"/>
            <a:ext cx="3571791" cy="8749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истории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84784" y="1100032"/>
            <a:ext cx="6083166" cy="275007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Короткие рассказы, сопровождающиеся иллюстративным материалом.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Они включают в себя: чего стоит ожидать и как следует себя вести.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Каждая социальная история достоверно описывает ситуацию, навык.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C5742BA-B7E2-F575-9AC8-1BFE50342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"/>
          <a:stretch/>
        </p:blipFill>
        <p:spPr>
          <a:xfrm>
            <a:off x="324051" y="142103"/>
            <a:ext cx="5143915" cy="6573794"/>
          </a:xfrm>
        </p:spPr>
      </p:pic>
    </p:spTree>
    <p:extLst>
      <p:ext uri="{BB962C8B-B14F-4D97-AF65-F5344CB8AC3E}">
        <p14:creationId xmlns:p14="http://schemas.microsoft.com/office/powerpoint/2010/main" val="203520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E28423F2-AD4B-D705-584D-8158C83A7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4" y="309562"/>
            <a:ext cx="5873402" cy="413731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C8C7A9E-46F7-6E29-07ED-9BFFCB26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C290CB-889C-9311-F954-F505066E6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143" y="1371600"/>
            <a:ext cx="5297883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5378" y="302502"/>
            <a:ext cx="8786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учреждение, осуществляющее </a:t>
            </a:r>
            <a:endParaRPr lang="en-US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психолого-педагогическую и медико-социальную помощь                                                «Центр диагностики и консультирования» Краснодарского края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14" y="149996"/>
            <a:ext cx="1384083" cy="10758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4" descr="http://1bezposrednikov.ru/var/uploads/ann/photo/approved/139976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36" y="1421358"/>
            <a:ext cx="5503300" cy="35260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1" name="Прямоугольник 20"/>
          <p:cNvSpPr/>
          <p:nvPr/>
        </p:nvSpPr>
        <p:spPr>
          <a:xfrm>
            <a:off x="7935098" y="5381836"/>
            <a:ext cx="4256902" cy="1476164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8(861) 992-66-73</a:t>
            </a:r>
            <a:r>
              <a:rPr lang="en-US" alt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alt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http://cdik-center.ru/</a:t>
            </a:r>
            <a:r>
              <a:rPr lang="ru-RU" alt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alt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 почта: </a:t>
            </a:r>
            <a:r>
              <a:rPr lang="en-US" alt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diagn</a:t>
            </a:r>
            <a:r>
              <a:rPr lang="ru-RU" alt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alt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bk</a:t>
            </a:r>
            <a:r>
              <a:rPr lang="ru-RU" alt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en-US" alt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2" name="Прямоугольник 21"/>
          <p:cNvSpPr/>
          <p:nvPr/>
        </p:nvSpPr>
        <p:spPr>
          <a:xfrm>
            <a:off x="5599368" y="2191487"/>
            <a:ext cx="6215396" cy="504056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0180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46A8E-7DF0-BF9B-68BB-F7FC8B30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3" y="134472"/>
            <a:ext cx="5311589" cy="130635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особыми образовательными потребностями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85F23D-DED7-BA30-614D-CC0E2C263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94" y="1238250"/>
            <a:ext cx="5399582" cy="54852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детей с нормативным развитием,  дети с особыми образовательными потребностями (в силу своих особенностей) более ранимы, эмоционально неустойчивы и нуждаются в особом внимании, любви и заботе со стороны родителей и их ближайшего окружения, а также в организации необходимых условий для их развития.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Рассматривают следующие категории: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сенсорными нарушениями;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нарушениями речи;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нарушениями опорно-двигательного аппарата;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нарушением интеллекта;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аутизмом и др.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F4F5674-0B56-5DA5-248A-04E9B49537CA}"/>
              </a:ext>
            </a:extLst>
          </p:cNvPr>
          <p:cNvSpPr txBox="1">
            <a:spLocks/>
          </p:cNvSpPr>
          <p:nvPr/>
        </p:nvSpPr>
        <p:spPr>
          <a:xfrm>
            <a:off x="5806772" y="141136"/>
            <a:ext cx="5311589" cy="13063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среда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7BF53EC-4A26-5EB9-ECCA-85142C55C481}"/>
              </a:ext>
            </a:extLst>
          </p:cNvPr>
          <p:cNvSpPr txBox="1">
            <a:spLocks/>
          </p:cNvSpPr>
          <p:nvPr/>
        </p:nvSpPr>
        <p:spPr>
          <a:xfrm>
            <a:off x="6442934" y="1440828"/>
            <a:ext cx="5311588" cy="5276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1F4A0B5-7F77-BADA-A3FC-68B027773E08}"/>
              </a:ext>
            </a:extLst>
          </p:cNvPr>
          <p:cNvSpPr txBox="1">
            <a:spLocks/>
          </p:cNvSpPr>
          <p:nvPr/>
        </p:nvSpPr>
        <p:spPr>
          <a:xfrm>
            <a:off x="5806772" y="1339539"/>
            <a:ext cx="5947750" cy="528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среда – это специально организованное пространство, обеспечивающее не только коррекцию и компенсацию нарушенных функций, адаптацию и социализацию ребенка с ограниченными возможностями здоровья, но и направлено на развитие личности ребенка. 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 3" panose="05040102010807070707" pitchFamily="18" charset="2"/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коррекционно-развивающей среды: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и дифференциация методов, приемов и средств в условиях целенаправленного педагогического руководства образовательным процессом;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ориентация на зону актуального и ближайшего развития;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компенсация дефекта;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и преодоление отклонений в поведении.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6B1EC7-1502-7DA3-FF80-6CF33563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051" y="218917"/>
            <a:ext cx="493819" cy="3048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B0E4A8-DA02-99AA-977A-9EB8E11EE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3599" y="405557"/>
            <a:ext cx="621846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2732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38467-A726-4156-5422-85CB79CC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250825"/>
            <a:ext cx="5619750" cy="86995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воспитание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E2D53-DFE9-3FDD-A75B-AAB44B3F1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630" y="15875"/>
            <a:ext cx="7051369" cy="25348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своевременное развитие эмоционального интеллекта ребенка. 	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</a:p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различать эмоции и состояния человека;</a:t>
            </a:r>
          </a:p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свои эмоции и эмоции окружающих людей;</a:t>
            </a:r>
          </a:p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социальной компетентности.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D8B22-8C19-45DD-2872-1E36591F9F66}"/>
              </a:ext>
            </a:extLst>
          </p:cNvPr>
          <p:cNvSpPr txBox="1"/>
          <p:nvPr/>
        </p:nvSpPr>
        <p:spPr>
          <a:xfrm>
            <a:off x="294442" y="3724599"/>
            <a:ext cx="41155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Предлагаемая рабочая тетрадь является одним из направлений работы по развитию эмоционального интеллекта и его компонентов у детей с ОВЗ.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0E2635-D0FF-55A2-7D69-F7FCD6653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2" y="1120775"/>
            <a:ext cx="1537684" cy="22392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83717B-EDF8-5DB7-0E68-DE30ED6ED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89" y="1120775"/>
            <a:ext cx="1523659" cy="22173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A33FAD-451F-74AB-1A39-4E1955CF2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3573" r="18000" b="4388"/>
          <a:stretch/>
        </p:blipFill>
        <p:spPr>
          <a:xfrm>
            <a:off x="3604333" y="1098905"/>
            <a:ext cx="1536297" cy="22392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65FFCF-4E88-8B7B-9AE9-06CE22C32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72" y="2923835"/>
            <a:ext cx="2284265" cy="34386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3D0205-8CDD-BDE9-9DE6-AFEBD3E796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4400" r="6225" b="7128"/>
          <a:stretch/>
        </p:blipFill>
        <p:spPr>
          <a:xfrm>
            <a:off x="9386035" y="2415651"/>
            <a:ext cx="2481583" cy="364206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9C43C3-5AE8-793F-DA3D-5F4DC71B36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82" y="3429000"/>
            <a:ext cx="2220362" cy="32447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A9E7D3-50EB-DE2D-72D4-27DEBFB64E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438" y="5963852"/>
            <a:ext cx="615749" cy="4389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792491-49AB-A97A-29EC-EEF0DA0AE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37" y="5727017"/>
            <a:ext cx="762066" cy="438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7B472-FEB8-ED08-C1BA-5F4F69B00A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362" y="5507542"/>
            <a:ext cx="615749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4856E90A-6992-DD7D-F87D-3D6D2E0E8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36" y="626935"/>
            <a:ext cx="6492216" cy="3024138"/>
          </a:xfrm>
        </p:spPr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buFont typeface="Arial"/>
              <a:buNone/>
              <a:defRPr/>
            </a:pP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Знакомство детей с эмоциями: радостью, злостью, горем, гневом, страхом, удивлением</a:t>
            </a:r>
          </a:p>
          <a:p>
            <a:pPr marL="0" indent="0" algn="just" eaLnBrk="1" fontAlgn="auto" hangingPunct="1">
              <a:buFont typeface="Arial"/>
              <a:buNone/>
              <a:defRPr/>
            </a:pP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девочку»</a:t>
            </a:r>
          </a:p>
          <a:p>
            <a:pPr marL="0" indent="0" algn="just" eaLnBrk="1" fontAlgn="auto" hangingPunct="1">
              <a:buFont typeface="Arial"/>
              <a:buNone/>
              <a:defRPr/>
            </a:pP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Цель: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произвольности, наблюдательности, воображения.</a:t>
            </a:r>
          </a:p>
          <a:p>
            <a:pPr marL="0" indent="0" algn="just" eaLnBrk="1" fontAlgn="auto" hangingPunct="1">
              <a:buFont typeface="Arial"/>
              <a:buNone/>
              <a:defRPr/>
            </a:pP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Описание игры: Дети выбирают из предложенных картинок с изображениями веселой, грустной, испугавшейся, злой девочки наиболее подходящую к тексту каждого из предложенных стихотворений              А. Барто: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F0E8A-F359-9C81-9DBF-1530746BE492}"/>
              </a:ext>
            </a:extLst>
          </p:cNvPr>
          <p:cNvSpPr txBox="1"/>
          <p:nvPr/>
        </p:nvSpPr>
        <p:spPr>
          <a:xfrm>
            <a:off x="166036" y="118530"/>
            <a:ext cx="365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Идентификация эмоций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B024CD-B646-D496-F373-F46AF5481D64}"/>
              </a:ext>
            </a:extLst>
          </p:cNvPr>
          <p:cNvSpPr txBox="1"/>
          <p:nvPr/>
        </p:nvSpPr>
        <p:spPr>
          <a:xfrm>
            <a:off x="7002624" y="1645774"/>
            <a:ext cx="3210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Зайку бросила хозяйка,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дождем остался зайка,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скамейки слезть не смог,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до ниточки промок.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F20BD2-5AD5-32F6-71E8-EFEEAA00B6F0}"/>
              </a:ext>
            </a:extLst>
          </p:cNvPr>
          <p:cNvSpPr txBox="1"/>
          <p:nvPr/>
        </p:nvSpPr>
        <p:spPr>
          <a:xfrm>
            <a:off x="9255367" y="255240"/>
            <a:ext cx="2770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Приехали! Приехали!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приехали!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конфетами, с орехами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приехали.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1F82F6-AF89-AB69-54E0-49A9BB0E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947" y="3429000"/>
            <a:ext cx="4255377" cy="33104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991F79-6CBB-F1A7-9B97-4C6ABEA8BE7B}"/>
              </a:ext>
            </a:extLst>
          </p:cNvPr>
          <p:cNvSpPr txBox="1"/>
          <p:nvPr/>
        </p:nvSpPr>
        <p:spPr>
          <a:xfrm>
            <a:off x="8815367" y="2987527"/>
            <a:ext cx="3210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Ах ты, девочка чумазая,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ты руки так измазала?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Чёрные ладошки;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локтях — дорожки.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01626D-1813-7770-D786-57B2EA34A56B}"/>
              </a:ext>
            </a:extLst>
          </p:cNvPr>
          <p:cNvSpPr txBox="1"/>
          <p:nvPr/>
        </p:nvSpPr>
        <p:spPr>
          <a:xfrm>
            <a:off x="6761992" y="4187856"/>
            <a:ext cx="3210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бычок, качается,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Вздыхает на ходу: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Ох, доска кончается,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я упаду!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7B5BFE-289A-C6BF-EA62-A6D89E6CF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790" y="6163810"/>
            <a:ext cx="615749" cy="4389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51C522-E0A7-0952-409F-D3ACB96D2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219" y="5427741"/>
            <a:ext cx="615749" cy="4389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F43DF-AC76-293A-FF65-F3CE5BC69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172" y="5811362"/>
            <a:ext cx="621846" cy="438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2751C9-90F1-DAC8-87B8-8C5B269D0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05" y="5018930"/>
            <a:ext cx="493819" cy="3048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9A9B09-F846-B6AD-DD21-27B32939A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00" y="5208266"/>
            <a:ext cx="615749" cy="4389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35E258-4514-77AA-507C-7F0ADEEF3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51" y="4645285"/>
            <a:ext cx="615749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71FF3-734C-F858-4A9E-CA9323DF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106532"/>
            <a:ext cx="4030462" cy="77432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064E6D-D959-E529-F478-47E4922EA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838" y="710215"/>
            <a:ext cx="8871751" cy="1757778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истории, в которых проигрывается определенная ситуация, которая возникла в жизни ребенка;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персонажи рассказа обладают характеристиками реально существующих людей;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 возникшего конфликта всегда есть логичное разрешение.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B0A20E-87D5-5B7E-57C8-2C923E21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0" y="710214"/>
            <a:ext cx="3089428" cy="232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BCC42B-2ADB-05C9-812E-6E3F55245446}"/>
              </a:ext>
            </a:extLst>
          </p:cNvPr>
          <p:cNvSpPr txBox="1"/>
          <p:nvPr/>
        </p:nvSpPr>
        <p:spPr>
          <a:xfrm>
            <a:off x="125336" y="3429000"/>
            <a:ext cx="3950192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оррекционные моменты: </a:t>
            </a:r>
            <a:endParaRPr lang="ru-RU" sz="14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тение и рассказывание прочитанной истории/произведения;  </a:t>
            </a:r>
            <a:endParaRPr lang="ru-RU" sz="14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A4AD8A-9990-BA8F-1FF6-406F5CBA8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 b="8049"/>
          <a:stretch/>
        </p:blipFill>
        <p:spPr>
          <a:xfrm>
            <a:off x="8143297" y="4111879"/>
            <a:ext cx="3853022" cy="2743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D122AA-3C0D-44C5-3586-FF5115856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70" y="2679902"/>
            <a:ext cx="4667459" cy="310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76E984-DFB1-19BF-ED2E-509B779FE064}"/>
              </a:ext>
            </a:extLst>
          </p:cNvPr>
          <p:cNvSpPr txBox="1"/>
          <p:nvPr/>
        </p:nvSpPr>
        <p:spPr>
          <a:xfrm>
            <a:off x="195680" y="5121197"/>
            <a:ext cx="3950192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удожественное изображение - рисование, лепка, изготовление аппликации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9C4F46-309E-6CFC-B205-D74B34ED3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808" y="3507593"/>
            <a:ext cx="493819" cy="3048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010120-CAC9-2385-06B9-8F89DDC8F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578" y="3138388"/>
            <a:ext cx="621846" cy="4389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813303-F466-36D8-65B4-D2B607B7A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906" y="6312518"/>
            <a:ext cx="615749" cy="4389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32BC54-346A-925A-CEA8-94177D53CA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492" y="6227167"/>
            <a:ext cx="493819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9B48815-5D01-183C-32DB-7541CA32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62" y="695092"/>
            <a:ext cx="5148417" cy="167557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придумывание собственной истории;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кукольных персонажей;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постановка.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3A9C1C-5809-34B4-B056-73E44101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08401"/>
            <a:ext cx="5388257" cy="3815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5440E-257A-3F52-715D-6A6E7371A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88" y="2561252"/>
            <a:ext cx="5197991" cy="34383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B0B2A4-3242-64B1-9B36-1953C74A2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67" y="202591"/>
            <a:ext cx="4511535" cy="300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E430B6-626A-3337-2F3D-51013CA8B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158" y="1313405"/>
            <a:ext cx="621846" cy="438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6AAAFA-9924-07A1-A46E-F37B213F8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3129" y="1705496"/>
            <a:ext cx="334994" cy="2388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D58381-71B0-6EAF-17B3-F84704D75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6689" y="991726"/>
            <a:ext cx="615749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4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2" y="4652432"/>
            <a:ext cx="8534400" cy="1507067"/>
          </a:xfrm>
        </p:spPr>
        <p:txBody>
          <a:bodyPr/>
          <a:lstStyle/>
          <a:p>
            <a:pPr algn="ctr"/>
            <a:r>
              <a:rPr lang="ru-RU" b="1" dirty="0"/>
              <a:t>Рекомендуемая литература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4" y="539120"/>
            <a:ext cx="2873561" cy="430928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5" y="534066"/>
            <a:ext cx="3111735" cy="4314339"/>
          </a:xfrm>
        </p:spPr>
      </p:pic>
    </p:spTree>
    <p:extLst>
      <p:ext uri="{BB962C8B-B14F-4D97-AF65-F5344CB8AC3E}">
        <p14:creationId xmlns:p14="http://schemas.microsoft.com/office/powerpoint/2010/main" val="257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66265E-DA6E-1FC2-CCDB-7888E33936F8}"/>
              </a:ext>
            </a:extLst>
          </p:cNvPr>
          <p:cNvSpPr txBox="1"/>
          <p:nvPr/>
        </p:nvSpPr>
        <p:spPr>
          <a:xfrm>
            <a:off x="399495" y="313185"/>
            <a:ext cx="5296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 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ЧАСТЬ СОЦИАЛИЗАЦИИ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BABC103-FFE8-09B7-514A-5AC3586D0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288" y="858201"/>
            <a:ext cx="5696505" cy="176071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18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Игра - это ведущий вид деятельности дошкольников, в ней они берут на себя «взрослые» роли и в игровых условиях «понарошку» воспроизводят деятельность взрослых и отношения между ними.   	Ребенок, выбирая определенную роль, имеет и соответствующий этой роли образ - доктора, мамы, дочки, водителя.</a:t>
            </a:r>
          </a:p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Сюжетно-ролевые – позволяют ребенку полностью раскрыться, познавать окружающий мир, развивать свое восприятие, мышление, память, внимание, формировать навыки адекватного поведения.</a:t>
            </a:r>
          </a:p>
          <a:p>
            <a:pPr algn="just"/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2A7FEDE-8833-4D2B-5D0A-C04741217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6" y="2901156"/>
            <a:ext cx="4858211" cy="3643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6" name="Таблица 36">
            <a:extLst>
              <a:ext uri="{FF2B5EF4-FFF2-40B4-BE49-F238E27FC236}">
                <a16:creationId xmlns:a16="http://schemas.microsoft.com/office/drawing/2014/main" id="{FF53F059-BF05-BFBE-B033-95FF28E52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287143"/>
              </p:ext>
            </p:extLst>
          </p:nvPr>
        </p:nvGraphicFramePr>
        <p:xfrm>
          <a:off x="7039991" y="117731"/>
          <a:ext cx="4752514" cy="662253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76257">
                  <a:extLst>
                    <a:ext uri="{9D8B030D-6E8A-4147-A177-3AD203B41FA5}">
                      <a16:colId xmlns:a16="http://schemas.microsoft.com/office/drawing/2014/main" val="4211446688"/>
                    </a:ext>
                  </a:extLst>
                </a:gridCol>
                <a:gridCol w="2376257">
                  <a:extLst>
                    <a:ext uri="{9D8B030D-6E8A-4147-A177-3AD203B41FA5}">
                      <a16:colId xmlns:a16="http://schemas.microsoft.com/office/drawing/2014/main" val="1004133245"/>
                    </a:ext>
                  </a:extLst>
                </a:gridCol>
              </a:tblGrid>
              <a:tr h="124344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 умывает дочку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принадлежности использовать для утренней гигиены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21621"/>
                  </a:ext>
                </a:extLst>
              </a:tr>
              <a:tr h="1532619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 причесывает дочку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принадлежности для этого нужны, какая будет прическа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413098"/>
                  </a:ext>
                </a:extLst>
              </a:tr>
              <a:tr h="66509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 одевает дочку в платье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какое платье, какие аксессуары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27427"/>
                  </a:ext>
                </a:extLst>
              </a:tr>
              <a:tr h="182179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 кормит дочку кашей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себя вести за столом, какими приборами пользоваться, какую кашу будет кушать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214972"/>
                  </a:ext>
                </a:extLst>
              </a:tr>
              <a:tr h="107517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 ведёт дочку в детский сад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какая верхняя одежда, брать ли зонт, что обуть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454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284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tx2">
                <a:lumMod val="5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153484" y="858432"/>
            <a:ext cx="4563711" cy="73582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поощрения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80" y="1033487"/>
            <a:ext cx="6221747" cy="407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id="{AADCD763-9FD3-5353-02A2-C632ED65EABF}"/>
              </a:ext>
            </a:extLst>
          </p:cNvPr>
          <p:cNvSpPr txBox="1">
            <a:spLocks/>
          </p:cNvSpPr>
          <p:nvPr/>
        </p:nvSpPr>
        <p:spPr>
          <a:xfrm>
            <a:off x="153485" y="1405787"/>
            <a:ext cx="4563711" cy="1761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 детские площадки на которых детей меньше, чем на остальных игровых площадках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51D3BC13-8A8B-74A0-A479-9A4D3FDFE747}"/>
              </a:ext>
            </a:extLst>
          </p:cNvPr>
          <p:cNvSpPr txBox="1">
            <a:spLocks/>
          </p:cNvSpPr>
          <p:nvPr/>
        </p:nvSpPr>
        <p:spPr>
          <a:xfrm>
            <a:off x="153484" y="3071109"/>
            <a:ext cx="4563711" cy="15146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 посещение пустых классов, групп, площадок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61BBB1C-4394-29BE-0C40-CF30B8A52011}"/>
              </a:ext>
            </a:extLst>
          </p:cNvPr>
          <p:cNvSpPr txBox="1">
            <a:spLocks/>
          </p:cNvSpPr>
          <p:nvPr/>
        </p:nvSpPr>
        <p:spPr>
          <a:xfrm>
            <a:off x="153485" y="3994951"/>
            <a:ext cx="4563711" cy="228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увеличивать время присутствия в коллективе по мере роста терпимости к подобным условиям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F6F6951-87F9-0F82-5F4D-7F6BD9ED95AB}"/>
              </a:ext>
            </a:extLst>
          </p:cNvPr>
          <p:cNvSpPr txBox="1">
            <a:spLocks/>
          </p:cNvSpPr>
          <p:nvPr/>
        </p:nvSpPr>
        <p:spPr>
          <a:xfrm>
            <a:off x="339012" y="71195"/>
            <a:ext cx="3169298" cy="7872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 ЭТАПЫ</a:t>
            </a:r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4424AB-54EF-50C1-274D-19D46748D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194" y="5891575"/>
            <a:ext cx="615749" cy="4389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B75535-0415-163B-CBCE-794ED7696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994" y="5472089"/>
            <a:ext cx="615749" cy="4389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A5FBAC-FD81-BDC6-1373-FE32834F3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95" y="5672100"/>
            <a:ext cx="493819" cy="3048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E72F9D-2B6E-6BFD-DA41-303ED7B41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5917" y="596044"/>
            <a:ext cx="493819" cy="3048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8513FB-B884-433E-9D70-3EC96D4AF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765" y="243952"/>
            <a:ext cx="615749" cy="4389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F7DBDC-9BD8-9947-7527-EDF717B1B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791" y="91539"/>
            <a:ext cx="493819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7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4145</TotalTime>
  <Words>823</Words>
  <Application>Microsoft Office PowerPoint</Application>
  <PresentationFormat>Широкоэкранный</PresentationFormat>
  <Paragraphs>119</Paragraphs>
  <Slides>16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Дети с особыми образовательными потребностями</vt:lpstr>
      <vt:lpstr>Эмоциональное воспитание </vt:lpstr>
      <vt:lpstr>Презентация PowerPoint</vt:lpstr>
      <vt:lpstr>Сказкотерапия</vt:lpstr>
      <vt:lpstr>Презентация PowerPoint</vt:lpstr>
      <vt:lpstr>Рекомендуемая литература</vt:lpstr>
      <vt:lpstr>Презентация PowerPoint</vt:lpstr>
      <vt:lpstr>Презентация PowerPoint</vt:lpstr>
      <vt:lpstr>Презентация PowerPoint</vt:lpstr>
      <vt:lpstr>Видеомоделирование</vt:lpstr>
      <vt:lpstr>Презентация PowerPoint</vt:lpstr>
      <vt:lpstr>Презентация PowerPoint</vt:lpstr>
      <vt:lpstr>Социальные истории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ПК</cp:lastModifiedBy>
  <cp:revision>14</cp:revision>
  <dcterms:created xsi:type="dcterms:W3CDTF">2022-05-06T04:09:02Z</dcterms:created>
  <dcterms:modified xsi:type="dcterms:W3CDTF">2022-05-17T11:59:17Z</dcterms:modified>
</cp:coreProperties>
</file>