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76" r:id="rId1"/>
  </p:sldMasterIdLst>
  <p:notesMasterIdLst>
    <p:notesMasterId r:id="rId19"/>
  </p:notesMasterIdLst>
  <p:sldIdLst>
    <p:sldId id="281" r:id="rId2"/>
    <p:sldId id="304" r:id="rId3"/>
    <p:sldId id="298" r:id="rId4"/>
    <p:sldId id="300" r:id="rId5"/>
    <p:sldId id="303" r:id="rId6"/>
    <p:sldId id="312" r:id="rId7"/>
    <p:sldId id="313" r:id="rId8"/>
    <p:sldId id="314" r:id="rId9"/>
    <p:sldId id="315" r:id="rId10"/>
    <p:sldId id="316" r:id="rId11"/>
    <p:sldId id="305" r:id="rId12"/>
    <p:sldId id="306" r:id="rId13"/>
    <p:sldId id="307" r:id="rId14"/>
    <p:sldId id="310" r:id="rId15"/>
    <p:sldId id="309" r:id="rId16"/>
    <p:sldId id="311" r:id="rId17"/>
    <p:sldId id="308" r:id="rId18"/>
  </p:sldIdLst>
  <p:sldSz cx="9144000" cy="6858000" type="screen4x3"/>
  <p:notesSz cx="6797675" cy="99250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56E8FA6E-D87F-48E9-BEF3-563678A929B0}">
          <p14:sldIdLst>
            <p14:sldId id="281"/>
            <p14:sldId id="304"/>
            <p14:sldId id="298"/>
            <p14:sldId id="300"/>
            <p14:sldId id="303"/>
            <p14:sldId id="312"/>
            <p14:sldId id="313"/>
            <p14:sldId id="314"/>
            <p14:sldId id="315"/>
            <p14:sldId id="316"/>
            <p14:sldId id="305"/>
            <p14:sldId id="306"/>
            <p14:sldId id="307"/>
            <p14:sldId id="310"/>
            <p14:sldId id="309"/>
            <p14:sldId id="311"/>
            <p14:sldId id="30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009900"/>
    <a:srgbClr val="CCFF99"/>
    <a:srgbClr val="F48370"/>
    <a:srgbClr val="996633"/>
    <a:srgbClr val="0070C0"/>
    <a:srgbClr val="EF4427"/>
    <a:srgbClr val="D21E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2" autoAdjust="0"/>
    <p:restoredTop sz="94708" autoAdjust="0"/>
  </p:normalViewPr>
  <p:slideViewPr>
    <p:cSldViewPr>
      <p:cViewPr varScale="1">
        <p:scale>
          <a:sx n="104" d="100"/>
          <a:sy n="104" d="100"/>
        </p:scale>
        <p:origin x="186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6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890" baseline="0" dirty="0">
                <a:solidFill>
                  <a:srgbClr val="00B050"/>
                </a:solidFill>
                <a:latin typeface="Times New Roman" pitchFamily="18" charset="0"/>
              </a:rPr>
              <a:t>Сколько "весит" ЗОЖ</a:t>
            </a: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Сколько "весит" ЗОЖ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Образ жизни</c:v>
                </c:pt>
                <c:pt idx="1">
                  <c:v>Внешние условия</c:v>
                </c:pt>
                <c:pt idx="2">
                  <c:v>Наследственные факторы</c:v>
                </c:pt>
                <c:pt idx="3">
                  <c:v>Медицина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50</c:v>
                </c:pt>
                <c:pt idx="1">
                  <c:v>20</c:v>
                </c:pt>
                <c:pt idx="2">
                  <c:v>20</c:v>
                </c:pt>
                <c:pt idx="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F21-4979-8918-53D9028565D1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</c:plotArea>
    <c:legend>
      <c:legendPos val="r"/>
      <c:layout/>
      <c:overlay val="0"/>
      <c:txPr>
        <a:bodyPr/>
        <a:lstStyle/>
        <a:p>
          <a:pPr>
            <a:defRPr baseline="0">
              <a:solidFill>
                <a:schemeClr val="tx2">
                  <a:lumMod val="75000"/>
                </a:schemeClr>
              </a:solidFill>
              <a:latin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62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62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B2605F-42EE-4F60-8221-C059E6F9D2C5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4399"/>
            <a:ext cx="5438140" cy="446627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7076"/>
            <a:ext cx="2945659" cy="49625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7076"/>
            <a:ext cx="2945659" cy="49625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F45FD6-056D-4D09-A4C6-5345AA94BF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9774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98FD9-04B8-4E01-9807-B85C03E007C1}" type="datetime1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7293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2E134-0736-4CD2-A293-0CDA7CAC6924}" type="datetime1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3010196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2E134-0736-4CD2-A293-0CDA7CAC6924}" type="datetime1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77848856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2E134-0736-4CD2-A293-0CDA7CAC6924}" type="datetime1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7153836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2E134-0736-4CD2-A293-0CDA7CAC6924}" type="datetime1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39591576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2E134-0736-4CD2-A293-0CDA7CAC6924}" type="datetime1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843224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52CB9-ED9C-4CF1-BC06-EA603FD3D1E7}" type="datetime1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26854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21DDB-9876-4D82-929B-2737A7D43DCE}" type="datetime1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497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76250-3A10-45D9-AC0E-C3B22CB538ED}" type="datetime1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8300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24802-542D-4DB5-906B-B0E06A2CCF72}" type="datetime1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7201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C862C-918E-44A8-8AF1-AE8BA442FAAC}" type="datetime1">
              <a:rPr lang="ru-RU" smtClean="0"/>
              <a:pPr/>
              <a:t>14.03.2024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1553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CE4CF-C23B-4DB5-B0E7-78688EC0CA34}" type="datetime1">
              <a:rPr lang="ru-RU" smtClean="0"/>
              <a:pPr/>
              <a:t>14.03.2024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1882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A792E-F800-4313-87E8-71BCAB9E81D9}" type="datetime1">
              <a:rPr lang="ru-RU" smtClean="0"/>
              <a:pPr/>
              <a:t>14.03.2024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5120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A7FC5-B597-47EC-B860-71ED5DDA30B6}" type="datetime1">
              <a:rPr lang="ru-RU" smtClean="0"/>
              <a:pPr/>
              <a:t>14.03.2024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6506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D7D10-93BE-4D1E-878F-B9B1921BCEA4}" type="datetime1">
              <a:rPr lang="ru-RU" smtClean="0"/>
              <a:pPr/>
              <a:t>14.03.2024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9099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674E2-ED96-4C1A-A3EB-504E48234F89}" type="datetime1">
              <a:rPr lang="ru-RU" smtClean="0"/>
              <a:pPr/>
              <a:t>14.03.2024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9531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2E134-0736-4CD2-A293-0CDA7CAC6924}" type="datetime1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5794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7" r:id="rId1"/>
    <p:sldLayoutId id="2147483978" r:id="rId2"/>
    <p:sldLayoutId id="2147483979" r:id="rId3"/>
    <p:sldLayoutId id="2147483980" r:id="rId4"/>
    <p:sldLayoutId id="2147483981" r:id="rId5"/>
    <p:sldLayoutId id="2147483982" r:id="rId6"/>
    <p:sldLayoutId id="2147483983" r:id="rId7"/>
    <p:sldLayoutId id="2147483984" r:id="rId8"/>
    <p:sldLayoutId id="2147483985" r:id="rId9"/>
    <p:sldLayoutId id="2147483986" r:id="rId10"/>
    <p:sldLayoutId id="2147483987" r:id="rId11"/>
    <p:sldLayoutId id="2147483988" r:id="rId12"/>
    <p:sldLayoutId id="2147483989" r:id="rId13"/>
    <p:sldLayoutId id="2147483990" r:id="rId14"/>
    <p:sldLayoutId id="2147483991" r:id="rId15"/>
    <p:sldLayoutId id="2147483992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1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922667" y="2414589"/>
            <a:ext cx="666010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Здоровый образ жизни и стрессоустойчивость как основные факторы профилактики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аддиктивного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поведения обучающихся</a:t>
            </a:r>
            <a:endParaRPr lang="ru-RU" sz="2400" b="1" dirty="0">
              <a:ln w="1905"/>
              <a:solidFill>
                <a:schemeClr val="accent1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араллелограмм 24"/>
          <p:cNvSpPr/>
          <p:nvPr/>
        </p:nvSpPr>
        <p:spPr>
          <a:xfrm>
            <a:off x="-36512" y="11951"/>
            <a:ext cx="9156849" cy="949954"/>
          </a:xfrm>
          <a:prstGeom prst="parallelogram">
            <a:avLst>
              <a:gd name="adj" fmla="val 37012"/>
            </a:avLst>
          </a:prstGeom>
          <a:solidFill>
            <a:schemeClr val="bg2">
              <a:lumMod val="90000"/>
            </a:schemeClr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араллелограмм 26"/>
          <p:cNvSpPr/>
          <p:nvPr/>
        </p:nvSpPr>
        <p:spPr>
          <a:xfrm>
            <a:off x="182138" y="1378521"/>
            <a:ext cx="513117" cy="360034"/>
          </a:xfrm>
          <a:prstGeom prst="parallelogram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Параллелограмм 27"/>
          <p:cNvSpPr/>
          <p:nvPr/>
        </p:nvSpPr>
        <p:spPr>
          <a:xfrm>
            <a:off x="7443866" y="3866598"/>
            <a:ext cx="748263" cy="427584"/>
          </a:xfrm>
          <a:prstGeom prst="parallelogram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Параллелограмм 29"/>
          <p:cNvSpPr/>
          <p:nvPr/>
        </p:nvSpPr>
        <p:spPr>
          <a:xfrm>
            <a:off x="499722" y="2445801"/>
            <a:ext cx="479496" cy="292387"/>
          </a:xfrm>
          <a:prstGeom prst="parallelogram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араллелограмм 18"/>
          <p:cNvSpPr/>
          <p:nvPr/>
        </p:nvSpPr>
        <p:spPr>
          <a:xfrm>
            <a:off x="389240" y="2915120"/>
            <a:ext cx="479496" cy="292387"/>
          </a:xfrm>
          <a:prstGeom prst="parallelogram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Параллелограмм 22"/>
          <p:cNvSpPr/>
          <p:nvPr/>
        </p:nvSpPr>
        <p:spPr>
          <a:xfrm>
            <a:off x="168557" y="1958935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Параллелограмм 31"/>
          <p:cNvSpPr/>
          <p:nvPr/>
        </p:nvSpPr>
        <p:spPr>
          <a:xfrm>
            <a:off x="7035056" y="4513138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Параллелограмм 32"/>
          <p:cNvSpPr/>
          <p:nvPr/>
        </p:nvSpPr>
        <p:spPr>
          <a:xfrm>
            <a:off x="7887329" y="5238392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Параллелограмм 33"/>
          <p:cNvSpPr/>
          <p:nvPr/>
        </p:nvSpPr>
        <p:spPr>
          <a:xfrm>
            <a:off x="450911" y="5600482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Параллелограмм 34"/>
          <p:cNvSpPr/>
          <p:nvPr/>
        </p:nvSpPr>
        <p:spPr>
          <a:xfrm>
            <a:off x="495598" y="4811406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Параллелограмм 35"/>
          <p:cNvSpPr/>
          <p:nvPr/>
        </p:nvSpPr>
        <p:spPr>
          <a:xfrm>
            <a:off x="8096332" y="2109023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Параллелограмм 36"/>
          <p:cNvSpPr/>
          <p:nvPr/>
        </p:nvSpPr>
        <p:spPr>
          <a:xfrm>
            <a:off x="7587860" y="1510936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Параллелограмм 37"/>
          <p:cNvSpPr/>
          <p:nvPr/>
        </p:nvSpPr>
        <p:spPr>
          <a:xfrm>
            <a:off x="7902711" y="1724429"/>
            <a:ext cx="604269" cy="426986"/>
          </a:xfrm>
          <a:prstGeom prst="parallelogram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араллелограмм 20"/>
          <p:cNvSpPr/>
          <p:nvPr/>
        </p:nvSpPr>
        <p:spPr>
          <a:xfrm>
            <a:off x="897515" y="5040689"/>
            <a:ext cx="604269" cy="426986"/>
          </a:xfrm>
          <a:prstGeom prst="parallelogram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6226" y="76110"/>
            <a:ext cx="1157648" cy="89983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534707" y="70000"/>
            <a:ext cx="71658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учреждение, 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осуществляющее психолого-педагогическую и медико-социальную помощь «Центр диагностики и консультирования» Краснодарского края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0932" y="4513138"/>
            <a:ext cx="4840644" cy="135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888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704" y="0"/>
            <a:ext cx="5913448" cy="6908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Семья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«На карте я вижу движение, активность, то что не достает мне в общении с родителями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Учеба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«Ой, ну что это за ужасная картинка!? </a:t>
            </a:r>
            <a:endParaRPr lang="ru-RU" i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Ну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конечно, это же про учебу тут </a:t>
            </a:r>
            <a:endParaRPr lang="ru-RU" i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быть ничего хорошего не могло». </a:t>
            </a:r>
            <a:endParaRPr lang="ru-RU" i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на картинке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ты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бегающая девочка,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собака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это </a:t>
            </a: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метафорическом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смысле «учеба», </a:t>
            </a: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получается?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«Мне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ней надо подружиться, и она не будет опасной, надо на подготовку к экзаменам смотреть не на как злую собаку, а как на 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«друга»?»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Здоровье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«Здесь я вижу какое-то раздвоение 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человека. 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Убраться бы в этой комнате и в голове порядок 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навести,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тогда, что-то 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измениться. Не сидеть, не ждать, на себя не злиться, больше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заниматься любимыми делами, 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отдыхать,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тогда повыситься 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самооценка, будет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больше 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сил и самочувствие улучшится».</a:t>
            </a:r>
            <a:endParaRPr lang="ru-RU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"/>
            <a:ext cx="3042728" cy="177265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580325"/>
            <a:ext cx="1979630" cy="11923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0504" y="2756202"/>
            <a:ext cx="3004831" cy="17716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060848"/>
            <a:ext cx="2071189" cy="138973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7137" y="5008701"/>
            <a:ext cx="3256863" cy="1849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1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br>
              <a:rPr lang="ru-RU" sz="2000" b="1" dirty="0" smtClean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dirty="0">
              <a:solidFill>
                <a:srgbClr val="FF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Заголовок 4"/>
          <p:cNvSpPr txBox="1">
            <a:spLocks/>
          </p:cNvSpPr>
          <p:nvPr/>
        </p:nvSpPr>
        <p:spPr>
          <a:xfrm>
            <a:off x="642910" y="214290"/>
            <a:ext cx="6534169" cy="131920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Формирование мотивации к здоровому образу жизни обучающихся</a:t>
            </a:r>
            <a:endParaRPr kumimoji="0" lang="ru-RU" sz="2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1714481" y="2214554"/>
          <a:ext cx="4643470" cy="3000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Овал 12"/>
          <p:cNvSpPr/>
          <p:nvPr/>
        </p:nvSpPr>
        <p:spPr>
          <a:xfrm>
            <a:off x="2928926" y="1142984"/>
            <a:ext cx="1428760" cy="1143008"/>
          </a:xfrm>
          <a:prstGeom prst="ellipse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Питание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28596" y="2786058"/>
            <a:ext cx="1428760" cy="1143008"/>
          </a:xfrm>
          <a:prstGeom prst="ellipse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Гигиена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214282" y="4357694"/>
            <a:ext cx="1928826" cy="1500198"/>
          </a:xfrm>
          <a:prstGeom prst="ellipse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Двигательная активность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2285984" y="5143512"/>
            <a:ext cx="2071702" cy="1571636"/>
          </a:xfrm>
          <a:prstGeom prst="ellipse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Профилактика болезней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5500694" y="1000108"/>
            <a:ext cx="2643206" cy="1785950"/>
          </a:xfrm>
          <a:prstGeom prst="ellipse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Психологический климат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642910" y="1214422"/>
            <a:ext cx="1714512" cy="1285884"/>
          </a:xfrm>
          <a:prstGeom prst="ellipse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Режим дня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6286512" y="3000372"/>
            <a:ext cx="1714512" cy="1285884"/>
          </a:xfrm>
          <a:prstGeom prst="ellipse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Отсутствие вредных привычек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5072066" y="4929198"/>
            <a:ext cx="2643206" cy="1714512"/>
          </a:xfrm>
          <a:prstGeom prst="ellipse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Информационный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детокс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9847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6869842" cy="150019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9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Ориентиры </a:t>
            </a:r>
            <a:r>
              <a:rPr lang="ru-RU" sz="2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воспитания </a:t>
            </a:r>
            <a:r>
              <a:rPr lang="ru-RU" sz="29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обучающихся            в целях формирования культуры здоровья       и эмоционального благополучия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Нашивка 2"/>
          <p:cNvSpPr/>
          <p:nvPr/>
        </p:nvSpPr>
        <p:spPr>
          <a:xfrm>
            <a:off x="428596" y="2071678"/>
            <a:ext cx="357190" cy="214314"/>
          </a:xfrm>
          <a:prstGeom prst="chevron">
            <a:avLst/>
          </a:prstGeom>
          <a:solidFill>
            <a:srgbClr val="0070C0"/>
          </a:solidFill>
          <a:ln>
            <a:solidFill>
              <a:srgbClr val="003399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93365" y="1857364"/>
            <a:ext cx="6250403" cy="64294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Понимание и выражение в практической деятельности ценности жизни, здоровья и безопасности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ашивка 4"/>
          <p:cNvSpPr/>
          <p:nvPr/>
        </p:nvSpPr>
        <p:spPr>
          <a:xfrm>
            <a:off x="357158" y="2928934"/>
            <a:ext cx="357190" cy="214314"/>
          </a:xfrm>
          <a:prstGeom prst="chevron">
            <a:avLst/>
          </a:prstGeom>
          <a:solidFill>
            <a:srgbClr val="0070C0"/>
          </a:solidFill>
          <a:ln>
            <a:solidFill>
              <a:srgbClr val="003399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57224" y="2714620"/>
            <a:ext cx="6286544" cy="64294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Значение личных усилий в сохранении и укреплении своего здоровья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Нашивка 6"/>
          <p:cNvSpPr/>
          <p:nvPr/>
        </p:nvSpPr>
        <p:spPr>
          <a:xfrm>
            <a:off x="365373" y="3929066"/>
            <a:ext cx="357190" cy="214314"/>
          </a:xfrm>
          <a:prstGeom prst="chevron">
            <a:avLst/>
          </a:prstGeom>
          <a:solidFill>
            <a:srgbClr val="0070C0"/>
          </a:solidFill>
          <a:ln>
            <a:solidFill>
              <a:srgbClr val="003399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57224" y="3571876"/>
            <a:ext cx="6286544" cy="92869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Проявление сознательного и обоснованного неприятия курения, употребления алкоголя, наркотиков, деструктивного поведения в обществе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57224" y="4714884"/>
            <a:ext cx="6286544" cy="64294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Сознательное управление своим эмоциональным состоянием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57224" y="5536421"/>
            <a:ext cx="6286544" cy="64294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Развитие способности адаптироваться к стрессовым ситуациям, к меняющимся условиям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Нашивка 10"/>
          <p:cNvSpPr/>
          <p:nvPr/>
        </p:nvSpPr>
        <p:spPr>
          <a:xfrm>
            <a:off x="365373" y="5750735"/>
            <a:ext cx="357190" cy="214314"/>
          </a:xfrm>
          <a:prstGeom prst="chevron">
            <a:avLst/>
          </a:prstGeom>
          <a:solidFill>
            <a:srgbClr val="0070C0"/>
          </a:solidFill>
          <a:ln>
            <a:solidFill>
              <a:srgbClr val="003399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Нашивка 11"/>
          <p:cNvSpPr/>
          <p:nvPr/>
        </p:nvSpPr>
        <p:spPr>
          <a:xfrm>
            <a:off x="354931" y="4945145"/>
            <a:ext cx="357190" cy="214314"/>
          </a:xfrm>
          <a:prstGeom prst="chevron">
            <a:avLst/>
          </a:prstGeom>
          <a:solidFill>
            <a:srgbClr val="0070C0"/>
          </a:solidFill>
          <a:ln>
            <a:solidFill>
              <a:srgbClr val="003399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Мира\Downloads\О деятельности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0867" y="1092342"/>
            <a:ext cx="1879859" cy="2478336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1027" name="Picture 3" descr="C:\Users\Мира\Downloads\Концепци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0867" y="3806994"/>
            <a:ext cx="1906407" cy="2704930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42852"/>
            <a:ext cx="6347714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9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Навигатор профилактики </a:t>
            </a:r>
            <a:r>
              <a:rPr lang="ru-RU" sz="29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девиантного</a:t>
            </a:r>
            <a:r>
              <a:rPr lang="ru-RU" sz="29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поведения - 2022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142984"/>
            <a:ext cx="7193964" cy="4714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714348" y="6215082"/>
            <a:ext cx="61436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https://mgppu.ru/about/publications/deviant_behaviour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55201"/>
            <a:ext cx="7056784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9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Порядок проведения </a:t>
            </a:r>
            <a:br>
              <a:rPr lang="ru-RU" sz="29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9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социально-психологического тестирования обучающихся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460" y="1556792"/>
            <a:ext cx="3437468" cy="4763443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-1" t="1363" r="-554" b="8387"/>
          <a:stretch/>
        </p:blipFill>
        <p:spPr>
          <a:xfrm>
            <a:off x="4139952" y="1556792"/>
            <a:ext cx="3456384" cy="4767327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6418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31" y="305500"/>
            <a:ext cx="6869842" cy="135732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Профилактика девиантного поведения обучающихся в образовательных организациях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Нашивка 2"/>
          <p:cNvSpPr/>
          <p:nvPr/>
        </p:nvSpPr>
        <p:spPr>
          <a:xfrm>
            <a:off x="428596" y="2071678"/>
            <a:ext cx="357190" cy="214314"/>
          </a:xfrm>
          <a:prstGeom prst="chevron">
            <a:avLst/>
          </a:prstGeom>
          <a:solidFill>
            <a:srgbClr val="0070C0"/>
          </a:solidFill>
          <a:ln>
            <a:solidFill>
              <a:srgbClr val="003399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93365" y="1857364"/>
            <a:ext cx="6250403" cy="64294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Вектор индивидуального скрининга проявлений девиантного поведения обучающихся</a:t>
            </a:r>
          </a:p>
        </p:txBody>
      </p:sp>
      <p:sp>
        <p:nvSpPr>
          <p:cNvPr id="5" name="Нашивка 4"/>
          <p:cNvSpPr/>
          <p:nvPr/>
        </p:nvSpPr>
        <p:spPr>
          <a:xfrm>
            <a:off x="357158" y="2928934"/>
            <a:ext cx="357190" cy="214314"/>
          </a:xfrm>
          <a:prstGeom prst="chevron">
            <a:avLst/>
          </a:prstGeom>
          <a:solidFill>
            <a:srgbClr val="0070C0"/>
          </a:solidFill>
          <a:ln>
            <a:solidFill>
              <a:srgbClr val="003399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62197" y="2708920"/>
            <a:ext cx="6286544" cy="64294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Вектор массового скрининга проявлений девиантного поведения обучающихся: СПТ</a:t>
            </a:r>
          </a:p>
        </p:txBody>
      </p:sp>
      <p:sp>
        <p:nvSpPr>
          <p:cNvPr id="7" name="Нашивка 6"/>
          <p:cNvSpPr/>
          <p:nvPr/>
        </p:nvSpPr>
        <p:spPr>
          <a:xfrm>
            <a:off x="365373" y="3929066"/>
            <a:ext cx="357190" cy="214314"/>
          </a:xfrm>
          <a:prstGeom prst="chevron">
            <a:avLst/>
          </a:prstGeom>
          <a:solidFill>
            <a:srgbClr val="0070C0"/>
          </a:solidFill>
          <a:ln>
            <a:solidFill>
              <a:srgbClr val="003399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57224" y="3623674"/>
            <a:ext cx="6286544" cy="79322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Алгоритм организации ППС обучающихся по результатам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скрининговых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исследований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57224" y="4683014"/>
            <a:ext cx="6286544" cy="64294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Комплекс мероприятий, направленный на профилактику девиантного поведения обучающихся: групповая работа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57224" y="5536420"/>
            <a:ext cx="6286544" cy="844907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Комплекс мероприятий, направленный на предупреждение и коррекцию девиантного поведения обучающихся: индивидуальная работа</a:t>
            </a:r>
          </a:p>
        </p:txBody>
      </p:sp>
      <p:sp>
        <p:nvSpPr>
          <p:cNvPr id="11" name="Нашивка 10"/>
          <p:cNvSpPr/>
          <p:nvPr/>
        </p:nvSpPr>
        <p:spPr>
          <a:xfrm>
            <a:off x="354931" y="5851716"/>
            <a:ext cx="357190" cy="214314"/>
          </a:xfrm>
          <a:prstGeom prst="chevron">
            <a:avLst/>
          </a:prstGeom>
          <a:solidFill>
            <a:srgbClr val="0070C0"/>
          </a:solidFill>
          <a:ln>
            <a:solidFill>
              <a:srgbClr val="003399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Нашивка 11"/>
          <p:cNvSpPr/>
          <p:nvPr/>
        </p:nvSpPr>
        <p:spPr>
          <a:xfrm>
            <a:off x="382407" y="4929198"/>
            <a:ext cx="357190" cy="214314"/>
          </a:xfrm>
          <a:prstGeom prst="chevron">
            <a:avLst/>
          </a:prstGeom>
          <a:solidFill>
            <a:srgbClr val="0070C0"/>
          </a:solidFill>
          <a:ln>
            <a:solidFill>
              <a:srgbClr val="003399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9368" y="3855715"/>
            <a:ext cx="1858277" cy="2607487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5376" y="1268760"/>
            <a:ext cx="1829492" cy="2392412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274173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31" y="305500"/>
            <a:ext cx="6869842" cy="135732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9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Организация профилактической работы с обучающимися «группы риска» по результатам СПТ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Нашивка 2"/>
          <p:cNvSpPr/>
          <p:nvPr/>
        </p:nvSpPr>
        <p:spPr>
          <a:xfrm>
            <a:off x="354931" y="2071678"/>
            <a:ext cx="357190" cy="214314"/>
          </a:xfrm>
          <a:prstGeom prst="chevron">
            <a:avLst/>
          </a:prstGeom>
          <a:solidFill>
            <a:srgbClr val="0070C0"/>
          </a:solidFill>
          <a:ln>
            <a:solidFill>
              <a:srgbClr val="003399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93365" y="1857364"/>
            <a:ext cx="6250403" cy="64294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Понятие зависимого поведения. Признаки зависимого 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поведения</a:t>
            </a:r>
          </a:p>
        </p:txBody>
      </p:sp>
      <p:sp>
        <p:nvSpPr>
          <p:cNvPr id="5" name="Нашивка 4"/>
          <p:cNvSpPr/>
          <p:nvPr/>
        </p:nvSpPr>
        <p:spPr>
          <a:xfrm>
            <a:off x="352126" y="2987443"/>
            <a:ext cx="357190" cy="214314"/>
          </a:xfrm>
          <a:prstGeom prst="chevron">
            <a:avLst/>
          </a:prstGeom>
          <a:solidFill>
            <a:srgbClr val="0070C0"/>
          </a:solidFill>
          <a:ln>
            <a:solidFill>
              <a:srgbClr val="003399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67234" y="2629541"/>
            <a:ext cx="6300721" cy="93011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Нормативно правовое обеспечение мероприятий, 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направленных на раннее выявление незаконного потребления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наркотических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средств и психотропных веществ</a:t>
            </a:r>
          </a:p>
        </p:txBody>
      </p:sp>
      <p:sp>
        <p:nvSpPr>
          <p:cNvPr id="7" name="Нашивка 6"/>
          <p:cNvSpPr/>
          <p:nvPr/>
        </p:nvSpPr>
        <p:spPr>
          <a:xfrm>
            <a:off x="354931" y="4006680"/>
            <a:ext cx="357190" cy="214314"/>
          </a:xfrm>
          <a:prstGeom prst="chevron">
            <a:avLst/>
          </a:prstGeom>
          <a:solidFill>
            <a:srgbClr val="0070C0"/>
          </a:solidFill>
          <a:ln>
            <a:solidFill>
              <a:srgbClr val="003399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75294" y="3688895"/>
            <a:ext cx="6286544" cy="86419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Проектирование системной профилактической деятельности 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образовательной организации в сфере профилактики употребления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психоактивных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веществ среди обучающихся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75294" y="4659177"/>
            <a:ext cx="6286544" cy="113487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Использование результатов единой методики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социально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психологического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тестирования для организации профилактической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 обучающимися образовательной организации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905600" y="5900136"/>
            <a:ext cx="6286544" cy="844907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Проведение разъяснительных мероприятий при организации 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социально-психологического тестирования</a:t>
            </a:r>
          </a:p>
        </p:txBody>
      </p:sp>
      <p:sp>
        <p:nvSpPr>
          <p:cNvPr id="11" name="Нашивка 10"/>
          <p:cNvSpPr/>
          <p:nvPr/>
        </p:nvSpPr>
        <p:spPr>
          <a:xfrm>
            <a:off x="352126" y="6205615"/>
            <a:ext cx="357190" cy="214314"/>
          </a:xfrm>
          <a:prstGeom prst="chevron">
            <a:avLst/>
          </a:prstGeom>
          <a:solidFill>
            <a:srgbClr val="0070C0"/>
          </a:solidFill>
          <a:ln>
            <a:solidFill>
              <a:srgbClr val="003399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Нашивка 11"/>
          <p:cNvSpPr/>
          <p:nvPr/>
        </p:nvSpPr>
        <p:spPr>
          <a:xfrm>
            <a:off x="352126" y="5186378"/>
            <a:ext cx="357190" cy="214314"/>
          </a:xfrm>
          <a:prstGeom prst="chevron">
            <a:avLst/>
          </a:prstGeom>
          <a:solidFill>
            <a:srgbClr val="0070C0"/>
          </a:solidFill>
          <a:ln>
            <a:solidFill>
              <a:srgbClr val="003399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2144" y="2414886"/>
            <a:ext cx="1940044" cy="2771492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9525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714348" y="4214818"/>
            <a:ext cx="6984776" cy="1476164"/>
          </a:xfrm>
          <a:prstGeom prst="rect">
            <a:avLst/>
          </a:prstGeom>
          <a:noFill/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тел. 8(861) 992-66-73</a:t>
            </a:r>
            <a:r>
              <a:rPr lang="en-US" alt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defRPr/>
            </a:pPr>
            <a:r>
              <a:rPr lang="en-US" alt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http://cdik-center.ru/</a:t>
            </a:r>
            <a:r>
              <a:rPr lang="ru-RU" alt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defRPr/>
            </a:pPr>
            <a:r>
              <a:rPr lang="ru-RU" alt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эл. почта: </a:t>
            </a:r>
            <a:r>
              <a:rPr lang="en-US" altLang="ru-RU" sz="22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diagn</a:t>
            </a:r>
            <a:r>
              <a:rPr lang="ru-RU" alt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@</a:t>
            </a:r>
            <a:r>
              <a:rPr lang="en-US" altLang="ru-RU" sz="22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bk</a:t>
            </a:r>
            <a:r>
              <a:rPr lang="ru-RU" alt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ru-RU" sz="22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ru</a:t>
            </a:r>
            <a:endParaRPr lang="en-US" altLang="ru-RU" sz="2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altLang="ru-RU" sz="2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араллелограмм 16"/>
          <p:cNvSpPr/>
          <p:nvPr/>
        </p:nvSpPr>
        <p:spPr>
          <a:xfrm>
            <a:off x="0" y="0"/>
            <a:ext cx="9156849" cy="949954"/>
          </a:xfrm>
          <a:prstGeom prst="parallelogram">
            <a:avLst>
              <a:gd name="adj" fmla="val 37012"/>
            </a:avLst>
          </a:prstGeom>
          <a:solidFill>
            <a:schemeClr val="bg2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1534707" y="70000"/>
            <a:ext cx="7165894" cy="83099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учреждение, 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осуществляющее психолого-педагогическую и медико-социальную помощь «Центр диагностики и консультирования» Краснодарского края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807" y="178268"/>
            <a:ext cx="1757220" cy="1365874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4" name="Picture 14" descr="http://1bezposrednikov.ru/var/uploads/ann/photo/approved/139976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18" y="1285860"/>
            <a:ext cx="5379282" cy="2805029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1809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7143800" cy="811468"/>
          </a:xfrm>
        </p:spPr>
        <p:txBody>
          <a:bodyPr>
            <a:noAutofit/>
          </a:bodyPr>
          <a:lstStyle/>
          <a:p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</a:t>
            </a:r>
            <a:r>
              <a:rPr lang="ru-RU" sz="2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аддиктивного</a:t>
            </a:r>
            <a:r>
              <a:rPr lang="ru-RU" sz="2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поведения</a:t>
            </a:r>
            <a:endParaRPr lang="ru-RU" sz="2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2844" y="1428736"/>
            <a:ext cx="7286676" cy="4612627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ru-RU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u="sng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u="sng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u="sng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10" name="Стрелка вправо 9"/>
          <p:cNvSpPr/>
          <p:nvPr/>
        </p:nvSpPr>
        <p:spPr>
          <a:xfrm>
            <a:off x="142844" y="857232"/>
            <a:ext cx="6429420" cy="1785950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b="1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Первичная профилактика – предупреждение вовлечения подростков в любые виды зависимостей</a:t>
            </a:r>
          </a:p>
          <a:p>
            <a:pPr algn="ctr"/>
            <a:endParaRPr lang="ru-RU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500034" y="2214554"/>
            <a:ext cx="7500990" cy="1928826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>
            <a:normAutofit fontScale="92500" lnSpcReduction="10000"/>
          </a:bodyPr>
          <a:lstStyle/>
          <a:p>
            <a:pPr lvl="0" defTabSz="0"/>
            <a:endParaRPr lang="ru-RU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defTabSz="0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Вторичная профилактика – раннее выявление начавших употребление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психоактивных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веществ подростков и помощь им для предупреждения физической зависимости</a:t>
            </a:r>
          </a:p>
          <a:p>
            <a:pPr algn="ctr"/>
            <a:endParaRPr lang="ru-RU" dirty="0"/>
          </a:p>
        </p:txBody>
      </p:sp>
      <p:sp>
        <p:nvSpPr>
          <p:cNvPr id="12" name="Стрелка вправо 11"/>
          <p:cNvSpPr/>
          <p:nvPr/>
        </p:nvSpPr>
        <p:spPr>
          <a:xfrm>
            <a:off x="1500166" y="3714752"/>
            <a:ext cx="7429552" cy="1857388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Третичная профилактика – реабилитация людей с зависимостями, возвращение их активной жизни и предупреждение рецидивов</a:t>
            </a:r>
          </a:p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57158" y="5214950"/>
            <a:ext cx="764386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Аддиктивное</a:t>
            </a:r>
            <a:r>
              <a:rPr lang="ru-RU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(зависимое) поведение – это один из видов отклоняющегося поведения, которое выражается в пагубном пристрастии к какому-либо предмету или действию на фоне осложненной адаптации к проблемным ситуациям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3867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71472" y="142852"/>
            <a:ext cx="6786563" cy="1285875"/>
          </a:xfrm>
        </p:spPr>
        <p:txBody>
          <a:bodyPr>
            <a:normAutofit/>
          </a:bodyPr>
          <a:lstStyle/>
          <a:p>
            <a:pPr algn="ctr"/>
            <a:r>
              <a:rPr lang="ru-RU" sz="2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 формирования </a:t>
            </a:r>
            <a:r>
              <a:rPr lang="ru-RU" sz="2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аддиктивного</a:t>
            </a:r>
            <a:r>
              <a:rPr lang="ru-RU" sz="2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поведения </a:t>
            </a:r>
            <a:r>
              <a:rPr lang="ru-RU" sz="26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подростковом </a:t>
            </a:r>
            <a:r>
              <a:rPr lang="ru-RU" sz="2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возрасте:</a:t>
            </a:r>
            <a:endParaRPr lang="ru-RU" sz="2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livelive.ru/wp-content/uploads/2020/02/naom_592ff2467823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32" y="2857496"/>
            <a:ext cx="3721554" cy="2093374"/>
          </a:xfrm>
          <a:prstGeom prst="rect">
            <a:avLst/>
          </a:prstGeom>
          <a:noFill/>
          <a:ln w="38100">
            <a:solidFill>
              <a:srgbClr val="996633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000496" y="1857364"/>
            <a:ext cx="3571899" cy="8309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/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Стремление к получению </a:t>
            </a:r>
          </a:p>
          <a:p>
            <a:pPr marL="342900" indent="-342900"/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быстрого удовольствия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143372" y="5357826"/>
            <a:ext cx="3429024" cy="8309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/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Удовлетворение </a:t>
            </a:r>
          </a:p>
          <a:p>
            <a:pPr marL="342900" indent="-342900"/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любопытства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5357826"/>
            <a:ext cx="3429024" cy="8309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/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Получение статуса в </a:t>
            </a:r>
          </a:p>
          <a:p>
            <a:pPr marL="342900" indent="-342900"/>
            <a:r>
              <a:rPr lang="ru-RU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референтной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группе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1857364"/>
            <a:ext cx="3429024" cy="8309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/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Желание «все успеть </a:t>
            </a:r>
          </a:p>
          <a:p>
            <a:pPr marL="342900" indent="-342900"/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все попробовать»</a:t>
            </a:r>
          </a:p>
        </p:txBody>
      </p:sp>
    </p:spTree>
    <p:extLst>
      <p:ext uri="{BB962C8B-B14F-4D97-AF65-F5344CB8AC3E}">
        <p14:creationId xmlns:p14="http://schemas.microsoft.com/office/powerpoint/2010/main" val="1122221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43050"/>
            <a:ext cx="6053979" cy="2791215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42910" y="214290"/>
            <a:ext cx="6534169" cy="1319202"/>
          </a:xfrm>
        </p:spPr>
        <p:txBody>
          <a:bodyPr>
            <a:normAutofit/>
          </a:bodyPr>
          <a:lstStyle/>
          <a:p>
            <a:pPr algn="ctr"/>
            <a:r>
              <a:rPr lang="ru-RU" sz="2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Произвольная регуляция осознанности своего чувственного состояния</a:t>
            </a:r>
            <a:endParaRPr lang="ru-RU" sz="2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1674512892_gas-kvas-com-p-uzori-volnami-risunok-1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57430"/>
            <a:ext cx="9144000" cy="4500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54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2" name="Picture 8" descr="https://www.sostav.ru/images/news/2019/02/18/rk2opahv_m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500174"/>
            <a:ext cx="4143404" cy="239067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09599" y="332656"/>
            <a:ext cx="6677045" cy="1597744"/>
          </a:xfrm>
        </p:spPr>
        <p:txBody>
          <a:bodyPr>
            <a:normAutofit/>
          </a:bodyPr>
          <a:lstStyle/>
          <a:p>
            <a:pPr algn="ctr"/>
            <a:r>
              <a:rPr lang="ru-RU" sz="2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выражения чувств</a:t>
            </a:r>
            <a:endParaRPr lang="ru-RU" sz="2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23528" y="1412776"/>
            <a:ext cx="7128792" cy="511256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endParaRPr lang="ru-RU" sz="20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0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0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0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0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0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0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0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0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0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Чувства важно осознавать и выражать, при этом можно контролировать не сами чувства, а способы их выражения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</p:txBody>
      </p:sp>
      <p:sp>
        <p:nvSpPr>
          <p:cNvPr id="5" name="Овал 4"/>
          <p:cNvSpPr/>
          <p:nvPr/>
        </p:nvSpPr>
        <p:spPr>
          <a:xfrm>
            <a:off x="0" y="1071546"/>
            <a:ext cx="2571768" cy="1428760"/>
          </a:xfrm>
          <a:prstGeom prst="ellipse">
            <a:avLst/>
          </a:prstGeom>
          <a:solidFill>
            <a:schemeClr val="bg2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слушать</a:t>
            </a:r>
          </a:p>
        </p:txBody>
      </p:sp>
      <p:sp>
        <p:nvSpPr>
          <p:cNvPr id="6" name="Овал 5"/>
          <p:cNvSpPr/>
          <p:nvPr/>
        </p:nvSpPr>
        <p:spPr>
          <a:xfrm>
            <a:off x="5643570" y="4000504"/>
            <a:ext cx="2786082" cy="1500198"/>
          </a:xfrm>
          <a:prstGeom prst="ellipse">
            <a:avLst/>
          </a:prstGeom>
          <a:solidFill>
            <a:schemeClr val="bg2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Выражение чувств конструктивными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способами</a:t>
            </a:r>
          </a:p>
        </p:txBody>
      </p:sp>
      <p:sp>
        <p:nvSpPr>
          <p:cNvPr id="7" name="Овал 6"/>
          <p:cNvSpPr/>
          <p:nvPr/>
        </p:nvSpPr>
        <p:spPr>
          <a:xfrm>
            <a:off x="5786446" y="2500306"/>
            <a:ext cx="2571768" cy="1428760"/>
          </a:xfrm>
          <a:prstGeom prst="ellipse">
            <a:avLst/>
          </a:prstGeom>
          <a:solidFill>
            <a:schemeClr val="bg2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способности к самоанализу</a:t>
            </a:r>
          </a:p>
        </p:txBody>
      </p:sp>
      <p:sp>
        <p:nvSpPr>
          <p:cNvPr id="8" name="Овал 7"/>
          <p:cNvSpPr/>
          <p:nvPr/>
        </p:nvSpPr>
        <p:spPr>
          <a:xfrm>
            <a:off x="2928926" y="4000504"/>
            <a:ext cx="2571768" cy="1428760"/>
          </a:xfrm>
          <a:prstGeom prst="ellipse">
            <a:avLst/>
          </a:prstGeom>
          <a:solidFill>
            <a:schemeClr val="bg2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Принятие других точек зрения</a:t>
            </a:r>
          </a:p>
        </p:txBody>
      </p:sp>
      <p:sp>
        <p:nvSpPr>
          <p:cNvPr id="9" name="Овал 8"/>
          <p:cNvSpPr/>
          <p:nvPr/>
        </p:nvSpPr>
        <p:spPr>
          <a:xfrm>
            <a:off x="142844" y="4000504"/>
            <a:ext cx="2571768" cy="1428760"/>
          </a:xfrm>
          <a:prstGeom prst="ellipse">
            <a:avLst/>
          </a:prstGeom>
          <a:solidFill>
            <a:schemeClr val="bg2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Защита свих границ, не нарушая чужих</a:t>
            </a:r>
          </a:p>
        </p:txBody>
      </p:sp>
      <p:sp>
        <p:nvSpPr>
          <p:cNvPr id="10" name="Овал 9"/>
          <p:cNvSpPr/>
          <p:nvPr/>
        </p:nvSpPr>
        <p:spPr>
          <a:xfrm>
            <a:off x="0" y="2571744"/>
            <a:ext cx="2571768" cy="1428760"/>
          </a:xfrm>
          <a:prstGeom prst="ellipse">
            <a:avLst/>
          </a:prstGeom>
          <a:solidFill>
            <a:schemeClr val="bg2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Проговаривание своих чувств</a:t>
            </a:r>
          </a:p>
        </p:txBody>
      </p:sp>
      <p:sp>
        <p:nvSpPr>
          <p:cNvPr id="11" name="Овал 10"/>
          <p:cNvSpPr/>
          <p:nvPr/>
        </p:nvSpPr>
        <p:spPr>
          <a:xfrm>
            <a:off x="5786446" y="1000108"/>
            <a:ext cx="2571768" cy="1428760"/>
          </a:xfrm>
          <a:prstGeom prst="ellipse">
            <a:avLst/>
          </a:prstGeom>
          <a:solidFill>
            <a:schemeClr val="bg2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Осознание чувств</a:t>
            </a:r>
          </a:p>
        </p:txBody>
      </p:sp>
      <p:sp>
        <p:nvSpPr>
          <p:cNvPr id="6150" name="AutoShape 6" descr="C:\Users\%D0%9C%D0%B8%D1%80%D0%B0\Desktop\%D0%9C%D0%B0%D0%BC%D0%B0\%D0%90%D0%B4%D0%B4%D0%B8%D0%BA%D1%82%D0%B8%D0%B2%D0%BD%D0%BE%D0%B5 %D0%BF%D0%BE%D0%B2%D0%B5%D0%B4%D0%B5%D0%BD%D0%B8%D0%B5\i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6334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4294967295"/>
          </p:nvPr>
        </p:nvSpPr>
        <p:spPr>
          <a:xfrm>
            <a:off x="323528" y="260648"/>
            <a:ext cx="3384550" cy="29416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Универсальная колода, которая поможет проанализировать отношения в социуме и семье, разобраться с эмоциями, изучить детско-родительские отношения</a:t>
            </a:r>
            <a:endParaRPr lang="ru-RU" sz="1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74"/>
          <a:stretch/>
        </p:blipFill>
        <p:spPr>
          <a:xfrm>
            <a:off x="4139952" y="52971"/>
            <a:ext cx="2526356" cy="3356992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469862"/>
            <a:ext cx="6480720" cy="3631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35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908720"/>
            <a:ext cx="4229690" cy="2448267"/>
          </a:xfrm>
          <a:prstGeom prst="rect">
            <a:avLst/>
          </a:prstGeom>
        </p:spPr>
      </p:pic>
      <p:sp>
        <p:nvSpPr>
          <p:cNvPr id="6" name="Текст 5"/>
          <p:cNvSpPr>
            <a:spLocks noGrp="1"/>
          </p:cNvSpPr>
          <p:nvPr>
            <p:ph type="body" idx="4294967295"/>
          </p:nvPr>
        </p:nvSpPr>
        <p:spPr>
          <a:xfrm>
            <a:off x="539552" y="4005263"/>
            <a:ext cx="6408712" cy="2036762"/>
          </a:xfrm>
        </p:spPr>
        <p:txBody>
          <a:bodyPr/>
          <a:lstStyle/>
          <a:p>
            <a:pPr marL="0" indent="0" algn="just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Я, вижу себя стоящей у доски, мне страшно, что я неправильно отвечу. В последнее время у меня очень часто бывает такое состояние. Учусь я хорошо, но какая-то я все равно бестолковая, не смогу сдать экзамены, все завалю, родители меня тогда возненавидят…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2774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5558"/>
            <a:ext cx="5624312" cy="631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Семья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«Я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вижу, 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хочу чтобы 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было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моих отношениях с 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родителями . Хочу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общения с родителями как с 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друзьями»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Учеба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«Здесь я, как и в жизни вижу себя маленькой, глупенькой, зависимой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Общение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И это про меня. Друзья есть, но их мало. С миром общаюсь через свои рисунки, я очень люблю рисовать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4608" y="692697"/>
            <a:ext cx="3205582" cy="193071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4759" y="3068960"/>
            <a:ext cx="2956790" cy="19839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834" y="5038194"/>
            <a:ext cx="3169166" cy="1856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317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71020"/>
            <a:ext cx="5436096" cy="60195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Отдых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«Да, прям смешно! Именно так я и отдыхаю со своими друзьями, каждый в своем телефоне, но мы вместе и нам это нравится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Здоровье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«И опять школа. Да, здоровье у меня не очень хорошее и все из-за нервов по поводу учебы: плохо сплю, кушать нормально не могу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Увлечения, развитие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«Здесь я вижу свое обычное времяпровождение, когда мы с друзьями смотрим </a:t>
            </a:r>
            <a:r>
              <a:rPr lang="en-US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TikTok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ищем новые идеи для творчества. Иногда я в стороне и не хочу общаться, тогда я иду рисовать в свою комнату»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729" y="-31806"/>
            <a:ext cx="3756271" cy="210591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2321336"/>
            <a:ext cx="3707904" cy="22597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0"/>
          <a:stretch/>
        </p:blipFill>
        <p:spPr>
          <a:xfrm>
            <a:off x="5436096" y="4754169"/>
            <a:ext cx="3707904" cy="2103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069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6992</TotalTime>
  <Words>711</Words>
  <Application>Microsoft Office PowerPoint</Application>
  <PresentationFormat>Экран (4:3)</PresentationFormat>
  <Paragraphs>131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Times New Roman</vt:lpstr>
      <vt:lpstr>Trebuchet MS</vt:lpstr>
      <vt:lpstr>Wingdings 3</vt:lpstr>
      <vt:lpstr>Аспект</vt:lpstr>
      <vt:lpstr>Презентация PowerPoint</vt:lpstr>
      <vt:lpstr> Профилактика аддиктивного поведения</vt:lpstr>
      <vt:lpstr>Причины формирования аддиктивного поведения в подростковом возрасте:</vt:lpstr>
      <vt:lpstr>Произвольная регуляция осознанности своего чувственного состояния</vt:lpstr>
      <vt:lpstr>Способы выражения чувств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</vt:lpstr>
      <vt:lpstr>Ориентиры воспитания обучающихся            в целях формирования культуры здоровья       и эмоционального благополучия </vt:lpstr>
      <vt:lpstr>Навигатор профилактики девиантного поведения - 2022 </vt:lpstr>
      <vt:lpstr>Порядок проведения  социально-психологического тестирования обучающихся </vt:lpstr>
      <vt:lpstr>Профилактика девиантного поведения обучающихся в образовательных организациях </vt:lpstr>
      <vt:lpstr>Организация профилактической работы с обучающимися «группы риска» по результатам СПТ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Анатольевна</dc:creator>
  <cp:lastModifiedBy>Пользователь</cp:lastModifiedBy>
  <cp:revision>413</cp:revision>
  <cp:lastPrinted>2023-02-27T07:53:40Z</cp:lastPrinted>
  <dcterms:created xsi:type="dcterms:W3CDTF">2014-12-22T09:35:09Z</dcterms:created>
  <dcterms:modified xsi:type="dcterms:W3CDTF">2024-03-14T07:20:53Z</dcterms:modified>
</cp:coreProperties>
</file>