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73" r:id="rId9"/>
    <p:sldId id="279" r:id="rId10"/>
    <p:sldId id="280" r:id="rId11"/>
    <p:sldId id="281" r:id="rId12"/>
    <p:sldId id="272" r:id="rId13"/>
    <p:sldId id="274" r:id="rId14"/>
    <p:sldId id="275" r:id="rId15"/>
    <p:sldId id="271" r:id="rId16"/>
    <p:sldId id="277" r:id="rId17"/>
    <p:sldId id="278" r:id="rId18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9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8" y="114"/>
      </p:cViewPr>
      <p:guideLst>
        <p:guide pos="3840"/>
        <p:guide pos="39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6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C7060C7-B328-4E16-840A-36C4FC8E41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234A58-744A-4F9D-8235-4AF3F9A891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D6521-B438-4317-8B6D-4682F2EB661A}" type="datetime1">
              <a:rPr lang="ru-RU" smtClean="0"/>
              <a:t>15.03.2024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D6442C-D040-40B4-AEC2-7EA4B506AD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CBBC39-1817-448D-93BA-2058945CE2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2EAEA-1C55-42CB-8F6B-2926AAA1CE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261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AE165-B7D9-451A-B769-DCE186E8AAE3}" type="datetime1">
              <a:rPr lang="ru-RU" smtClean="0"/>
              <a:pPr/>
              <a:t>15.03.2024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  <a:endParaRPr lang="ru" dirty="0"/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B3FDE-F2FF-43BD-B8AF-6FFDCE4778F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6407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DB3FDE-F2FF-43BD-B8AF-6FFDCE4778F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75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rtlCol="0"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4CC2EC-1C49-4593-B4E9-153A893E06B8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139CCCB-E049-4BC6-9989-9E3C42EEF0DC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rtlCol="0" anchor="t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5B28C09-E167-43F4-BBB6-853D573F4841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8BC41B-13DD-4258-8611-641D09FBA846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rtlCol="0"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rtlCol="0"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12D31D-ED21-43E2-AC92-77B82D617A36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2D60BA-3C8C-4C03-BA12-C0933C473FF1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449E43-6344-4B4C-ACB9-44A9999C0FC9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03E79A-3DF7-4EB1-82E0-667FFE04854D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3A6647-7F0D-4D5F-A065-B0909D1653D8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rtlCol="0" anchor="b">
            <a:normAutofit/>
          </a:bodyPr>
          <a:lstStyle>
            <a:lvl1pPr>
              <a:defRPr sz="3200" b="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rtlCol="0"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9D25520-DD99-46E9-B468-3464157AAB1C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rtlCol="0" anchor="b">
            <a:normAutofit/>
          </a:bodyPr>
          <a:lstStyle>
            <a:lvl1pPr>
              <a:defRPr sz="3200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rtlCol="0"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1A02D1-6E99-4582-B285-A6E2A920909D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fld id="{FEA3120A-4D10-4952-8507-45307D6CA18D}" type="datetime1">
              <a:rPr lang="ru-RU" noProof="0" smtClean="0"/>
              <a:t>15.03.2024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0016" y="1080171"/>
            <a:ext cx="7315200" cy="3255264"/>
          </a:xfrm>
        </p:spPr>
        <p:txBody>
          <a:bodyPr rtlCol="0">
            <a:noAutofit/>
          </a:bodyPr>
          <a:lstStyle/>
          <a:p>
            <a:pPr rtl="0"/>
            <a:r>
              <a:rPr lang="ru-RU" sz="4400" dirty="0"/>
              <a:t>Опыт педагога-психолога по профилактике употребления ПАВ на примере практического занятия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0016" y="4528619"/>
            <a:ext cx="7627266" cy="1056027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семинар</a:t>
            </a:r>
          </a:p>
          <a:p>
            <a:pPr rt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Мельникова Н.В.</a:t>
            </a:r>
          </a:p>
          <a:p>
            <a:pPr rt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№29 МО Динской район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8555064" y="945396"/>
            <a:ext cx="2619214" cy="2553130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643444" y="2636325"/>
            <a:ext cx="2386739" cy="21387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9393088">
            <a:off x="8957775" y="3005391"/>
            <a:ext cx="3379573" cy="35343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31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970" y="1383565"/>
            <a:ext cx="3441733" cy="4601183"/>
          </a:xfrm>
        </p:spPr>
        <p:txBody>
          <a:bodyPr/>
          <a:lstStyle/>
          <a:p>
            <a:r>
              <a:rPr lang="ru-RU" dirty="0"/>
              <a:t>Упражнение «Антиреклама»</a:t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542" y="600129"/>
            <a:ext cx="6462793" cy="5816492"/>
          </a:xfrm>
        </p:spPr>
      </p:pic>
    </p:spTree>
    <p:extLst>
      <p:ext uri="{BB962C8B-B14F-4D97-AF65-F5344CB8AC3E}">
        <p14:creationId xmlns:p14="http://schemas.microsoft.com/office/powerpoint/2010/main" val="2867547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970" y="1383565"/>
            <a:ext cx="3400061" cy="4601183"/>
          </a:xfrm>
        </p:spPr>
        <p:txBody>
          <a:bodyPr/>
          <a:lstStyle/>
          <a:p>
            <a:r>
              <a:rPr lang="ru-RU" dirty="0"/>
              <a:t>Упражнение «Антиреклама»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13" y="553634"/>
            <a:ext cx="6668898" cy="5847488"/>
          </a:xfrm>
        </p:spPr>
      </p:pic>
    </p:spTree>
    <p:extLst>
      <p:ext uri="{BB962C8B-B14F-4D97-AF65-F5344CB8AC3E}">
        <p14:creationId xmlns:p14="http://schemas.microsoft.com/office/powerpoint/2010/main" val="1019488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970" y="1383565"/>
            <a:ext cx="3146155" cy="4601183"/>
          </a:xfrm>
        </p:spPr>
        <p:txBody>
          <a:bodyPr/>
          <a:lstStyle/>
          <a:p>
            <a:r>
              <a:rPr lang="ru-RU" sz="2800" dirty="0" err="1"/>
              <a:t>Вейп</a:t>
            </a:r>
            <a:r>
              <a:rPr lang="ru-RU" sz="2800" dirty="0"/>
              <a:t> – это не круто. </a:t>
            </a:r>
            <a:br>
              <a:rPr lang="ru-RU" sz="2800" dirty="0"/>
            </a:br>
            <a:r>
              <a:rPr lang="ru-RU" sz="2800" dirty="0" err="1"/>
              <a:t>Вэйп</a:t>
            </a:r>
            <a:r>
              <a:rPr lang="ru-RU" sz="2800" dirty="0"/>
              <a:t> – это страшно!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0" r="14734"/>
          <a:stretch/>
        </p:blipFill>
        <p:spPr>
          <a:xfrm>
            <a:off x="3595606" y="863473"/>
            <a:ext cx="4060557" cy="5121275"/>
          </a:xfrm>
        </p:spPr>
      </p:pic>
      <p:sp>
        <p:nvSpPr>
          <p:cNvPr id="6" name="TextBox 5"/>
          <p:cNvSpPr txBox="1"/>
          <p:nvPr/>
        </p:nvSpPr>
        <p:spPr>
          <a:xfrm>
            <a:off x="7826644" y="452502"/>
            <a:ext cx="402955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Мы продолжаем обсуждение. В схематической форме следует нарисовать лёгкие человека и рассказать, о том, как применение </a:t>
            </a:r>
            <a:r>
              <a:rPr lang="ru-RU" dirty="0" err="1"/>
              <a:t>вейпа</a:t>
            </a:r>
            <a:r>
              <a:rPr lang="ru-RU" dirty="0"/>
              <a:t> влияет на организм. </a:t>
            </a:r>
          </a:p>
          <a:p>
            <a:r>
              <a:rPr lang="ru-RU" dirty="0"/>
              <a:t>Можно рассказать детям, что жидкость, которая используется в </a:t>
            </a:r>
            <a:r>
              <a:rPr lang="ru-RU" dirty="0" err="1"/>
              <a:t>вейпах</a:t>
            </a:r>
            <a:r>
              <a:rPr lang="ru-RU" dirty="0"/>
              <a:t> изготовлена из соединения силикона и концентрированного никотина. Помимо того, что никотин, как и все ПАВ вещества, действуют отравляюще на организм, так ещё и силикон в парообразном виде попадая в лёгкие оседает в бронхиальном древе и накапливается в виде жидкости. Самое страшное, что силикон не выводится из организма и человек употребляющий </a:t>
            </a:r>
            <a:r>
              <a:rPr lang="ru-RU" dirty="0" err="1"/>
              <a:t>вейп</a:t>
            </a:r>
            <a:r>
              <a:rPr lang="ru-RU" dirty="0"/>
              <a:t> постепенно начинает задыхаться, так как капельки этого вещества занимают все больше и больше объем легких.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259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3565"/>
            <a:ext cx="3425125" cy="4601183"/>
          </a:xfrm>
        </p:spPr>
        <p:txBody>
          <a:bodyPr/>
          <a:lstStyle/>
          <a:p>
            <a:pPr algn="ctr"/>
            <a:r>
              <a:rPr lang="ru-RU" sz="4000" dirty="0"/>
              <a:t>«Бесплатный» </a:t>
            </a:r>
            <a:br>
              <a:rPr lang="ru-RU" sz="4000" dirty="0"/>
            </a:br>
            <a:r>
              <a:rPr lang="ru-RU" sz="4000" dirty="0"/>
              <a:t>сыр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52345" y="756458"/>
            <a:ext cx="40674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Далее следует обсуждение, и психолог интересуется:</a:t>
            </a:r>
          </a:p>
          <a:p>
            <a:r>
              <a:rPr lang="ru-RU" sz="2000" dirty="0"/>
              <a:t>- Ребята, а для чего распространителям наркотиков, запрещенных веществ предлагать попробовать первоначально бесплатно ПАВ вещества?</a:t>
            </a:r>
          </a:p>
        </p:txBody>
      </p:sp>
    </p:spTree>
    <p:extLst>
      <p:ext uri="{BB962C8B-B14F-4D97-AF65-F5344CB8AC3E}">
        <p14:creationId xmlns:p14="http://schemas.microsoft.com/office/powerpoint/2010/main" val="2341468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3565"/>
            <a:ext cx="3425125" cy="460118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«Бесплатный» </a:t>
            </a:r>
            <a:br>
              <a:rPr lang="ru-RU" sz="4000" dirty="0"/>
            </a:br>
            <a:r>
              <a:rPr lang="ru-RU" sz="4000" dirty="0"/>
              <a:t>сыр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105" y="863472"/>
            <a:ext cx="3301140" cy="5121275"/>
          </a:xfrm>
        </p:spPr>
      </p:pic>
      <p:sp>
        <p:nvSpPr>
          <p:cNvPr id="5" name="TextBox 4"/>
          <p:cNvSpPr txBox="1"/>
          <p:nvPr/>
        </p:nvSpPr>
        <p:spPr>
          <a:xfrm>
            <a:off x="7005235" y="884952"/>
            <a:ext cx="468048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Выслушав ответы ребят, можно дополнить, что наркотическая зависимость развивается очень быстро. Стоит попробовать раз, и человек становиться зависим, и сам не замечая втягивается, он становиться постоянным клиентом и приносит им хороший доход. </a:t>
            </a:r>
          </a:p>
          <a:p>
            <a:r>
              <a:rPr lang="ru-RU" dirty="0"/>
              <a:t>А все близкие зависимого человека очень страдают рядом с ним. У зависимого человека стираются все грани реальности. Зависимым людям становиться безразлично всё, у них одна цель - найти и употребить. Они распродают все ценные вещи из дома, стараются к этому приобщить своих друзей, они готовы идти на преступление, они становятся Марионетками. Продолжительность жизни людей употребляющих ПАВ короткая, 30-40 лет.</a:t>
            </a:r>
          </a:p>
        </p:txBody>
      </p:sp>
    </p:spTree>
    <p:extLst>
      <p:ext uri="{BB962C8B-B14F-4D97-AF65-F5344CB8AC3E}">
        <p14:creationId xmlns:p14="http://schemas.microsoft.com/office/powerpoint/2010/main" val="42877258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84163"/>
            <a:ext cx="3425125" cy="2900585"/>
          </a:xfrm>
        </p:spPr>
        <p:txBody>
          <a:bodyPr/>
          <a:lstStyle/>
          <a:p>
            <a:pPr algn="ctr"/>
            <a:r>
              <a:rPr lang="ru-RU" sz="4400" dirty="0"/>
              <a:t>Упражнение «Купи слона»</a:t>
            </a:r>
            <a:br>
              <a:rPr lang="ru-RU" sz="4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04095" y="728420"/>
            <a:ext cx="79041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Это всем известное упражнение, так одному участнику стараться «продать» товар, а другому стараться отказываться «покупать» товар. Но есть существенный акцент в этом упражнении, психолог предлагает шкатулку в качестве товара, в которой  кое-что припрятано, и никто не знает, что в ней сокрыто и продавец  тоже (в шкатулку можно положить грязь, камень, бутафорские экскременты и </a:t>
            </a:r>
            <a:r>
              <a:rPr lang="ru-RU" dirty="0" err="1"/>
              <a:t>тд</a:t>
            </a:r>
            <a:r>
              <a:rPr lang="ru-RU" dirty="0"/>
              <a:t>).  Есть дети, у которых настолько повышен интерес, любопытство, их сила воли не выдерживает, и они готовы «купить» и этого позволить нельзя. Вы можете проговорить и обсудить это. Что это может означать? Куда может завести твоё любопытство? Какие сюда подходят пословицы?  Знакомо ли выражение кот в мешке или бесплатный сыр бывает только в мышеловке?</a:t>
            </a:r>
          </a:p>
          <a:p>
            <a:r>
              <a:rPr lang="ru-RU" dirty="0"/>
              <a:t>Обязательно детей надо подбадривать </a:t>
            </a:r>
          </a:p>
          <a:p>
            <a:r>
              <a:rPr lang="ru-RU" dirty="0"/>
              <a:t>и хвалить когда они выдерживают </a:t>
            </a:r>
          </a:p>
          <a:p>
            <a:r>
              <a:rPr lang="ru-RU" dirty="0"/>
              <a:t>этот «натиск».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1" y="863822"/>
            <a:ext cx="3297574" cy="235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5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84163"/>
            <a:ext cx="3425125" cy="2900585"/>
          </a:xfrm>
        </p:spPr>
        <p:txBody>
          <a:bodyPr/>
          <a:lstStyle/>
          <a:p>
            <a:pPr algn="ctr"/>
            <a:r>
              <a:rPr lang="ru-RU" sz="4400" dirty="0"/>
              <a:t>Упражнение «Купи слона»</a:t>
            </a:r>
            <a:br>
              <a:rPr lang="ru-RU" sz="4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1" y="863822"/>
            <a:ext cx="3297574" cy="23598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36" y="863822"/>
            <a:ext cx="4717232" cy="50491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663553" y="863822"/>
            <a:ext cx="323914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И только по </a:t>
            </a:r>
            <a:r>
              <a:rPr lang="ru-RU"/>
              <a:t>окончанию упражнения  </a:t>
            </a:r>
            <a:r>
              <a:rPr lang="ru-RU" dirty="0"/>
              <a:t>можно детям показать, что там лежит и обсудить то, как может наша фантазия нас обмануть и завести в «тёмные дебри» жизни. Следует  указать, что это упражнение позволяет тренировать свою силу воли и говорить </a:t>
            </a:r>
            <a:r>
              <a:rPr lang="ru-RU" sz="2400" b="1" dirty="0"/>
              <a:t>нет</a:t>
            </a:r>
            <a:r>
              <a:rPr lang="ru-RU" dirty="0"/>
              <a:t> любым «соблазнам».</a:t>
            </a:r>
          </a:p>
          <a:p>
            <a:r>
              <a:rPr lang="ru-RU" dirty="0"/>
              <a:t>Дети должны понять и знать, где и с кем они могут оказаться и как можно уйти от опасных ситуаций.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354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5912" y="681925"/>
            <a:ext cx="10662834" cy="54554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80827" y="2901795"/>
            <a:ext cx="9422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cs typeface="Aharoni" panose="02010803020104030203" pitchFamily="2" charset="-79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400976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B616E9-B916-9D8B-EBE2-88C8B1F9D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Практическое занятие </a:t>
            </a:r>
            <a:br>
              <a:rPr lang="ru-RU" sz="2800" b="1" dirty="0"/>
            </a:br>
            <a:r>
              <a:rPr lang="ru-RU" sz="2800" b="1" u="sng" dirty="0"/>
              <a:t>«Я говорю НЕТ»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42101" y="709124"/>
            <a:ext cx="8043621" cy="5691675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профилактика употребления ПАВ, алкоголя,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табакокурения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молодёжной среде.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осознанное отношение к жизни и собственному здоровью;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-обсудить ситуации, когда подростков принуждают курить, употреблять алкоголь или наркотики;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-познакомить с различными способами и правилами уверенного отказа;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-тренировать способы отказа от провокационных предложений.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Возрастная категория: учащиеся 10-14 лет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занятия: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Вступительное слово психолога.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Игра «Марионетка».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Опьянение – это что? Что происходит с организмом при опьянении?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Упражнение «Антиреклама».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Вейп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не круто.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Вэйп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страшно!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Бесплатный сыр.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Упражнение «Купи слона».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181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9CF59-689B-EBDF-B2F8-79A8E445C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458" y="1123836"/>
            <a:ext cx="3200401" cy="4601183"/>
          </a:xfrm>
        </p:spPr>
        <p:txBody>
          <a:bodyPr/>
          <a:lstStyle/>
          <a:p>
            <a:r>
              <a:rPr lang="ru-RU" dirty="0"/>
              <a:t>Упражнение «Марионетка»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859" y="863789"/>
            <a:ext cx="5121275" cy="5121275"/>
          </a:xfrm>
        </p:spPr>
      </p:pic>
      <p:sp>
        <p:nvSpPr>
          <p:cNvPr id="5" name="TextBox 4"/>
          <p:cNvSpPr txBox="1"/>
          <p:nvPr/>
        </p:nvSpPr>
        <p:spPr>
          <a:xfrm>
            <a:off x="8709135" y="863788"/>
            <a:ext cx="32004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Два участника играют роль «кукловода», они должны полностью управлять всеми движениями «Марионетки», которой становиться третий участник. </a:t>
            </a:r>
          </a:p>
          <a:p>
            <a:r>
              <a:rPr lang="ru-RU" dirty="0"/>
              <a:t>Цель «кукловодов» довести «Марионетку» до стула и усадить на него.</a:t>
            </a:r>
          </a:p>
          <a:p>
            <a:r>
              <a:rPr lang="ru-RU" dirty="0"/>
              <a:t>Вопросы участникам упражнения:</a:t>
            </a:r>
          </a:p>
          <a:p>
            <a:r>
              <a:rPr lang="ru-RU" dirty="0"/>
              <a:t>1.Что вы чувствовали, когда были в роли «Марионетки»?</a:t>
            </a:r>
          </a:p>
          <a:p>
            <a:r>
              <a:rPr lang="ru-RU" dirty="0"/>
              <a:t>2.Хотелось, что либо сделать самому?</a:t>
            </a:r>
          </a:p>
          <a:p>
            <a:r>
              <a:rPr lang="ru-RU" dirty="0"/>
              <a:t>3.Понравилось ли вам это чувство, было ли комфортно?</a:t>
            </a:r>
          </a:p>
          <a:p>
            <a:r>
              <a:rPr lang="ru-RU" dirty="0"/>
              <a:t>4. Как вы думаете,  какая тема нашего сегодня занятия?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946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3565"/>
            <a:ext cx="3425125" cy="4601183"/>
          </a:xfrm>
        </p:spPr>
        <p:txBody>
          <a:bodyPr/>
          <a:lstStyle/>
          <a:p>
            <a:r>
              <a:rPr lang="ru-RU" sz="2800" dirty="0"/>
              <a:t>Опьянение – это что? </a:t>
            </a:r>
            <a:br>
              <a:rPr lang="ru-RU" sz="2800" dirty="0"/>
            </a:br>
            <a:r>
              <a:rPr lang="ru-RU" sz="2800" dirty="0"/>
              <a:t>Что происходит с организмом человека при опьянении?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 r="20334"/>
          <a:stretch/>
        </p:blipFill>
        <p:spPr>
          <a:xfrm>
            <a:off x="3642101" y="863473"/>
            <a:ext cx="5098943" cy="5121275"/>
          </a:xfrm>
        </p:spPr>
      </p:pic>
      <p:sp>
        <p:nvSpPr>
          <p:cNvPr id="8" name="TextBox 7"/>
          <p:cNvSpPr txBox="1"/>
          <p:nvPr/>
        </p:nvSpPr>
        <p:spPr>
          <a:xfrm>
            <a:off x="8850221" y="970630"/>
            <a:ext cx="312746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/>
              <a:t>Ребята, как вы думаете почему человек во время опьянения наркотического или алкогольного, шатается и теряет способность владеть своим телом?</a:t>
            </a:r>
          </a:p>
          <a:p>
            <a:r>
              <a:rPr lang="ru-RU" dirty="0"/>
              <a:t>Дополнение психолога.</a:t>
            </a:r>
          </a:p>
          <a:p>
            <a:r>
              <a:rPr lang="ru-RU" dirty="0"/>
              <a:t> Состояние опьянения это,  такая реакция организма, которая происходит при </a:t>
            </a:r>
            <a:r>
              <a:rPr lang="ru-RU"/>
              <a:t>его отравлении.</a:t>
            </a:r>
            <a:endParaRPr lang="ru-RU" dirty="0"/>
          </a:p>
          <a:p>
            <a:r>
              <a:rPr lang="ru-RU" dirty="0"/>
              <a:t>Стоит напомнить о том, что мозг состоит из множества клеток и при воздействие  на него отравляющих веществ клетки мозга погибают.</a:t>
            </a:r>
          </a:p>
        </p:txBody>
      </p:sp>
    </p:spTree>
    <p:extLst>
      <p:ext uri="{BB962C8B-B14F-4D97-AF65-F5344CB8AC3E}">
        <p14:creationId xmlns:p14="http://schemas.microsoft.com/office/powerpoint/2010/main" val="4195509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3565"/>
            <a:ext cx="3425125" cy="4601183"/>
          </a:xfrm>
        </p:spPr>
        <p:txBody>
          <a:bodyPr/>
          <a:lstStyle/>
          <a:p>
            <a:r>
              <a:rPr lang="ru-RU" sz="2800" dirty="0"/>
              <a:t>Опьянение – это что? </a:t>
            </a:r>
            <a:br>
              <a:rPr lang="ru-RU" sz="2800" dirty="0"/>
            </a:br>
            <a:r>
              <a:rPr lang="ru-RU" sz="2800" dirty="0"/>
              <a:t>Что происходит с организмом человека при опьянении?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10"/>
          <a:stretch/>
        </p:blipFill>
        <p:spPr>
          <a:xfrm>
            <a:off x="3585212" y="863473"/>
            <a:ext cx="5031845" cy="5121275"/>
          </a:xfrm>
        </p:spPr>
      </p:pic>
      <p:sp>
        <p:nvSpPr>
          <p:cNvPr id="5" name="TextBox 4"/>
          <p:cNvSpPr txBox="1"/>
          <p:nvPr/>
        </p:nvSpPr>
        <p:spPr>
          <a:xfrm>
            <a:off x="8617057" y="1023453"/>
            <a:ext cx="33734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Опьянение – это острое отравление. Оно обусловлено гипоксией (кислородным голоданием) клеток коры головного мозга. Гипоксия же возникает в результате образования под влиянием алкогольного яда кровяных сгустков – тромбов в мелких и мельчайших сосудах головного мозга. Вследствие гипоксии клеток коры головного мозга часть их гибнет. Отмершие клетки выделяют токсины, которые попадают в кровь и также распространяются по всему организму отравляя его.</a:t>
            </a:r>
          </a:p>
        </p:txBody>
      </p:sp>
    </p:spTree>
    <p:extLst>
      <p:ext uri="{BB962C8B-B14F-4D97-AF65-F5344CB8AC3E}">
        <p14:creationId xmlns:p14="http://schemas.microsoft.com/office/powerpoint/2010/main" val="1282656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3565"/>
            <a:ext cx="3425125" cy="4601183"/>
          </a:xfrm>
        </p:spPr>
        <p:txBody>
          <a:bodyPr/>
          <a:lstStyle/>
          <a:p>
            <a:r>
              <a:rPr lang="ru-RU" sz="2800" dirty="0"/>
              <a:t>Опьянение – это что? </a:t>
            </a:r>
            <a:br>
              <a:rPr lang="ru-RU" sz="2800" dirty="0"/>
            </a:br>
            <a:r>
              <a:rPr lang="ru-RU" sz="2800" dirty="0"/>
              <a:t>Что происходит с организмом человека при опьянении?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4"/>
          <a:stretch/>
        </p:blipFill>
        <p:spPr>
          <a:xfrm>
            <a:off x="3662704" y="863473"/>
            <a:ext cx="3110055" cy="5121275"/>
          </a:xfrm>
        </p:spPr>
      </p:pic>
      <p:sp>
        <p:nvSpPr>
          <p:cNvPr id="6" name="TextBox 5"/>
          <p:cNvSpPr txBox="1"/>
          <p:nvPr/>
        </p:nvSpPr>
        <p:spPr>
          <a:xfrm>
            <a:off x="7010338" y="863473"/>
            <a:ext cx="48664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Помимо гипоксии клеток головного мозга, ПАВ угнетают активность нервных клеток, что вызывает заторможенность, замедление речи, нарушение умственной деятельности, снижение концентрации внимания. Повышается вероятность травм и несчастных случаев.</a:t>
            </a:r>
          </a:p>
          <a:p>
            <a:r>
              <a:rPr lang="ru-RU" sz="2000" dirty="0"/>
              <a:t>        При употреблении больших доз ПАВ возникает кома и наступает смерть от нарушения дыхательной функции вследствие её прямого подавления (или вдыхания рвотных масс).</a:t>
            </a:r>
          </a:p>
          <a:p>
            <a:r>
              <a:rPr lang="ru-RU" dirty="0"/>
              <a:t>        </a:t>
            </a:r>
            <a:r>
              <a:rPr lang="ru-RU" sz="2000" dirty="0"/>
              <a:t>Можно схематично на доске детям изобразить тело человека. И при рассказе демонстрировать в виде изображения происходящие процессы в теле.</a:t>
            </a:r>
          </a:p>
        </p:txBody>
      </p:sp>
    </p:spTree>
    <p:extLst>
      <p:ext uri="{BB962C8B-B14F-4D97-AF65-F5344CB8AC3E}">
        <p14:creationId xmlns:p14="http://schemas.microsoft.com/office/powerpoint/2010/main" val="2478056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970" y="1383565"/>
            <a:ext cx="3477452" cy="4601183"/>
          </a:xfrm>
        </p:spPr>
        <p:txBody>
          <a:bodyPr/>
          <a:lstStyle/>
          <a:p>
            <a:r>
              <a:rPr lang="ru-RU" dirty="0"/>
              <a:t>Упражнение «Антиреклама»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155" y="863600"/>
            <a:ext cx="6828366" cy="5121275"/>
          </a:xfrm>
        </p:spPr>
      </p:pic>
    </p:spTree>
    <p:extLst>
      <p:ext uri="{BB962C8B-B14F-4D97-AF65-F5344CB8AC3E}">
        <p14:creationId xmlns:p14="http://schemas.microsoft.com/office/powerpoint/2010/main" val="3239014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970" y="1383565"/>
            <a:ext cx="3650093" cy="4601183"/>
          </a:xfrm>
        </p:spPr>
        <p:txBody>
          <a:bodyPr/>
          <a:lstStyle/>
          <a:p>
            <a:r>
              <a:rPr lang="ru-RU" dirty="0"/>
              <a:t>Упражнение «Антиреклама»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642" y="863473"/>
            <a:ext cx="4239779" cy="5121275"/>
          </a:xfrm>
        </p:spPr>
      </p:pic>
      <p:sp>
        <p:nvSpPr>
          <p:cNvPr id="5" name="TextBox 4"/>
          <p:cNvSpPr txBox="1"/>
          <p:nvPr/>
        </p:nvSpPr>
        <p:spPr>
          <a:xfrm>
            <a:off x="8093938" y="863473"/>
            <a:ext cx="35607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этом упражнении следует нарисовать, какой вред наносит на организм человека употребление ПАВ веществ.</a:t>
            </a:r>
          </a:p>
          <a:p>
            <a:r>
              <a:rPr lang="ru-RU" dirty="0"/>
              <a:t> (упражнение 10 мин.)</a:t>
            </a:r>
          </a:p>
          <a:p>
            <a:r>
              <a:rPr lang="ru-RU" dirty="0"/>
              <a:t>-Ребята вам нужно создать рисунок «Антиреклама вредным веществам».</a:t>
            </a:r>
          </a:p>
          <a:p>
            <a:r>
              <a:rPr lang="ru-RU" dirty="0"/>
              <a:t> (Нужно подчеркнуть, что сами вещества рисовать не надо, а важно изобразить какой урон человеку приносит употребление ПАВ).</a:t>
            </a:r>
          </a:p>
        </p:txBody>
      </p:sp>
    </p:spTree>
    <p:extLst>
      <p:ext uri="{BB962C8B-B14F-4D97-AF65-F5344CB8AC3E}">
        <p14:creationId xmlns:p14="http://schemas.microsoft.com/office/powerpoint/2010/main" val="71715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970" y="1383565"/>
            <a:ext cx="3495311" cy="4601183"/>
          </a:xfrm>
        </p:spPr>
        <p:txBody>
          <a:bodyPr/>
          <a:lstStyle/>
          <a:p>
            <a:r>
              <a:rPr lang="ru-RU" dirty="0"/>
              <a:t>Упражнение «Антиреклама»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545" y="724116"/>
            <a:ext cx="6916477" cy="5428712"/>
          </a:xfrm>
        </p:spPr>
      </p:pic>
    </p:spTree>
    <p:extLst>
      <p:ext uri="{BB962C8B-B14F-4D97-AF65-F5344CB8AC3E}">
        <p14:creationId xmlns:p14="http://schemas.microsoft.com/office/powerpoint/2010/main" val="839055991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180</TotalTime>
  <Words>1022</Words>
  <Application>Microsoft Office PowerPoint</Application>
  <PresentationFormat>Широкоэкранный</PresentationFormat>
  <Paragraphs>67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Aharoni</vt:lpstr>
      <vt:lpstr>Calibri</vt:lpstr>
      <vt:lpstr>Corbel</vt:lpstr>
      <vt:lpstr>Times New Roman</vt:lpstr>
      <vt:lpstr>Wingdings 2</vt:lpstr>
      <vt:lpstr>Рамка</vt:lpstr>
      <vt:lpstr>Опыт педагога-психолога по профилактике употребления ПАВ на примере практического занятия</vt:lpstr>
      <vt:lpstr>Практическое занятие  «Я говорю НЕТ»</vt:lpstr>
      <vt:lpstr>Упражнение «Марионетка»</vt:lpstr>
      <vt:lpstr>Опьянение – это что?  Что происходит с организмом человека при опьянении?  </vt:lpstr>
      <vt:lpstr>Опьянение – это что?  Что происходит с организмом человека при опьянении?  </vt:lpstr>
      <vt:lpstr>Опьянение – это что?  Что происходит с организмом человека при опьянении?  </vt:lpstr>
      <vt:lpstr>Упражнение «Антиреклама»  </vt:lpstr>
      <vt:lpstr>Упражнение «Антиреклама»  </vt:lpstr>
      <vt:lpstr>Упражнение «Антиреклама»  </vt:lpstr>
      <vt:lpstr>Упражнение «Антиреклама» </vt:lpstr>
      <vt:lpstr>Упражнение «Антиреклама»  </vt:lpstr>
      <vt:lpstr>Вейп – это не круто.  Вэйп – это страшно!  </vt:lpstr>
      <vt:lpstr>«Бесплатный»  сыр  </vt:lpstr>
      <vt:lpstr>«Бесплатный»  сыр</vt:lpstr>
      <vt:lpstr>Упражнение «Купи слона»  </vt:lpstr>
      <vt:lpstr>Упражнение «Купи слона»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употребления ПАВ на примере практического занятия</dc:title>
  <dc:creator>Наталия Мельникова</dc:creator>
  <cp:lastModifiedBy>Пользователь</cp:lastModifiedBy>
  <cp:revision>24</cp:revision>
  <dcterms:created xsi:type="dcterms:W3CDTF">2024-03-12T17:40:00Z</dcterms:created>
  <dcterms:modified xsi:type="dcterms:W3CDTF">2024-03-15T05:59:41Z</dcterms:modified>
</cp:coreProperties>
</file>