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61048"/>
            <a:ext cx="8305800" cy="11430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Презентацию приготовила </a:t>
            </a:r>
            <a:r>
              <a:rPr lang="ru-RU" dirty="0" smtClean="0">
                <a:solidFill>
                  <a:schemeClr val="bg1"/>
                </a:solidFill>
              </a:rPr>
              <a:t>СЕМЕНЧЕНКО </a:t>
            </a:r>
            <a:r>
              <a:rPr lang="ru-RU" dirty="0" smtClean="0">
                <a:solidFill>
                  <a:schemeClr val="bg1"/>
                </a:solidFill>
              </a:rPr>
              <a:t>М.В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 педагог-психолог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МБОУ СОШ 19 пос.Октябрьского имени Героя Советского Союза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Рыжова В.К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86383"/>
            <a:ext cx="8305800" cy="1624519"/>
          </a:xfrm>
        </p:spPr>
        <p:txBody>
          <a:bodyPr/>
          <a:lstStyle/>
          <a:p>
            <a:r>
              <a:rPr lang="ru-RU" sz="5400" dirty="0" smtClean="0">
                <a:solidFill>
                  <a:schemeClr val="bg1"/>
                </a:solidFill>
              </a:rPr>
              <a:t>ВЕЙПИНГ  В ПОДРОСТКОВОЙ СРЕДЕ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eypy-i-sigarety-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524000"/>
            <a:ext cx="417646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Что вреднее  </a:t>
            </a:r>
            <a:r>
              <a:rPr lang="ru-RU" dirty="0" err="1" smtClean="0">
                <a:solidFill>
                  <a:schemeClr val="bg1"/>
                </a:solidFill>
              </a:rPr>
              <a:t>вейп</a:t>
            </a:r>
            <a:r>
              <a:rPr lang="ru-RU" dirty="0" smtClean="0">
                <a:solidFill>
                  <a:schemeClr val="bg1"/>
                </a:solidFill>
              </a:rPr>
              <a:t> или сигарета?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veypy-i-sigarety-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556792"/>
            <a:ext cx="3960440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курение сигареты человек тратит 3-4 минуты</a:t>
            </a:r>
            <a:endParaRPr lang="ru-RU" dirty="0"/>
          </a:p>
        </p:txBody>
      </p:sp>
      <p:pic>
        <p:nvPicPr>
          <p:cNvPr id="17" name="Содержимое 16" descr="scale_120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2204864"/>
            <a:ext cx="3672408" cy="3888432"/>
          </a:xfrm>
        </p:spPr>
      </p:pic>
      <p:pic>
        <p:nvPicPr>
          <p:cNvPr id="16" name="Содержимое 15" descr="parenie-pri-vsd-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204864"/>
            <a:ext cx="4038600" cy="388843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ru-RU" dirty="0" smtClean="0"/>
              <a:t>Курение электронной сигареты занимает 20-30 минут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Правовое урегулирование в России и других странах Федеральный закон от 31 июля 2020 г. N 303-ФЗ предусматривает запрет на: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-вовлечение несовершеннолетних в процесс потребления </a:t>
            </a:r>
            <a:r>
              <a:rPr lang="ru-RU" dirty="0" err="1" smtClean="0">
                <a:solidFill>
                  <a:schemeClr val="bg1"/>
                </a:solidFill>
              </a:rPr>
              <a:t>никотинсодержащей</a:t>
            </a:r>
            <a:r>
              <a:rPr lang="ru-RU" dirty="0" smtClean="0">
                <a:solidFill>
                  <a:schemeClr val="bg1"/>
                </a:solidFill>
              </a:rPr>
              <a:t> продукции;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- продажу пищевой, жевательной, сосательной и нюхательной </a:t>
            </a:r>
            <a:r>
              <a:rPr lang="ru-RU" dirty="0" err="1" smtClean="0">
                <a:solidFill>
                  <a:schemeClr val="bg1"/>
                </a:solidFill>
              </a:rPr>
              <a:t>никотиносодержащей</a:t>
            </a:r>
            <a:r>
              <a:rPr lang="ru-RU" dirty="0" smtClean="0">
                <a:solidFill>
                  <a:schemeClr val="bg1"/>
                </a:solidFill>
              </a:rPr>
              <a:t> продукции,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- продажу несовершеннолетнему кальянов, </a:t>
            </a:r>
            <a:r>
              <a:rPr lang="ru-RU" dirty="0" err="1" smtClean="0">
                <a:solidFill>
                  <a:schemeClr val="bg1"/>
                </a:solidFill>
              </a:rPr>
              <a:t>никотиносодержащей</a:t>
            </a:r>
            <a:r>
              <a:rPr lang="ru-RU" dirty="0" smtClean="0">
                <a:solidFill>
                  <a:schemeClr val="bg1"/>
                </a:solidFill>
              </a:rPr>
              <a:t> продукции и устройств для её потребления,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-потребление </a:t>
            </a:r>
            <a:r>
              <a:rPr lang="ru-RU" dirty="0" err="1" smtClean="0">
                <a:solidFill>
                  <a:schemeClr val="bg1"/>
                </a:solidFill>
              </a:rPr>
              <a:t>никотиносодержащей</a:t>
            </a:r>
            <a:r>
              <a:rPr lang="ru-RU" dirty="0" smtClean="0">
                <a:solidFill>
                  <a:schemeClr val="bg1"/>
                </a:solidFill>
              </a:rPr>
              <a:t> продукции или использование кальянов в помещениях, составляющих общее имущество собственников комнат в коммунальных квартирах, а также помещениях, предназначенных для предоставления услуг общественного питания.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Пути решения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Взгляд </a:t>
            </a:r>
            <a:r>
              <a:rPr lang="ru-RU" dirty="0" smtClean="0">
                <a:solidFill>
                  <a:schemeClr val="bg1"/>
                </a:solidFill>
              </a:rPr>
              <a:t>изнутри </a:t>
            </a:r>
            <a:r>
              <a:rPr lang="ru-RU" dirty="0" smtClean="0">
                <a:solidFill>
                  <a:schemeClr val="bg1"/>
                </a:solidFill>
              </a:rPr>
              <a:t>5-7 классах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Вред электронных сигарет 8-11 классы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Мои полезные привычки 2-4 класс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Умей сказать «Нет» 5-8 класс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«Я» </a:t>
            </a:r>
            <a:r>
              <a:rPr lang="ru-RU" dirty="0" err="1" smtClean="0">
                <a:solidFill>
                  <a:schemeClr val="bg1"/>
                </a:solidFill>
              </a:rPr>
              <a:t>синьней</a:t>
            </a:r>
            <a:r>
              <a:rPr lang="ru-RU" dirty="0" smtClean="0">
                <a:solidFill>
                  <a:schemeClr val="bg1"/>
                </a:solidFill>
              </a:rPr>
              <a:t>  9-11 класс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Правовые профилактические беседы с привлечением сотрудников правоохранительных органов.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Профилактические беседы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Просмотр видеороликов и мультфильмов на сайте «Общее дело»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Просмотр презентаций по формированию здоровых привычек.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Обсуждение с детьми пути помощи тем, кто оказался в зависимом положении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Разбор различных ситуаций с примерами поступков</a:t>
            </a:r>
          </a:p>
          <a:p>
            <a:r>
              <a:rPr lang="ru-RU" dirty="0" err="1" smtClean="0">
                <a:solidFill>
                  <a:schemeClr val="bg1"/>
                </a:solidFill>
              </a:rPr>
              <a:t>Сказкотерапия</a:t>
            </a:r>
            <a:r>
              <a:rPr lang="ru-RU" dirty="0" smtClean="0">
                <a:solidFill>
                  <a:schemeClr val="bg1"/>
                </a:solidFill>
              </a:rPr>
              <a:t> по пропаганде здорового образа жизни «Будь здоров», «Путешествие в страну здоровья»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Пропаганда ЗОЖ в школе: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Подростковый возраст — период физиологических и психологических изменений, который часто сопровождается стремительным развитием самосознания и становлением личности.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 этом этапе жизни подростки часто испытывают сильные эмоции, в том числе и отрицательные. Например, разочарование, стресс или тревогу. Курение может стать источником успокоения и отвлечения от внутренних проблем.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Кроме того, подростки часто подвержены социальному давлению и стремятся соответствовать определённым нормам и ожиданиям со стороны своей социальной группы. Из-за того, что курение считается модным и привлекательным, ребёнок может курить, чтобы быть принятым в кругу сверстников.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Почему дети в подростковом возрасте  начинают  курить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Сладковатый запах в комнате, которой находился ребенок.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Новый сленг в речи ребенка, непонятные выражения и слова например- жижа, нулевка, </a:t>
            </a:r>
            <a:r>
              <a:rPr lang="ru-RU" dirty="0" err="1" smtClean="0">
                <a:solidFill>
                  <a:schemeClr val="bg1"/>
                </a:solidFill>
              </a:rPr>
              <a:t>ашка</a:t>
            </a:r>
            <a:r>
              <a:rPr lang="ru-RU" dirty="0" smtClean="0">
                <a:solidFill>
                  <a:schemeClr val="bg1"/>
                </a:solidFill>
              </a:rPr>
              <a:t>, дудка, мод, танк, под.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Новые зарядные устройства.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Ухудшение аппетита, подавленное состояние, ребенок пытается изолироваться в комнате.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Начинает чаще болеть.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Чаще просит деньги на карманные расходы.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Снижается успеваемость в школе, проблемы с памятью, рассеянность, агрессивность, замкнутость.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Как определить курит ли ребенок </a:t>
            </a:r>
            <a:r>
              <a:rPr lang="ru-RU" sz="4000" dirty="0" err="1" smtClean="0">
                <a:solidFill>
                  <a:schemeClr val="bg1"/>
                </a:solidFill>
              </a:rPr>
              <a:t>вейп</a:t>
            </a:r>
            <a:r>
              <a:rPr lang="ru-RU" sz="4000" dirty="0" smtClean="0">
                <a:solidFill>
                  <a:schemeClr val="bg1"/>
                </a:solidFill>
              </a:rPr>
              <a:t>?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Критиковать не ребенка, а его </a:t>
            </a:r>
            <a:r>
              <a:rPr lang="ru-RU" smtClean="0">
                <a:solidFill>
                  <a:schemeClr val="bg1"/>
                </a:solidFill>
              </a:rPr>
              <a:t>отдельные поступки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Поинтересоваться его чувствами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Понять мотивы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Предложить помощь(лучше специалиста)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Показывать положительный собственный пример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Понять ребенка, выразить </a:t>
            </a:r>
            <a:r>
              <a:rPr lang="ru-RU" dirty="0" err="1" smtClean="0">
                <a:solidFill>
                  <a:schemeClr val="bg1"/>
                </a:solidFill>
              </a:rPr>
              <a:t>эмпатию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Чтение вспомогательной литературы: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-Р. Лихи «Свобода от тревоги»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-Д. </a:t>
            </a:r>
            <a:r>
              <a:rPr lang="ru-RU" dirty="0" err="1" smtClean="0">
                <a:solidFill>
                  <a:schemeClr val="bg1"/>
                </a:solidFill>
              </a:rPr>
              <a:t>Силов</a:t>
            </a:r>
            <a:r>
              <a:rPr lang="ru-RU" dirty="0" smtClean="0">
                <a:solidFill>
                  <a:schemeClr val="bg1"/>
                </a:solidFill>
              </a:rPr>
              <a:t> «Как преодолеть панику. Руководство по самопомощи с применением КПТ»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- Л. Кларк «Обуздай свои эмоции. Как справиться с тревогой, гневом и депрессией»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Как помочь подростку если он курит </a:t>
            </a:r>
            <a:r>
              <a:rPr lang="ru-RU" dirty="0" err="1" smtClean="0">
                <a:solidFill>
                  <a:schemeClr val="bg1"/>
                </a:solidFill>
              </a:rPr>
              <a:t>вейп</a:t>
            </a:r>
            <a:r>
              <a:rPr lang="ru-RU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bg1"/>
                </a:solidFill>
              </a:rPr>
              <a:t>Человеческая любовь – могущественная сила воспитания. Тот, кто умножает жизнью своей это бесценное богатство человеческого духа, – тот, воспитывая самого себя, воспитывает своих детей. Ибо, как писал Л. Н. Толстой, суть воспитания детей заключается в воспитании самого себя. Воспитание самого себя есть могущественный способ влияния родителей на детей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                        Василий Александрович Сухомлинский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Мудрость воспитания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000" dirty="0" err="1" smtClean="0">
                <a:solidFill>
                  <a:schemeClr val="bg1"/>
                </a:solidFill>
              </a:rPr>
              <a:t>Семенченко</a:t>
            </a:r>
            <a:r>
              <a:rPr lang="ru-RU" sz="4000" dirty="0" smtClean="0">
                <a:solidFill>
                  <a:schemeClr val="bg1"/>
                </a:solidFill>
              </a:rPr>
              <a:t> Марина Владимировна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89183446757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192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052464"/>
          </a:xfrm>
        </p:spPr>
        <p:txBody>
          <a:bodyPr>
            <a:normAutofit fontScale="90000"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Вейпинг</a:t>
            </a:r>
            <a:r>
              <a:rPr lang="ru-RU" sz="2800" dirty="0" smtClean="0">
                <a:solidFill>
                  <a:schemeClr val="bg1"/>
                </a:solidFill>
              </a:rPr>
              <a:t>- это процесс  вдыхания и выдыхания  пара, который образуется при нагреве  жидкости в электронном устройстве. </a:t>
            </a:r>
            <a:r>
              <a:rPr lang="ru-RU" sz="2800" dirty="0" err="1" smtClean="0">
                <a:solidFill>
                  <a:schemeClr val="bg1"/>
                </a:solidFill>
              </a:rPr>
              <a:t>Вейпы</a:t>
            </a:r>
            <a:r>
              <a:rPr lang="ru-RU" sz="2800" dirty="0" smtClean="0">
                <a:solidFill>
                  <a:schemeClr val="bg1"/>
                </a:solidFill>
              </a:rPr>
              <a:t> стали популярны в подростковой среде, так  как они считаются  безопасной альтернативой курению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cale_12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204864"/>
            <a:ext cx="7416824" cy="4026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Это модно, стильно, по их мнению безопасно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Способ самовыражения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Проявить свою причастность к группе сверстников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Подчеркнуть свою индивидуальность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Доказать свою независимость от родителей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Чтобы уважали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Приобретение чувства взрослости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 последствии нет неприятного запаха  (не заподозрят)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Почему  подростки  используют  электронные сигареты,  </a:t>
            </a:r>
            <a:r>
              <a:rPr lang="ru-RU" sz="2800" dirty="0" err="1" smtClean="0">
                <a:solidFill>
                  <a:schemeClr val="bg1"/>
                </a:solidFill>
              </a:rPr>
              <a:t>вейпы</a:t>
            </a:r>
            <a:r>
              <a:rPr lang="ru-RU" sz="2800" dirty="0" smtClean="0">
                <a:solidFill>
                  <a:schemeClr val="bg1"/>
                </a:solidFill>
              </a:rPr>
              <a:t>?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Вейпинг</a:t>
            </a:r>
            <a:r>
              <a:rPr lang="ru-RU" dirty="0" smtClean="0">
                <a:solidFill>
                  <a:schemeClr val="bg1"/>
                </a:solidFill>
              </a:rPr>
              <a:t> зародился совсем </a:t>
            </a:r>
            <a:r>
              <a:rPr lang="ru-RU" dirty="0" err="1" smtClean="0">
                <a:solidFill>
                  <a:schemeClr val="bg1"/>
                </a:solidFill>
              </a:rPr>
              <a:t>недавно.мКитаец</a:t>
            </a:r>
            <a:r>
              <a:rPr lang="ru-RU" dirty="0" smtClean="0">
                <a:solidFill>
                  <a:schemeClr val="bg1"/>
                </a:solidFill>
              </a:rPr>
              <a:t> Хон </a:t>
            </a:r>
            <a:r>
              <a:rPr lang="ru-RU" dirty="0" err="1" smtClean="0">
                <a:solidFill>
                  <a:schemeClr val="bg1"/>
                </a:solidFill>
              </a:rPr>
              <a:t>Линг</a:t>
            </a:r>
            <a:r>
              <a:rPr lang="ru-RU" dirty="0" smtClean="0">
                <a:solidFill>
                  <a:schemeClr val="bg1"/>
                </a:solidFill>
              </a:rPr>
              <a:t>, выпускник </a:t>
            </a:r>
            <a:r>
              <a:rPr lang="ru-RU" dirty="0" err="1" smtClean="0">
                <a:solidFill>
                  <a:schemeClr val="bg1"/>
                </a:solidFill>
              </a:rPr>
              <a:t>Ляонинской</a:t>
            </a:r>
            <a:r>
              <a:rPr lang="ru-RU" dirty="0" smtClean="0">
                <a:solidFill>
                  <a:schemeClr val="bg1"/>
                </a:solidFill>
              </a:rPr>
              <a:t> медицинской академии, заядлый курильщик, стал размышлять о вреде сигарет с точки зрения ученного, когда его отцу диагностировали рак легких. С 2003 года он стал разрабатывать прототип системы доставки никотина. Его изобретение поменяло концепцию курения. В основу работы нового изобретения встроили парогенератор, устройство заряжается от электричества. При нагревании жидкость, которая находится в капсуле электронного устройства, попадая на нагревательный элемент испаряется образуя большое количество пара.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История возникновения </a:t>
            </a:r>
            <a:r>
              <a:rPr lang="ru-RU" dirty="0" err="1" smtClean="0">
                <a:solidFill>
                  <a:schemeClr val="bg1"/>
                </a:solidFill>
              </a:rPr>
              <a:t>вейпа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При курении электронных сигарет или </a:t>
            </a:r>
            <a:r>
              <a:rPr lang="ru-RU" sz="2000" dirty="0" err="1" smtClean="0">
                <a:solidFill>
                  <a:schemeClr val="bg1"/>
                </a:solidFill>
              </a:rPr>
              <a:t>вейпов</a:t>
            </a:r>
            <a:r>
              <a:rPr lang="ru-RU" sz="2000" dirty="0" smtClean="0">
                <a:solidFill>
                  <a:schemeClr val="bg1"/>
                </a:solidFill>
              </a:rPr>
              <a:t> в выделяющемся паре содержится более 30 видов опасных веществ. Например, </a:t>
            </a:r>
            <a:r>
              <a:rPr lang="ru-RU" sz="2000" dirty="0" err="1" smtClean="0">
                <a:solidFill>
                  <a:schemeClr val="bg1"/>
                </a:solidFill>
              </a:rPr>
              <a:t>пропиленгликоль</a:t>
            </a:r>
            <a:r>
              <a:rPr lang="ru-RU" sz="2000" dirty="0" smtClean="0">
                <a:solidFill>
                  <a:schemeClr val="bg1"/>
                </a:solidFill>
              </a:rPr>
              <a:t> способен накапливаться в организме, вызывая аллергические реакции, нагноительные процессы, вызвать нарушение работы печени и почек. При термическом разложении </a:t>
            </a:r>
            <a:r>
              <a:rPr lang="ru-RU" sz="2000" dirty="0" err="1" smtClean="0">
                <a:solidFill>
                  <a:schemeClr val="bg1"/>
                </a:solidFill>
              </a:rPr>
              <a:t>пропиленгликоля</a:t>
            </a:r>
            <a:r>
              <a:rPr lang="ru-RU" sz="2000" dirty="0" smtClean="0">
                <a:solidFill>
                  <a:schemeClr val="bg1"/>
                </a:solidFill>
              </a:rPr>
              <a:t> и глицерина повреждаются органы дыхания, центральная нервная система, развиваются мутагенные процессы.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Возрастает риск возникновения зависимости, в том числе и к другим веществам, например, к алкоголю. </a:t>
            </a:r>
            <a:r>
              <a:rPr lang="ru-RU" sz="2000" dirty="0" err="1" smtClean="0">
                <a:solidFill>
                  <a:schemeClr val="bg1"/>
                </a:solidFill>
              </a:rPr>
              <a:t>Ароматизаторы</a:t>
            </a:r>
            <a:r>
              <a:rPr lang="ru-RU" sz="2000" dirty="0" smtClean="0">
                <a:solidFill>
                  <a:schemeClr val="bg1"/>
                </a:solidFill>
              </a:rPr>
              <a:t> вызывают также аллергические реакции вплоть до развития бронхиальной астмы. Аэрозоли электронных сигарет опасны содержанием металлов, особенно никеля и свинца, которые повреждают нервную, дыхательную, эндокринную, пищеварительную, </a:t>
            </a:r>
            <a:r>
              <a:rPr lang="ru-RU" sz="2000" dirty="0" err="1" smtClean="0">
                <a:solidFill>
                  <a:schemeClr val="bg1"/>
                </a:solidFill>
              </a:rPr>
              <a:t>сердечно-сосудистую</a:t>
            </a:r>
            <a:r>
              <a:rPr lang="ru-RU" sz="2000" dirty="0" smtClean="0">
                <a:solidFill>
                  <a:schemeClr val="bg1"/>
                </a:solidFill>
              </a:rPr>
              <a:t> и выделительную системы.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Чем опасен пар?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Первый признак – повышенное слюноотделение и сухость во рту – это реакция на тяжелые металлы. Часто «парители» жалуются на головные боли, головокружение, ухудшение памяти снижение концентрации внимания, эмоциональные и другие расстройства - раздражительность, агрессия, депрессия, тошнота, диарея, боли в животе.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Использование </a:t>
            </a:r>
            <a:r>
              <a:rPr lang="ru-RU" dirty="0" err="1" smtClean="0">
                <a:solidFill>
                  <a:schemeClr val="bg1"/>
                </a:solidFill>
              </a:rPr>
              <a:t>вейпов</a:t>
            </a:r>
            <a:r>
              <a:rPr lang="ru-RU" dirty="0" smtClean="0">
                <a:solidFill>
                  <a:schemeClr val="bg1"/>
                </a:solidFill>
              </a:rPr>
              <a:t> значительно увеличивает риск инфарктов, инсультов и онкологических заболеваний. Не обманывайте себя альтернативой «безобидного» курения. Только полный отказ от него поможет сохранить самое дорогое, что есть у человека – здоровье.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Есть симптомы,  которые  указывают,  что вейп уже  оказывает  негативное  влияние  на организм?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Многие убеждены, что электронные сигареты можно использовать везде, даже в местах, где курение запрещено. Их аргумент: ведь это просто безвредный пар, как из чайника, он никому не помешает, это же не табачный дым. Но это не так. Напомним, что пар — это газообразное состояние вещества. А электронные сигареты выделяют аэрозоль, то есть, взвесь частиц в газе. И это огромная разница. Мелкие частицы аэрозоля всегда травмируют лёгкие, могут вызывать раздражение альвеол, кашель и другие респираторные проблемы.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Помимо воды в жидкости для электронных сигарет есть ещё </a:t>
            </a:r>
            <a:r>
              <a:rPr lang="ru-RU" sz="2000" dirty="0" err="1" smtClean="0">
                <a:solidFill>
                  <a:schemeClr val="bg1"/>
                </a:solidFill>
              </a:rPr>
              <a:t>пропиленгликоль</a:t>
            </a:r>
            <a:r>
              <a:rPr lang="ru-RU" sz="2000" dirty="0" smtClean="0">
                <a:solidFill>
                  <a:schemeClr val="bg1"/>
                </a:solidFill>
              </a:rPr>
              <a:t> или растительный глицерин, жидкие носители для никотина. Они признаны безопасными, если используются в пищевом производстве, но их никто не признавал безопасными для вдыхания. Находится рядом с курильщиком может быть опасным, если человек попадает в зону выдыхаемого аэрозоля.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 зоне риска те, кто рядом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43264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Изучены и достоверно определены негативные последствия, вот лишь часть их них: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Аэрозоль </a:t>
            </a:r>
            <a:r>
              <a:rPr lang="ru-RU" sz="1800" dirty="0" err="1" smtClean="0">
                <a:solidFill>
                  <a:schemeClr val="bg1"/>
                </a:solidFill>
              </a:rPr>
              <a:t>вейпа</a:t>
            </a:r>
            <a:r>
              <a:rPr lang="ru-RU" sz="1800" dirty="0" smtClean="0">
                <a:solidFill>
                  <a:schemeClr val="bg1"/>
                </a:solidFill>
              </a:rPr>
              <a:t> или электронной сигареты вызывает кратковременную воспалительную реакцию в лёгких, как и обычные сигареты. Причём пары жидкости без никотина могут привести к более сильному повреждению.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Вдыхаемые микрочастицы аэрозоля раздражают альвеолы и могут вызвать приступ астмы. Воздействие аэрозоля электронных сигарет снижает реакцию иммунной системы и увеличивает восприимчивость к возбудителям гриппа, COVID-19 и других респираторных заболеваний. Даже при кратковременном воздействии аэрозоля возможно раздражение горла и глаз, кашель и головокружение.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Никотин, содержащийся в аэрозоле, вызывает сужение артерий, а это может привести к сердечному приступу. Человеческий мозг достигает полной зрелости примерно в 25 лет. До этого возраста он особенно уязвим для никотина. Поэтому в зоне особого риска дети и подростки. В долгосрочной перспективе у них могут возникнуть необратимые изменения в </a:t>
            </a:r>
            <a:r>
              <a:rPr lang="ru-RU" sz="1800" dirty="0" err="1" smtClean="0">
                <a:solidFill>
                  <a:schemeClr val="bg1"/>
                </a:solidFill>
              </a:rPr>
              <a:t>префронтальной</a:t>
            </a:r>
            <a:r>
              <a:rPr lang="ru-RU" sz="1800" dirty="0" smtClean="0">
                <a:solidFill>
                  <a:schemeClr val="bg1"/>
                </a:solidFill>
              </a:rPr>
              <a:t> коре, той части мозга, которая отвечает за принятие решений.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Последствия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Взрывы </a:t>
            </a:r>
            <a:r>
              <a:rPr lang="ru-RU" dirty="0" err="1" smtClean="0">
                <a:solidFill>
                  <a:schemeClr val="bg1"/>
                </a:solidFill>
              </a:rPr>
              <a:t>вейпов</a:t>
            </a:r>
            <a:r>
              <a:rPr lang="ru-RU" dirty="0" smtClean="0">
                <a:solidFill>
                  <a:schemeClr val="bg1"/>
                </a:solidFill>
              </a:rPr>
              <a:t> во время их использования — не редкость. Об очередном инциденте сообщалось 27 июня 2022 года — электронное устройство взорвалось рядом с лицом 13-летнего жителя Московской области. Ребенка экстренно госпитализировали. Несколькими неделями ранее аналогичный случай произошел в Екатеринбурге.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Иногда курение электронных сигарет имеет более трагические последствия. Так, в 2018 году в США пострадавший при взрыве </a:t>
            </a:r>
            <a:r>
              <a:rPr lang="ru-RU" dirty="0" err="1" smtClean="0">
                <a:solidFill>
                  <a:schemeClr val="bg1"/>
                </a:solidFill>
              </a:rPr>
              <a:t>вейпа</a:t>
            </a:r>
            <a:r>
              <a:rPr lang="ru-RU" dirty="0" smtClean="0">
                <a:solidFill>
                  <a:schemeClr val="bg1"/>
                </a:solidFill>
              </a:rPr>
              <a:t> скончался — осколки устройства повредили его мозг.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Может ли вейп взорваться </a:t>
            </a:r>
            <a:r>
              <a:rPr lang="ru-RU" b="1" dirty="0" smtClean="0">
                <a:solidFill>
                  <a:schemeClr val="bg1"/>
                </a:solidFill>
              </a:rPr>
              <a:t>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606</TotalTime>
  <Words>1087</Words>
  <Application>Microsoft Office PowerPoint</Application>
  <PresentationFormat>Экран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ВЕЙПИНГ  В ПОДРОСТКОВОЙ СРЕДЕ</vt:lpstr>
      <vt:lpstr>Вейпинг- это процесс  вдыхания и выдыхания  пара, который образуется при нагреве  жидкости в электронном устройстве. Вейпы стали популярны в подростковой среде, так  как они считаются  безопасной альтернативой курению</vt:lpstr>
      <vt:lpstr>Почему  подростки  используют  электронные сигареты,  вейпы?</vt:lpstr>
      <vt:lpstr>История возникновения вейпа</vt:lpstr>
      <vt:lpstr>Чем опасен пар?</vt:lpstr>
      <vt:lpstr>Есть симптомы,  которые  указывают,  что вейп уже  оказывает  негативное  влияние  на организм?</vt:lpstr>
      <vt:lpstr>В зоне риска те, кто рядом</vt:lpstr>
      <vt:lpstr>Последствия</vt:lpstr>
      <vt:lpstr>Может ли вейп взорваться ?</vt:lpstr>
      <vt:lpstr>Что вреднее  вейп или сигарета?</vt:lpstr>
      <vt:lpstr>      </vt:lpstr>
      <vt:lpstr>Пути решения</vt:lpstr>
      <vt:lpstr>Профилактические беседы</vt:lpstr>
      <vt:lpstr>Пропаганда ЗОЖ в школе:</vt:lpstr>
      <vt:lpstr>Почему дети в подростковом возрасте  начинают  курить</vt:lpstr>
      <vt:lpstr>Как определить курит ли ребенок вейп?</vt:lpstr>
      <vt:lpstr>Как помочь подростку если он курит вейп?</vt:lpstr>
      <vt:lpstr>Мудрость воспитания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 </dc:title>
  <cp:lastModifiedBy>марина семенченко</cp:lastModifiedBy>
  <cp:revision>68</cp:revision>
  <dcterms:modified xsi:type="dcterms:W3CDTF">2024-03-12T08:45:04Z</dcterms:modified>
</cp:coreProperties>
</file>