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4" r:id="rId1"/>
  </p:sldMasterIdLst>
  <p:sldIdLst>
    <p:sldId id="256" r:id="rId2"/>
    <p:sldId id="257" r:id="rId3"/>
    <p:sldId id="266" r:id="rId4"/>
    <p:sldId id="258" r:id="rId5"/>
    <p:sldId id="259" r:id="rId6"/>
    <p:sldId id="260" r:id="rId7"/>
    <p:sldId id="261" r:id="rId8"/>
    <p:sldId id="262" r:id="rId9"/>
    <p:sldId id="265" r:id="rId10"/>
    <p:sldId id="263" r:id="rId11"/>
    <p:sldId id="264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966" autoAdjust="0"/>
    <p:restoredTop sz="94660"/>
  </p:normalViewPr>
  <p:slideViewPr>
    <p:cSldViewPr snapToGrid="0">
      <p:cViewPr varScale="1">
        <p:scale>
          <a:sx n="73" d="100"/>
          <a:sy n="73" d="100"/>
        </p:scale>
        <p:origin x="63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image" Target="../media/image3.emf"/></Relationships>
</file>

<file path=ppt/drawings/_rels/vmlDrawing3.v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image" Target="../media/image5.emf"/></Relationships>
</file>

<file path=ppt/drawings/_rels/vmlDrawing4.v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image" Target="../media/image7.emf"/></Relationships>
</file>

<file path=ppt/drawings/_rels/vmlDrawing5.v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image" Target="../media/image9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8877262"/>
      </p:ext>
    </p:extLst>
  </p:cSld>
  <p:clrMapOvr>
    <a:masterClrMapping/>
  </p:clrMapOvr>
  <p:transition spd="slow">
    <p:cover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0227911"/>
      </p:ext>
    </p:extLst>
  </p:cSld>
  <p:clrMapOvr>
    <a:masterClrMapping/>
  </p:clrMapOvr>
  <p:transition spd="slow">
    <p:cover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30596667"/>
      </p:ext>
    </p:extLst>
  </p:cSld>
  <p:clrMapOvr>
    <a:masterClrMapping/>
  </p:clrMapOvr>
  <p:transition spd="slow">
    <p:cover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4108619"/>
      </p:ext>
    </p:extLst>
  </p:cSld>
  <p:clrMapOvr>
    <a:masterClrMapping/>
  </p:clrMapOvr>
  <p:transition spd="slow">
    <p:cover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50406947"/>
      </p:ext>
    </p:extLst>
  </p:cSld>
  <p:clrMapOvr>
    <a:masterClrMapping/>
  </p:clrMapOvr>
  <p:transition spd="slow">
    <p:cover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57552648"/>
      </p:ext>
    </p:extLst>
  </p:cSld>
  <p:clrMapOvr>
    <a:masterClrMapping/>
  </p:clrMapOvr>
  <p:transition spd="slow">
    <p:cover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17615775"/>
      </p:ext>
    </p:extLst>
  </p:cSld>
  <p:clrMapOvr>
    <a:masterClrMapping/>
  </p:clrMapOvr>
  <p:transition spd="slow">
    <p:cover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9422508"/>
      </p:ext>
    </p:extLst>
  </p:cSld>
  <p:clrMapOvr>
    <a:masterClrMapping/>
  </p:clrMapOvr>
  <p:transition spd="slow">
    <p:cover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19791501"/>
      </p:ext>
    </p:extLst>
  </p:cSld>
  <p:clrMapOvr>
    <a:masterClrMapping/>
  </p:clrMapOvr>
  <p:transition spd="slow">
    <p:cover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54727755"/>
      </p:ext>
    </p:extLst>
  </p:cSld>
  <p:clrMapOvr>
    <a:masterClrMapping/>
  </p:clrMapOvr>
  <p:transition spd="slow">
    <p:cover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13427166"/>
      </p:ext>
    </p:extLst>
  </p:cSld>
  <p:clrMapOvr>
    <a:masterClrMapping/>
  </p:clrMapOvr>
  <p:transition spd="slow">
    <p:cover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84284922"/>
      </p:ext>
    </p:extLst>
  </p:cSld>
  <p:clrMapOvr>
    <a:masterClrMapping/>
  </p:clrMapOvr>
  <p:transition spd="slow">
    <p:cover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035983"/>
      </p:ext>
    </p:extLst>
  </p:cSld>
  <p:clrMapOvr>
    <a:masterClrMapping/>
  </p:clrMapOvr>
  <p:transition spd="slow">
    <p:cover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8907723"/>
      </p:ext>
    </p:extLst>
  </p:cSld>
  <p:clrMapOvr>
    <a:masterClrMapping/>
  </p:clrMapOvr>
  <p:transition spd="slow">
    <p:cover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9975622"/>
      </p:ext>
    </p:extLst>
  </p:cSld>
  <p:clrMapOvr>
    <a:masterClrMapping/>
  </p:clrMapOvr>
  <p:transition spd="slow">
    <p:cover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80146228"/>
      </p:ext>
    </p:extLst>
  </p:cSld>
  <p:clrMapOvr>
    <a:masterClrMapping/>
  </p:clrMapOvr>
  <p:transition spd="slow">
    <p:cover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8037499"/>
      </p:ext>
    </p:extLst>
  </p:cSld>
  <p:clrMapOvr>
    <a:masterClrMapping/>
  </p:clrMapOvr>
  <p:transition spd="slow">
    <p:cover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3000">
              <a:schemeClr val="bg2">
                <a:tint val="97000"/>
                <a:hueMod val="92000"/>
                <a:satMod val="169000"/>
                <a:lumMod val="164000"/>
              </a:schemeClr>
            </a:gs>
            <a:gs pos="47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1B9FA84F-FDBD-4FAE-A5B2-B566DC3F5507}" type="datetimeFigureOut">
              <a:rPr lang="ru-RU" smtClean="0"/>
              <a:t>19.10.2022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8B59FBF0-C4B9-4857-A77D-37B5314B293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4316260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  <p:sldLayoutId id="2147483726" r:id="rId12"/>
    <p:sldLayoutId id="2147483727" r:id="rId13"/>
    <p:sldLayoutId id="2147483728" r:id="rId14"/>
    <p:sldLayoutId id="2147483729" r:id="rId15"/>
    <p:sldLayoutId id="2147483730" r:id="rId16"/>
    <p:sldLayoutId id="2147483731" r:id="rId17"/>
  </p:sldLayoutIdLst>
  <p:transition spd="slow">
    <p:cover/>
  </p:transition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____Microsoft_Word7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6" Type="http://schemas.openxmlformats.org/officeDocument/2006/relationships/image" Target="../media/image10.emf"/><Relationship Id="rId5" Type="http://schemas.openxmlformats.org/officeDocument/2006/relationships/package" Target="../embeddings/_________Microsoft_Word8.docx"/><Relationship Id="rId4" Type="http://schemas.openxmlformats.org/officeDocument/2006/relationships/image" Target="../media/image9.emf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5" Type="http://schemas.openxmlformats.org/officeDocument/2006/relationships/package" Target="../embeddings/_________Microsoft_Word.docx"/><Relationship Id="rId4" Type="http://schemas.openxmlformats.org/officeDocument/2006/relationships/image" Target="../media/image1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____Microsoft_Word1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4.emf"/><Relationship Id="rId5" Type="http://schemas.openxmlformats.org/officeDocument/2006/relationships/package" Target="../embeddings/_________Microsoft_Word2.docx"/><Relationship Id="rId4" Type="http://schemas.openxmlformats.org/officeDocument/2006/relationships/image" Target="../media/image3.em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____Microsoft_Word3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6" Type="http://schemas.openxmlformats.org/officeDocument/2006/relationships/image" Target="../media/image6.emf"/><Relationship Id="rId5" Type="http://schemas.openxmlformats.org/officeDocument/2006/relationships/package" Target="../embeddings/_________Microsoft_Word4.docx"/><Relationship Id="rId4" Type="http://schemas.openxmlformats.org/officeDocument/2006/relationships/image" Target="../media/image5.emf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____Microsoft_Word5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6" Type="http://schemas.openxmlformats.org/officeDocument/2006/relationships/image" Target="../media/image8.emf"/><Relationship Id="rId5" Type="http://schemas.openxmlformats.org/officeDocument/2006/relationships/package" Target="../embeddings/_________Microsoft_Word6.docx"/><Relationship Id="rId4" Type="http://schemas.openxmlformats.org/officeDocument/2006/relationships/image" Target="../media/image7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3460188-48FF-4023-BAB4-1448F1A7143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15568" y="1901952"/>
            <a:ext cx="9994392" cy="2834640"/>
          </a:xfrm>
        </p:spPr>
        <p:txBody>
          <a:bodyPr>
            <a:normAutofit/>
          </a:bodyPr>
          <a:lstStyle/>
          <a:p>
            <a:pPr algn="ctr"/>
            <a:r>
              <a:rPr lang="ru-RU" b="1" dirty="0"/>
              <a:t>Некоторые особенности введения документации педагога-психолога в СПО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90483724-20EB-47DA-9623-DDAE419FEC6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5202936"/>
            <a:ext cx="9144000" cy="950976"/>
          </a:xfrm>
        </p:spPr>
        <p:txBody>
          <a:bodyPr>
            <a:normAutofit/>
          </a:bodyPr>
          <a:lstStyle/>
          <a:p>
            <a:pPr algn="ctr"/>
            <a:r>
              <a:rPr lang="ru-RU" b="1" dirty="0">
                <a:solidFill>
                  <a:schemeClr val="tx1"/>
                </a:solidFill>
              </a:rPr>
              <a:t>из опыта работы педагога-психолога </a:t>
            </a:r>
          </a:p>
          <a:p>
            <a:pPr algn="ctr"/>
            <a:r>
              <a:rPr lang="ru-RU" b="1" dirty="0" err="1">
                <a:solidFill>
                  <a:schemeClr val="tx1"/>
                </a:solidFill>
              </a:rPr>
              <a:t>Акинфеевой</a:t>
            </a:r>
            <a:r>
              <a:rPr lang="ru-RU" b="1" dirty="0">
                <a:solidFill>
                  <a:schemeClr val="tx1"/>
                </a:solidFill>
              </a:rPr>
              <a:t> Светланы Владимировны</a:t>
            </a:r>
          </a:p>
        </p:txBody>
      </p:sp>
      <p:sp>
        <p:nvSpPr>
          <p:cNvPr id="4" name="Подзаголовок 2">
            <a:extLst>
              <a:ext uri="{FF2B5EF4-FFF2-40B4-BE49-F238E27FC236}">
                <a16:creationId xmlns:a16="http://schemas.microsoft.com/office/drawing/2014/main" id="{A30B46BC-D075-4869-9612-D44D8CC9CAF0}"/>
              </a:ext>
            </a:extLst>
          </p:cNvPr>
          <p:cNvSpPr txBox="1">
            <a:spLocks/>
          </p:cNvSpPr>
          <p:nvPr/>
        </p:nvSpPr>
        <p:spPr bwMode="gray">
          <a:xfrm>
            <a:off x="1246632" y="635508"/>
            <a:ext cx="9144000" cy="95097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800" b="0" i="0" kern="1200" cap="all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600" b="0" i="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400" b="0" i="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b="0" i="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b="0" i="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b="0" i="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b="0" i="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b="0" i="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b="0" i="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b="1" dirty="0">
                <a:solidFill>
                  <a:schemeClr val="bg1"/>
                </a:solidFill>
              </a:rPr>
              <a:t>ГАПОУ КК «Новороссийский колледж строительства и экономики»</a:t>
            </a:r>
          </a:p>
        </p:txBody>
      </p:sp>
    </p:spTree>
    <p:extLst>
      <p:ext uri="{BB962C8B-B14F-4D97-AF65-F5344CB8AC3E}">
        <p14:creationId xmlns:p14="http://schemas.microsoft.com/office/powerpoint/2010/main" val="85626070"/>
      </p:ext>
    </p:extLst>
  </p:cSld>
  <p:clrMapOvr>
    <a:masterClrMapping/>
  </p:clrMapOvr>
  <p:transition spd="slow">
    <p:cover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D5504D2F-3F56-4477-84B4-702172B20CCC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602549966"/>
              </p:ext>
            </p:extLst>
          </p:nvPr>
        </p:nvGraphicFramePr>
        <p:xfrm>
          <a:off x="631571" y="110362"/>
          <a:ext cx="4452493" cy="648585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4" name="Document" r:id="rId3" imgW="6833976" imgH="9957035" progId="Word.Document.12">
                  <p:embed/>
                </p:oleObj>
              </mc:Choice>
              <mc:Fallback>
                <p:oleObj name="Document" r:id="rId3" imgW="6833976" imgH="9957035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631571" y="110362"/>
                        <a:ext cx="4452493" cy="6485855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5" name="Объект 4">
            <a:extLst>
              <a:ext uri="{FF2B5EF4-FFF2-40B4-BE49-F238E27FC236}">
                <a16:creationId xmlns:a16="http://schemas.microsoft.com/office/drawing/2014/main" id="{1B8BF020-1761-49F2-8CAD-660CE584021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53864754"/>
              </p:ext>
            </p:extLst>
          </p:nvPr>
        </p:nvGraphicFramePr>
        <p:xfrm>
          <a:off x="5668276" y="110362"/>
          <a:ext cx="4563860" cy="641270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5" name="Document" r:id="rId5" imgW="6944393" imgH="9755240" progId="Word.Document.12">
                  <p:embed/>
                </p:oleObj>
              </mc:Choice>
              <mc:Fallback>
                <p:oleObj name="Document" r:id="rId5" imgW="6944393" imgH="9755240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5668276" y="110362"/>
                        <a:ext cx="4563860" cy="6412702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626168210"/>
      </p:ext>
    </p:extLst>
  </p:cSld>
  <p:clrMapOvr>
    <a:masterClrMapping/>
  </p:clrMapOvr>
  <p:transition spd="slow">
    <p:cover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29BA5959-6764-46B4-B4DF-3374ADCF5A4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685800"/>
            <a:ext cx="10453180" cy="5138928"/>
          </a:xfrm>
        </p:spPr>
        <p:txBody>
          <a:bodyPr>
            <a:normAutofit/>
          </a:bodyPr>
          <a:lstStyle/>
          <a:p>
            <a:r>
              <a:rPr lang="ru-RU" sz="6000" b="1" dirty="0">
                <a:solidFill>
                  <a:srgbClr val="FFFF00"/>
                </a:solidFill>
              </a:rPr>
              <a:t>Спасибо за внимание!</a:t>
            </a:r>
          </a:p>
        </p:txBody>
      </p:sp>
    </p:spTree>
    <p:extLst>
      <p:ext uri="{BB962C8B-B14F-4D97-AF65-F5344CB8AC3E}">
        <p14:creationId xmlns:p14="http://schemas.microsoft.com/office/powerpoint/2010/main" val="3591466352"/>
      </p:ext>
    </p:extLst>
  </p:cSld>
  <p:clrMapOvr>
    <a:masterClrMapping/>
  </p:clrMapOvr>
  <p:transition spd="slow">
    <p:cover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E093943-9528-44E8-B044-D1A6DB6429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892039" y="5068707"/>
            <a:ext cx="6626987" cy="1507067"/>
          </a:xfrm>
        </p:spPr>
        <p:txBody>
          <a:bodyPr/>
          <a:lstStyle/>
          <a:p>
            <a:r>
              <a:rPr lang="ru-RU" dirty="0"/>
              <a:t>Заявление-согласие</a:t>
            </a:r>
          </a:p>
        </p:txBody>
      </p:sp>
      <p:graphicFrame>
        <p:nvGraphicFramePr>
          <p:cNvPr id="7" name="Объект 6">
            <a:extLst>
              <a:ext uri="{FF2B5EF4-FFF2-40B4-BE49-F238E27FC236}">
                <a16:creationId xmlns:a16="http://schemas.microsoft.com/office/drawing/2014/main" id="{53D505D6-F964-4B18-BC4F-99414928D6A1}"/>
              </a:ext>
            </a:extLst>
          </p:cNvPr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84055280"/>
              </p:ext>
            </p:extLst>
          </p:nvPr>
        </p:nvGraphicFramePr>
        <p:xfrm>
          <a:off x="263030" y="210311"/>
          <a:ext cx="3934066" cy="581474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6" name="Document" r:id="rId3" imgW="6833976" imgH="10101277" progId="Word.Document.8">
                  <p:embed/>
                </p:oleObj>
              </mc:Choice>
              <mc:Fallback>
                <p:oleObj name="Document" r:id="rId3" imgW="6833976" imgH="10101277" progId="Word.Document.8">
                  <p:embed/>
                  <p:pic>
                    <p:nvPicPr>
                      <p:cNvPr id="6" name="Объект 5">
                        <a:extLst>
                          <a:ext uri="{FF2B5EF4-FFF2-40B4-BE49-F238E27FC236}">
                            <a16:creationId xmlns:a16="http://schemas.microsoft.com/office/drawing/2014/main" id="{6018FC88-F5D0-4463-8D05-32AEAF4BF00C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63030" y="210311"/>
                        <a:ext cx="3934066" cy="5814743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0" name="Объект 9">
            <a:extLst>
              <a:ext uri="{FF2B5EF4-FFF2-40B4-BE49-F238E27FC236}">
                <a16:creationId xmlns:a16="http://schemas.microsoft.com/office/drawing/2014/main" id="{2C83AD66-F39C-4C6C-823C-44DFBD2A42E0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75230709"/>
              </p:ext>
            </p:extLst>
          </p:nvPr>
        </p:nvGraphicFramePr>
        <p:xfrm>
          <a:off x="4350654" y="282226"/>
          <a:ext cx="7496019" cy="347091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7" name="Document" r:id="rId5" imgW="9963870" imgH="4613770" progId="Word.Document.12">
                  <p:embed/>
                </p:oleObj>
              </mc:Choice>
              <mc:Fallback>
                <p:oleObj name="Document" r:id="rId5" imgW="9963870" imgH="4613770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4350654" y="282226"/>
                        <a:ext cx="7496019" cy="3470910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008554138"/>
      </p:ext>
    </p:extLst>
  </p:cSld>
  <p:clrMapOvr>
    <a:masterClrMapping/>
  </p:clrMapOvr>
  <p:transition spd="slow">
    <p:cover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639C484C-0C84-4B0C-AC20-DD987D834C9C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604580201"/>
              </p:ext>
            </p:extLst>
          </p:nvPr>
        </p:nvGraphicFramePr>
        <p:xfrm>
          <a:off x="421259" y="256666"/>
          <a:ext cx="4351909" cy="626711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26" name="Document" r:id="rId3" imgW="6892961" imgH="9928618" progId="Word.Document.12">
                  <p:embed/>
                </p:oleObj>
              </mc:Choice>
              <mc:Fallback>
                <p:oleObj name="Document" r:id="rId3" imgW="6892961" imgH="9928618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21259" y="256666"/>
                        <a:ext cx="4351909" cy="6267117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5" name="Объект 4">
            <a:extLst>
              <a:ext uri="{FF2B5EF4-FFF2-40B4-BE49-F238E27FC236}">
                <a16:creationId xmlns:a16="http://schemas.microsoft.com/office/drawing/2014/main" id="{7C3404E1-CB47-4883-87D5-6C816395D9B2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959758470"/>
              </p:ext>
            </p:extLst>
          </p:nvPr>
        </p:nvGraphicFramePr>
        <p:xfrm>
          <a:off x="5532754" y="256666"/>
          <a:ext cx="4443350" cy="622543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27" name="Document" r:id="rId5" imgW="6976403" imgH="9775024" progId="Word.Document.12">
                  <p:embed/>
                </p:oleObj>
              </mc:Choice>
              <mc:Fallback>
                <p:oleObj name="Document" r:id="rId5" imgW="6976403" imgH="9775024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5532754" y="256666"/>
                        <a:ext cx="4443350" cy="6225433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036384093"/>
      </p:ext>
    </p:extLst>
  </p:cSld>
  <p:clrMapOvr>
    <a:masterClrMapping/>
  </p:clrMapOvr>
  <p:transition spd="slow">
    <p:cover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6870C0B-2DA4-4FF7-93AE-C4A8BCF826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896112"/>
            <a:ext cx="8569516" cy="5098287"/>
          </a:xfrm>
        </p:spPr>
        <p:txBody>
          <a:bodyPr>
            <a:normAutofit/>
          </a:bodyPr>
          <a:lstStyle/>
          <a:p>
            <a:r>
              <a:rPr lang="ru-RU" sz="4000" b="1" dirty="0"/>
              <a:t>Журналы учета работы</a:t>
            </a:r>
          </a:p>
        </p:txBody>
      </p:sp>
    </p:spTree>
    <p:extLst>
      <p:ext uri="{BB962C8B-B14F-4D97-AF65-F5344CB8AC3E}">
        <p14:creationId xmlns:p14="http://schemas.microsoft.com/office/powerpoint/2010/main" val="1062986812"/>
      </p:ext>
    </p:extLst>
  </p:cSld>
  <p:clrMapOvr>
    <a:masterClrMapping/>
  </p:clrMapOvr>
  <p:transition spd="slow">
    <p:cover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55ACD32-BB94-4193-8624-3098E65106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4690872"/>
            <a:ext cx="9794812" cy="1687575"/>
          </a:xfrm>
        </p:spPr>
        <p:txBody>
          <a:bodyPr>
            <a:normAutofit fontScale="90000"/>
          </a:bodyPr>
          <a:lstStyle/>
          <a:p>
            <a:r>
              <a:rPr lang="ru-RU" b="1" dirty="0"/>
              <a:t>ЖУРНАЛ</a:t>
            </a:r>
            <a:r>
              <a:rPr lang="ru-RU" dirty="0"/>
              <a:t/>
            </a:r>
            <a:br>
              <a:rPr lang="ru-RU" dirty="0"/>
            </a:br>
            <a:r>
              <a:rPr lang="ru-RU" b="1" dirty="0"/>
              <a:t>ДИАГНОСТИЧЕСКОЙ РАБОТЫ</a:t>
            </a:r>
            <a:r>
              <a:rPr lang="ru-RU" dirty="0"/>
              <a:t/>
            </a:r>
            <a:br>
              <a:rPr lang="ru-RU" dirty="0"/>
            </a:br>
            <a:r>
              <a:rPr lang="ru-RU" b="1" dirty="0"/>
              <a:t>(индивидуальной, групповой)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C5E3231E-042E-45C2-A830-89DC241EA81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7051892"/>
              </p:ext>
            </p:extLst>
          </p:nvPr>
        </p:nvGraphicFramePr>
        <p:xfrm>
          <a:off x="684212" y="685800"/>
          <a:ext cx="10270300" cy="35295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4060">
                  <a:extLst>
                    <a:ext uri="{9D8B030D-6E8A-4147-A177-3AD203B41FA5}">
                      <a16:colId xmlns:a16="http://schemas.microsoft.com/office/drawing/2014/main" val="3635213315"/>
                    </a:ext>
                  </a:extLst>
                </a:gridCol>
                <a:gridCol w="2054060">
                  <a:extLst>
                    <a:ext uri="{9D8B030D-6E8A-4147-A177-3AD203B41FA5}">
                      <a16:colId xmlns:a16="http://schemas.microsoft.com/office/drawing/2014/main" val="679165918"/>
                    </a:ext>
                  </a:extLst>
                </a:gridCol>
                <a:gridCol w="2054060">
                  <a:extLst>
                    <a:ext uri="{9D8B030D-6E8A-4147-A177-3AD203B41FA5}">
                      <a16:colId xmlns:a16="http://schemas.microsoft.com/office/drawing/2014/main" val="2042942997"/>
                    </a:ext>
                  </a:extLst>
                </a:gridCol>
                <a:gridCol w="2054060">
                  <a:extLst>
                    <a:ext uri="{9D8B030D-6E8A-4147-A177-3AD203B41FA5}">
                      <a16:colId xmlns:a16="http://schemas.microsoft.com/office/drawing/2014/main" val="2458365607"/>
                    </a:ext>
                  </a:extLst>
                </a:gridCol>
                <a:gridCol w="2054060">
                  <a:extLst>
                    <a:ext uri="{9D8B030D-6E8A-4147-A177-3AD203B41FA5}">
                      <a16:colId xmlns:a16="http://schemas.microsoft.com/office/drawing/2014/main" val="3713630991"/>
                    </a:ext>
                  </a:extLst>
                </a:gridCol>
              </a:tblGrid>
              <a:tr h="117652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Дата и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Ф.И., возраст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(либо категория, группа)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От кого поступил запрос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Характер диагностики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Примечания, рекомендации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355593224"/>
                  </a:ext>
                </a:extLst>
              </a:tr>
              <a:tr h="117652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4993862"/>
                  </a:ext>
                </a:extLst>
              </a:tr>
              <a:tr h="117652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92061649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67821383"/>
      </p:ext>
    </p:extLst>
  </p:cSld>
  <p:clrMapOvr>
    <a:masterClrMapping/>
  </p:clrMapOvr>
  <p:transition spd="slow">
    <p:cover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A2E4440-F355-4AD1-8C60-BF4D30133E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ЖУРНАЛ</a:t>
            </a:r>
            <a:r>
              <a:rPr lang="ru-RU" dirty="0"/>
              <a:t/>
            </a:r>
            <a:br>
              <a:rPr lang="ru-RU" dirty="0"/>
            </a:br>
            <a:r>
              <a:rPr lang="ru-RU" b="1" dirty="0"/>
              <a:t>КОНСУЛЬТАТИВНОЙ РАБОТЫ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DE13217F-C218-47A7-B734-09C83492B06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53438906"/>
              </p:ext>
            </p:extLst>
          </p:nvPr>
        </p:nvGraphicFramePr>
        <p:xfrm>
          <a:off x="684212" y="685800"/>
          <a:ext cx="10782366" cy="36210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54900">
                  <a:extLst>
                    <a:ext uri="{9D8B030D-6E8A-4147-A177-3AD203B41FA5}">
                      <a16:colId xmlns:a16="http://schemas.microsoft.com/office/drawing/2014/main" val="1306396906"/>
                    </a:ext>
                  </a:extLst>
                </a:gridCol>
                <a:gridCol w="2239222">
                  <a:extLst>
                    <a:ext uri="{9D8B030D-6E8A-4147-A177-3AD203B41FA5}">
                      <a16:colId xmlns:a16="http://schemas.microsoft.com/office/drawing/2014/main" val="1125582119"/>
                    </a:ext>
                  </a:extLst>
                </a:gridCol>
                <a:gridCol w="1797061">
                  <a:extLst>
                    <a:ext uri="{9D8B030D-6E8A-4147-A177-3AD203B41FA5}">
                      <a16:colId xmlns:a16="http://schemas.microsoft.com/office/drawing/2014/main" val="4111633969"/>
                    </a:ext>
                  </a:extLst>
                </a:gridCol>
                <a:gridCol w="1797061">
                  <a:extLst>
                    <a:ext uri="{9D8B030D-6E8A-4147-A177-3AD203B41FA5}">
                      <a16:colId xmlns:a16="http://schemas.microsoft.com/office/drawing/2014/main" val="4058998095"/>
                    </a:ext>
                  </a:extLst>
                </a:gridCol>
                <a:gridCol w="1797061">
                  <a:extLst>
                    <a:ext uri="{9D8B030D-6E8A-4147-A177-3AD203B41FA5}">
                      <a16:colId xmlns:a16="http://schemas.microsoft.com/office/drawing/2014/main" val="3799712749"/>
                    </a:ext>
                  </a:extLst>
                </a:gridCol>
                <a:gridCol w="1797061">
                  <a:extLst>
                    <a:ext uri="{9D8B030D-6E8A-4147-A177-3AD203B41FA5}">
                      <a16:colId xmlns:a16="http://schemas.microsoft.com/office/drawing/2014/main" val="980252387"/>
                    </a:ext>
                  </a:extLst>
                </a:gridCol>
              </a:tblGrid>
              <a:tr h="230025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Дата, время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Консультируемый (имя, знак, если анонимно)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Пол, возраст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Повод обращения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Характер консультации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Проблема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Результат, рекомендации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852058858"/>
                  </a:ext>
                </a:extLst>
              </a:tr>
              <a:tr h="66038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425675962"/>
                  </a:ext>
                </a:extLst>
              </a:tr>
              <a:tr h="66038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3361539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98743228"/>
      </p:ext>
    </p:extLst>
  </p:cSld>
  <p:clrMapOvr>
    <a:masterClrMapping/>
  </p:clrMapOvr>
  <p:transition spd="slow">
    <p:cover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A78BB13-5674-408D-9003-8EE7DA56D0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4487332"/>
            <a:ext cx="9346756" cy="1904324"/>
          </a:xfrm>
        </p:spPr>
        <p:txBody>
          <a:bodyPr>
            <a:normAutofit/>
          </a:bodyPr>
          <a:lstStyle/>
          <a:p>
            <a:r>
              <a:rPr lang="ru-RU" b="1" dirty="0"/>
              <a:t>ЖУРНАЛ</a:t>
            </a:r>
            <a:r>
              <a:rPr lang="ru-RU" dirty="0"/>
              <a:t/>
            </a:r>
            <a:br>
              <a:rPr lang="ru-RU" dirty="0"/>
            </a:br>
            <a:r>
              <a:rPr lang="ru-RU" b="1" dirty="0"/>
              <a:t>ПРОСВЕТИТЕЛЬСКОЙ и профилактической работы РАБОТЫ</a:t>
            </a:r>
            <a:endParaRPr lang="ru-RU" dirty="0"/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EAF0C0FB-DA37-467D-A259-22BC4800B64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20097166"/>
              </p:ext>
            </p:extLst>
          </p:nvPr>
        </p:nvGraphicFramePr>
        <p:xfrm>
          <a:off x="684212" y="685800"/>
          <a:ext cx="11056684" cy="313639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64171">
                  <a:extLst>
                    <a:ext uri="{9D8B030D-6E8A-4147-A177-3AD203B41FA5}">
                      <a16:colId xmlns:a16="http://schemas.microsoft.com/office/drawing/2014/main" val="945117909"/>
                    </a:ext>
                  </a:extLst>
                </a:gridCol>
                <a:gridCol w="2764171">
                  <a:extLst>
                    <a:ext uri="{9D8B030D-6E8A-4147-A177-3AD203B41FA5}">
                      <a16:colId xmlns:a16="http://schemas.microsoft.com/office/drawing/2014/main" val="178021957"/>
                    </a:ext>
                  </a:extLst>
                </a:gridCol>
                <a:gridCol w="2764171">
                  <a:extLst>
                    <a:ext uri="{9D8B030D-6E8A-4147-A177-3AD203B41FA5}">
                      <a16:colId xmlns:a16="http://schemas.microsoft.com/office/drawing/2014/main" val="329653159"/>
                    </a:ext>
                  </a:extLst>
                </a:gridCol>
                <a:gridCol w="2764171">
                  <a:extLst>
                    <a:ext uri="{9D8B030D-6E8A-4147-A177-3AD203B41FA5}">
                      <a16:colId xmlns:a16="http://schemas.microsoft.com/office/drawing/2014/main" val="3493360002"/>
                    </a:ext>
                  </a:extLst>
                </a:gridCol>
              </a:tblGrid>
              <a:tr h="177121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Дата, время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 кем проводится работа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Тема, форма работы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Примечания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208519146"/>
                  </a:ext>
                </a:extLst>
              </a:tr>
              <a:tr h="68258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908290994"/>
                  </a:ext>
                </a:extLst>
              </a:tr>
              <a:tr h="68258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20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934035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99442717"/>
      </p:ext>
    </p:extLst>
  </p:cSld>
  <p:clrMapOvr>
    <a:masterClrMapping/>
  </p:clrMapOvr>
  <p:transition spd="slow">
    <p:cover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9B1F5085-1178-4791-85AF-D3B7342E2ED5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820931057"/>
              </p:ext>
            </p:extLst>
          </p:nvPr>
        </p:nvGraphicFramePr>
        <p:xfrm>
          <a:off x="311531" y="279262"/>
          <a:ext cx="4516501" cy="629947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60" name="Document" r:id="rId3" imgW="6656302" imgH="9283665" progId="Word.Document.12">
                  <p:embed/>
                </p:oleObj>
              </mc:Choice>
              <mc:Fallback>
                <p:oleObj name="Document" r:id="rId3" imgW="6656302" imgH="9283665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11531" y="279262"/>
                        <a:ext cx="4516501" cy="6299476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Объект 6">
            <a:extLst>
              <a:ext uri="{FF2B5EF4-FFF2-40B4-BE49-F238E27FC236}">
                <a16:creationId xmlns:a16="http://schemas.microsoft.com/office/drawing/2014/main" id="{99C035A7-2270-4B6E-8E9E-F75FC0CBB5D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945572113"/>
              </p:ext>
            </p:extLst>
          </p:nvPr>
        </p:nvGraphicFramePr>
        <p:xfrm>
          <a:off x="5258435" y="279262"/>
          <a:ext cx="4671949" cy="629256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61" name="Document" r:id="rId5" imgW="6904829" imgH="9297693" progId="Word.Document.12">
                  <p:embed/>
                </p:oleObj>
              </mc:Choice>
              <mc:Fallback>
                <p:oleObj name="Document" r:id="rId5" imgW="6904829" imgH="9297693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5258435" y="279262"/>
                        <a:ext cx="4671949" cy="6292566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855125463"/>
      </p:ext>
    </p:extLst>
  </p:cSld>
  <p:clrMapOvr>
    <a:masterClrMapping/>
  </p:clrMapOvr>
  <p:transition spd="slow">
    <p:cover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F663DF57-CAD4-4B13-82CD-581E1806385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128277729"/>
              </p:ext>
            </p:extLst>
          </p:nvPr>
        </p:nvGraphicFramePr>
        <p:xfrm>
          <a:off x="92075" y="92075"/>
          <a:ext cx="5477606" cy="626300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06" name="Document" r:id="rId3" imgW="6875697" imgH="7860666" progId="Word.Document.12">
                  <p:embed/>
                </p:oleObj>
              </mc:Choice>
              <mc:Fallback>
                <p:oleObj name="Document" r:id="rId3" imgW="6875697" imgH="7860666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92075" y="92075"/>
                        <a:ext cx="5477606" cy="6263005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5" name="Объект 4">
            <a:extLst>
              <a:ext uri="{FF2B5EF4-FFF2-40B4-BE49-F238E27FC236}">
                <a16:creationId xmlns:a16="http://schemas.microsoft.com/office/drawing/2014/main" id="{1E112EF8-6D01-484A-9871-5ADEFB26D052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79898335"/>
              </p:ext>
            </p:extLst>
          </p:nvPr>
        </p:nvGraphicFramePr>
        <p:xfrm>
          <a:off x="5743067" y="92074"/>
          <a:ext cx="5645750" cy="636358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07" name="Document" r:id="rId5" imgW="6846564" imgH="7718222" progId="Word.Document.12">
                  <p:embed/>
                </p:oleObj>
              </mc:Choice>
              <mc:Fallback>
                <p:oleObj name="Document" r:id="rId5" imgW="6846564" imgH="7718222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5743067" y="92074"/>
                        <a:ext cx="5645750" cy="6363589"/>
                      </a:xfrm>
                      <a:prstGeom prst="rect">
                        <a:avLst/>
                      </a:prstGeom>
                      <a:solidFill>
                        <a:schemeClr val="tx1"/>
                      </a:solidFill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45760229"/>
      </p:ext>
    </p:extLst>
  </p:cSld>
  <p:clrMapOvr>
    <a:masterClrMapping/>
  </p:clrMapOvr>
  <p:transition spd="slow">
    <p:cover/>
  </p:transition>
</p:sld>
</file>

<file path=ppt/theme/theme1.xml><?xml version="1.0" encoding="utf-8"?>
<a:theme xmlns:a="http://schemas.openxmlformats.org/drawingml/2006/main" name="Сектор">
  <a:themeElements>
    <a:clrScheme name="Сектор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Сектор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ектор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138</TotalTime>
  <Words>90</Words>
  <Application>Microsoft Office PowerPoint</Application>
  <PresentationFormat>Широкоэкранный</PresentationFormat>
  <Paragraphs>28</Paragraphs>
  <Slides>11</Slides>
  <Notes>0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7" baseType="lpstr">
      <vt:lpstr>Calibri</vt:lpstr>
      <vt:lpstr>Century Gothic</vt:lpstr>
      <vt:lpstr>Times New Roman</vt:lpstr>
      <vt:lpstr>Wingdings 3</vt:lpstr>
      <vt:lpstr>Сектор</vt:lpstr>
      <vt:lpstr>Document</vt:lpstr>
      <vt:lpstr>Некоторые особенности введения документации педагога-психолога в СПО</vt:lpstr>
      <vt:lpstr>Заявление-согласие</vt:lpstr>
      <vt:lpstr>Презентация PowerPoint</vt:lpstr>
      <vt:lpstr>Журналы учета работы</vt:lpstr>
      <vt:lpstr>ЖУРНАЛ ДИАГНОСТИЧЕСКОЙ РАБОТЫ (индивидуальной, групповой) </vt:lpstr>
      <vt:lpstr>ЖУРНАЛ КОНСУЛЬТАТИВНОЙ РАБОТЫ </vt:lpstr>
      <vt:lpstr>ЖУРНАЛ ПРОСВЕТИТЕЛЬСКОЙ и профилактической работы РАБОТЫ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Некоторые особенности введения документации педагога-психолога в СПО</dc:title>
  <dc:creator>Акинфеева Светлана Владимировна</dc:creator>
  <cp:lastModifiedBy>Пользователь</cp:lastModifiedBy>
  <cp:revision>10</cp:revision>
  <dcterms:created xsi:type="dcterms:W3CDTF">2022-10-19T06:43:26Z</dcterms:created>
  <dcterms:modified xsi:type="dcterms:W3CDTF">2022-10-19T10:04:41Z</dcterms:modified>
</cp:coreProperties>
</file>

<file path=docProps/thumbnail.jpeg>
</file>