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9BFD0DDA-096B-4157-BF94-4ECDECE71180}" type="datetimeFigureOut">
              <a:rPr lang="ru-RU" smtClean="0"/>
              <a:t>19.09.2024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D931713-3C87-40E3-83D2-007E02C47145}"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9BFD0DDA-096B-4157-BF94-4ECDECE71180}" type="datetimeFigureOut">
              <a:rPr lang="ru-RU" smtClean="0"/>
              <a:t>19.09.2024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D931713-3C87-40E3-83D2-007E02C4714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BFD0DDA-096B-4157-BF94-4ECDECE71180}" type="datetimeFigureOut">
              <a:rPr lang="ru-RU" smtClean="0"/>
              <a:t>19.09.2024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D931713-3C87-40E3-83D2-007E02C4714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BFD0DDA-096B-4157-BF94-4ECDECE71180}" type="datetimeFigureOut">
              <a:rPr lang="ru-RU" smtClean="0"/>
              <a:t>19.09.2024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D931713-3C87-40E3-83D2-007E02C47145}"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BFD0DDA-096B-4157-BF94-4ECDECE71180}" type="datetimeFigureOut">
              <a:rPr lang="ru-RU" smtClean="0"/>
              <a:t>19.09.2024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D931713-3C87-40E3-83D2-007E02C4714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BFD0DDA-096B-4157-BF94-4ECDECE71180}" type="datetimeFigureOut">
              <a:rPr lang="ru-RU" smtClean="0"/>
              <a:t>19.09.2024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D931713-3C87-40E3-83D2-007E02C47145}"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BFD0DDA-096B-4157-BF94-4ECDECE71180}" type="datetimeFigureOut">
              <a:rPr lang="ru-RU" smtClean="0"/>
              <a:t>19.09.2024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D931713-3C87-40E3-83D2-007E02C47145}" type="slidenum">
              <a:rPr lang="ru-RU" smtClean="0"/>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9BFD0DDA-096B-4157-BF94-4ECDECE71180}" type="datetimeFigureOut">
              <a:rPr lang="ru-RU" smtClean="0"/>
              <a:t>19.09.2024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D931713-3C87-40E3-83D2-007E02C4714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FD0DDA-096B-4157-BF94-4ECDECE71180}" type="datetimeFigureOut">
              <a:rPr lang="ru-RU" smtClean="0"/>
              <a:t>19.09.2024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D931713-3C87-40E3-83D2-007E02C4714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9BFD0DDA-096B-4157-BF94-4ECDECE71180}" type="datetimeFigureOut">
              <a:rPr lang="ru-RU" smtClean="0"/>
              <a:t>19.09.2024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D931713-3C87-40E3-83D2-007E02C4714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9BFD0DDA-096B-4157-BF94-4ECDECE71180}" type="datetimeFigureOut">
              <a:rPr lang="ru-RU" smtClean="0"/>
              <a:t>19.09.2024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D931713-3C87-40E3-83D2-007E02C47145}"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9BFD0DDA-096B-4157-BF94-4ECDECE71180}" type="datetimeFigureOut">
              <a:rPr lang="ru-RU" smtClean="0"/>
              <a:t>19.09.2024</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D931713-3C87-40E3-83D2-007E02C4714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755576" y="332656"/>
            <a:ext cx="7632847" cy="1008112"/>
          </a:xfrm>
        </p:spPr>
        <p:txBody>
          <a:bodyPr>
            <a:normAutofit fontScale="25000" lnSpcReduction="20000"/>
          </a:bodyPr>
          <a:lstStyle/>
          <a:p>
            <a:pPr algn="ctr"/>
            <a:r>
              <a:rPr lang="ru-RU" sz="11200" b="1" dirty="0">
                <a:latin typeface="Times New Roman" panose="02020603050405020304" pitchFamily="18" charset="0"/>
                <a:cs typeface="Times New Roman" panose="02020603050405020304" pitchFamily="18" charset="0"/>
              </a:rPr>
              <a:t>Снижение уровня психоэмоционального напряжения в семье</a:t>
            </a:r>
          </a:p>
          <a:p>
            <a:pPr algn="ctr"/>
            <a:endParaRPr lang="ru-RU" sz="11200" dirty="0">
              <a:latin typeface="Times New Roman" panose="02020603050405020304" pitchFamily="18" charset="0"/>
              <a:cs typeface="Times New Roman" panose="02020603050405020304" pitchFamily="18" charset="0"/>
            </a:endParaRPr>
          </a:p>
          <a:p>
            <a:pPr algn="ctr"/>
            <a:endParaRPr lang="ru-RU" sz="11200" dirty="0">
              <a:latin typeface="Times New Roman" panose="02020603050405020304" pitchFamily="18" charset="0"/>
              <a:cs typeface="Times New Roman" panose="02020603050405020304" pitchFamily="18" charset="0"/>
            </a:endParaRPr>
          </a:p>
          <a:p>
            <a:pPr algn="ctr"/>
            <a:endParaRPr lang="ru-RU" sz="11200" dirty="0">
              <a:latin typeface="Times New Roman" panose="02020603050405020304" pitchFamily="18" charset="0"/>
              <a:cs typeface="Times New Roman" panose="02020603050405020304" pitchFamily="18" charset="0"/>
            </a:endParaRPr>
          </a:p>
          <a:p>
            <a:pPr algn="ctr"/>
            <a:endParaRPr lang="ru-RU" sz="11200" dirty="0">
              <a:latin typeface="Times New Roman" panose="02020603050405020304" pitchFamily="18" charset="0"/>
              <a:cs typeface="Times New Roman" panose="02020603050405020304" pitchFamily="18" charset="0"/>
            </a:endParaRPr>
          </a:p>
          <a:p>
            <a:pPr algn="ctr"/>
            <a:endParaRPr lang="ru-RU" sz="11200" dirty="0">
              <a:latin typeface="Times New Roman" panose="02020603050405020304" pitchFamily="18" charset="0"/>
              <a:cs typeface="Times New Roman" panose="02020603050405020304" pitchFamily="18" charset="0"/>
            </a:endParaRPr>
          </a:p>
          <a:p>
            <a:pPr algn="ctr"/>
            <a:endParaRPr lang="ru-RU" sz="11200" dirty="0">
              <a:latin typeface="Times New Roman" panose="02020603050405020304" pitchFamily="18" charset="0"/>
              <a:cs typeface="Times New Roman" panose="02020603050405020304" pitchFamily="18" charset="0"/>
            </a:endParaRPr>
          </a:p>
          <a:p>
            <a:pPr algn="ctr"/>
            <a:endParaRPr lang="ru-RU" sz="11200" dirty="0">
              <a:latin typeface="Times New Roman" panose="02020603050405020304" pitchFamily="18" charset="0"/>
              <a:cs typeface="Times New Roman" panose="02020603050405020304" pitchFamily="18" charset="0"/>
            </a:endParaRPr>
          </a:p>
          <a:p>
            <a:pPr algn="ctr"/>
            <a:endParaRPr lang="ru-RU" sz="11200" dirty="0">
              <a:latin typeface="Times New Roman" panose="02020603050405020304" pitchFamily="18" charset="0"/>
              <a:cs typeface="Times New Roman" panose="02020603050405020304" pitchFamily="18" charset="0"/>
            </a:endParaRPr>
          </a:p>
          <a:p>
            <a:pPr algn="ctr"/>
            <a:endParaRPr lang="ru-RU" sz="11200" dirty="0">
              <a:latin typeface="Times New Roman" panose="02020603050405020304" pitchFamily="18" charset="0"/>
              <a:cs typeface="Times New Roman" panose="02020603050405020304" pitchFamily="18" charset="0"/>
            </a:endParaRPr>
          </a:p>
          <a:p>
            <a:pPr algn="ctr"/>
            <a:r>
              <a:rPr lang="ru-RU" sz="7200" i="1" dirty="0">
                <a:latin typeface="Times New Roman" panose="02020603050405020304" pitchFamily="18" charset="0"/>
                <a:cs typeface="Times New Roman" panose="02020603050405020304" pitchFamily="18" charset="0"/>
              </a:rPr>
              <a:t>				Подготовил педагог-психолог 					Кавказского филиала </a:t>
            </a:r>
            <a:r>
              <a:rPr lang="ru-RU" sz="7200" i="1">
                <a:latin typeface="Times New Roman" panose="02020603050405020304" pitchFamily="18" charset="0"/>
                <a:cs typeface="Times New Roman" panose="02020603050405020304" pitchFamily="18" charset="0"/>
              </a:rPr>
              <a:t>ГБУ «</a:t>
            </a:r>
            <a:r>
              <a:rPr lang="ru-RU" sz="7200" i="1" dirty="0">
                <a:latin typeface="Times New Roman" panose="02020603050405020304" pitchFamily="18" charset="0"/>
                <a:cs typeface="Times New Roman" panose="02020603050405020304" pitchFamily="18" charset="0"/>
              </a:rPr>
              <a:t>Центр 				диагностики и консультирования» КК 			     Медведева Ольга Александровна</a:t>
            </a:r>
          </a:p>
          <a:p>
            <a:endParaRPr lang="ru-RU" dirty="0"/>
          </a:p>
        </p:txBody>
      </p:sp>
      <p:pic>
        <p:nvPicPr>
          <p:cNvPr id="6" name="Picture 4" descr="C:\Users\7PC\Downloads\656e9735577086f881d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696" y="1124744"/>
            <a:ext cx="5328592" cy="3788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9404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332656"/>
            <a:ext cx="8424936" cy="3744416"/>
          </a:xfrm>
        </p:spPr>
        <p:txBody>
          <a:bodyPr>
            <a:normAutofit fontScale="92500" lnSpcReduction="20000"/>
          </a:bodyPr>
          <a:lstStyle/>
          <a:p>
            <a:pPr marL="45720" indent="0" algn="ctr">
              <a:buNone/>
            </a:pPr>
            <a:r>
              <a:rPr lang="ru-RU" sz="3000" b="1" dirty="0">
                <a:latin typeface="Times New Roman" panose="02020603050405020304" pitchFamily="18" charset="0"/>
                <a:cs typeface="Times New Roman" panose="02020603050405020304" pitchFamily="18" charset="0"/>
              </a:rPr>
              <a:t>Самое трудное для родителей в воспитании детей – справляться с собственными эмоциями</a:t>
            </a:r>
          </a:p>
          <a:p>
            <a:pPr marL="45720" indent="0">
              <a:buNone/>
            </a:pPr>
            <a:r>
              <a:rPr lang="ru-RU" sz="2400" b="1" i="1" dirty="0">
                <a:latin typeface="Times New Roman" panose="02020603050405020304" pitchFamily="18" charset="0"/>
                <a:cs typeface="Times New Roman" panose="02020603050405020304" pitchFamily="18" charset="0"/>
              </a:rPr>
              <a:t>Раздражительность, гнев – одна из основных проблем всех родителей и едва ли не самая разрушительная сила внутри семьи.</a:t>
            </a:r>
          </a:p>
          <a:p>
            <a:pPr marL="45720" indent="0">
              <a:buNone/>
            </a:pPr>
            <a:r>
              <a:rPr lang="ru-RU" sz="2400" b="1" i="1" dirty="0">
                <a:latin typeface="Times New Roman" panose="02020603050405020304" pitchFamily="18" charset="0"/>
                <a:cs typeface="Times New Roman" panose="02020603050405020304" pitchFamily="18" charset="0"/>
              </a:rPr>
              <a:t>Гнев не дает нам никаких преимуществ. Если бы гнев был эффективным способом заставить детей изменить свое плохое поведение, мы вскоре увидели бы, что они перестали так поступать. Но все наоборот, гнев-один из самых неэффективных способов реагирования на плохое поведение детей.</a:t>
            </a:r>
          </a:p>
          <a:p>
            <a:pPr marL="45720" indent="0">
              <a:buNone/>
            </a:pPr>
            <a:endParaRPr lang="ru-RU" sz="2400" b="1" i="1" dirty="0">
              <a:latin typeface="Times New Roman" panose="02020603050405020304" pitchFamily="18" charset="0"/>
              <a:cs typeface="Times New Roman" panose="02020603050405020304" pitchFamily="18" charset="0"/>
            </a:endParaRPr>
          </a:p>
        </p:txBody>
      </p:sp>
      <p:pic>
        <p:nvPicPr>
          <p:cNvPr id="1029" name="Picture 5" descr="https://psyfiles.ru/wp-content/uploads/4/4/1/441e15ee5547076a86973568e6cd0848.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1720" y="3645024"/>
            <a:ext cx="4680520" cy="295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012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332656"/>
            <a:ext cx="8208912" cy="3240360"/>
          </a:xfrm>
        </p:spPr>
        <p:txBody>
          <a:bodyPr>
            <a:normAutofit fontScale="77500" lnSpcReduction="20000"/>
          </a:bodyPr>
          <a:lstStyle/>
          <a:p>
            <a:pPr marL="45720" indent="0" algn="ctr">
              <a:buNone/>
            </a:pPr>
            <a:r>
              <a:rPr lang="ru-RU" sz="3200" b="1" dirty="0">
                <a:latin typeface="Times New Roman" panose="02020603050405020304" pitchFamily="18" charset="0"/>
                <a:cs typeface="Times New Roman" panose="02020603050405020304" pitchFamily="18" charset="0"/>
              </a:rPr>
              <a:t>Гнев это не только неприятие ситуации. Он включает ещё и осуждение.</a:t>
            </a:r>
          </a:p>
          <a:p>
            <a:pPr marL="45720" indent="0">
              <a:buNone/>
            </a:pPr>
            <a:r>
              <a:rPr lang="ru-RU" sz="3200" b="1" i="1" dirty="0">
                <a:latin typeface="Times New Roman" panose="02020603050405020304" pitchFamily="18" charset="0"/>
                <a:cs typeface="Times New Roman" panose="02020603050405020304" pitchFamily="18" charset="0"/>
              </a:rPr>
              <a:t>Осуждение - отрицательная оценка (родителем, другим человеком) соответственно поведения ребенка.</a:t>
            </a:r>
          </a:p>
          <a:p>
            <a:pPr marL="45720" indent="0">
              <a:buNone/>
            </a:pPr>
            <a:r>
              <a:rPr lang="ru-RU" sz="3200" b="1" i="1" dirty="0">
                <a:latin typeface="Times New Roman" panose="02020603050405020304" pitchFamily="18" charset="0"/>
                <a:cs typeface="Times New Roman" panose="02020603050405020304" pitchFamily="18" charset="0"/>
              </a:rPr>
              <a:t>Родителям следует знать, что высказывать замечания детям, осуждать их желательно лично, без свидетелей. Если присутствие при одобрении кого-либо сказывается положительно, то осуждение при свидетелях ведет к негативным последствиям.</a:t>
            </a:r>
          </a:p>
        </p:txBody>
      </p:sp>
      <p:pic>
        <p:nvPicPr>
          <p:cNvPr id="2050" name="Picture 2" descr="Picture backgrou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3728" y="3429000"/>
            <a:ext cx="4680520"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4254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260648"/>
            <a:ext cx="8424936" cy="2520280"/>
          </a:xfrm>
        </p:spPr>
        <p:txBody>
          <a:bodyPr>
            <a:normAutofit fontScale="70000" lnSpcReduction="20000"/>
          </a:bodyPr>
          <a:lstStyle/>
          <a:p>
            <a:pPr marL="45720" indent="0" algn="just">
              <a:buNone/>
            </a:pPr>
            <a:r>
              <a:rPr lang="ru-RU" sz="3200" b="1" i="1" dirty="0">
                <a:latin typeface="Times New Roman" panose="02020603050405020304" pitchFamily="18" charset="0"/>
                <a:cs typeface="Times New Roman" panose="02020603050405020304" pitchFamily="18" charset="0"/>
              </a:rPr>
              <a:t>Невыносимость разочарований и низкий порог сдержанности</a:t>
            </a:r>
            <a:r>
              <a:rPr lang="ru-RU" sz="3200" i="1" dirty="0">
                <a:latin typeface="Times New Roman" panose="02020603050405020304" pitchFamily="18" charset="0"/>
                <a:cs typeface="Times New Roman" panose="02020603050405020304" pitchFamily="18" charset="0"/>
              </a:rPr>
              <a:t> у родителей могут быть связаны с убеждением, что они не в состоянии переносить боль, неудобства или разочарования.</a:t>
            </a:r>
          </a:p>
          <a:p>
            <a:pPr marL="45720" indent="0" algn="just">
              <a:buNone/>
            </a:pPr>
            <a:endParaRPr lang="ru-RU" sz="3200" i="1" dirty="0">
              <a:latin typeface="Times New Roman" panose="02020603050405020304" pitchFamily="18" charset="0"/>
              <a:cs typeface="Times New Roman" panose="02020603050405020304" pitchFamily="18" charset="0"/>
            </a:endParaRPr>
          </a:p>
          <a:p>
            <a:pPr marL="45720" indent="0" algn="just">
              <a:buNone/>
            </a:pPr>
            <a:r>
              <a:rPr lang="ru-RU" sz="3200" b="1" i="1" dirty="0">
                <a:latin typeface="Times New Roman" panose="02020603050405020304" pitchFamily="18" charset="0"/>
                <a:cs typeface="Times New Roman" panose="02020603050405020304" pitchFamily="18" charset="0"/>
              </a:rPr>
              <a:t>Чтобы оставаться счастливыми, родители должны научиться принимать беспокойства и разочарования невозмутимо.</a:t>
            </a:r>
          </a:p>
        </p:txBody>
      </p:sp>
      <p:pic>
        <p:nvPicPr>
          <p:cNvPr id="3074" name="Picture 2" descr="Picture backgrou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2852936"/>
            <a:ext cx="5760640"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0686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404664"/>
            <a:ext cx="8352928" cy="3240360"/>
          </a:xfrm>
        </p:spPr>
        <p:txBody>
          <a:bodyPr>
            <a:normAutofit fontScale="85000" lnSpcReduction="20000"/>
          </a:bodyPr>
          <a:lstStyle/>
          <a:p>
            <a:pPr marL="45720" indent="0" algn="ctr">
              <a:buNone/>
            </a:pPr>
            <a:r>
              <a:rPr lang="ru-RU" sz="2800" b="1" dirty="0">
                <a:latin typeface="Times New Roman" panose="02020603050405020304" pitchFamily="18" charset="0"/>
                <a:cs typeface="Times New Roman" panose="02020603050405020304" pitchFamily="18" charset="0"/>
              </a:rPr>
              <a:t>Гнев не дает нам никаких преимуществ</a:t>
            </a:r>
          </a:p>
          <a:p>
            <a:pPr marL="45720" indent="0" algn="just">
              <a:buNone/>
            </a:pPr>
            <a:r>
              <a:rPr lang="ru-RU" sz="2800" b="1" i="1" dirty="0">
                <a:latin typeface="Times New Roman" panose="02020603050405020304" pitchFamily="18" charset="0"/>
                <a:cs typeface="Times New Roman" panose="02020603050405020304" pitchFamily="18" charset="0"/>
              </a:rPr>
              <a:t>Гнев-один из самых неэффективных способов реагирования на плохое поведение детей.</a:t>
            </a:r>
          </a:p>
          <a:p>
            <a:pPr marL="45720" indent="0" algn="just">
              <a:buNone/>
            </a:pPr>
            <a:endParaRPr lang="ru-RU" sz="2800" dirty="0">
              <a:latin typeface="Times New Roman" panose="02020603050405020304" pitchFamily="18" charset="0"/>
              <a:cs typeface="Times New Roman" panose="02020603050405020304" pitchFamily="18" charset="0"/>
            </a:endParaRPr>
          </a:p>
          <a:p>
            <a:pPr marL="45720" indent="0">
              <a:buNone/>
            </a:pPr>
            <a:r>
              <a:rPr lang="ru-RU" sz="2800" b="1" i="1" dirty="0">
                <a:latin typeface="Times New Roman" panose="02020603050405020304" pitchFamily="18" charset="0"/>
                <a:cs typeface="Times New Roman" panose="02020603050405020304" pitchFamily="18" charset="0"/>
              </a:rPr>
              <a:t>Как избавиться от гнева? Забота о благе ребенка</a:t>
            </a:r>
          </a:p>
          <a:p>
            <a:pPr marL="45720" indent="0">
              <a:buNone/>
            </a:pPr>
            <a:r>
              <a:rPr lang="ru-RU" sz="2800" b="1" i="1" dirty="0">
                <a:latin typeface="Times New Roman" panose="02020603050405020304" pitchFamily="18" charset="0"/>
                <a:cs typeface="Times New Roman" panose="02020603050405020304" pitchFamily="18" charset="0"/>
              </a:rPr>
              <a:t>Первый шаг к преодолению гнева - перестать требовать от детей совершенства и искать комфорта и удобства для себя. Главным следует сделать не собственные желания, а благополучие детей.</a:t>
            </a:r>
          </a:p>
        </p:txBody>
      </p:sp>
      <p:pic>
        <p:nvPicPr>
          <p:cNvPr id="4098" name="Picture 2" descr="Picture backgrou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3573016"/>
            <a:ext cx="4680520"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6096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260648"/>
            <a:ext cx="8156376" cy="2880320"/>
          </a:xfrm>
        </p:spPr>
        <p:txBody>
          <a:bodyPr>
            <a:normAutofit fontScale="85000" lnSpcReduction="20000"/>
          </a:bodyPr>
          <a:lstStyle/>
          <a:p>
            <a:pPr marL="45720" indent="0" algn="ctr">
              <a:buNone/>
            </a:pPr>
            <a:r>
              <a:rPr lang="ru-RU" sz="2800" b="1" dirty="0">
                <a:latin typeface="Times New Roman" panose="02020603050405020304" pitchFamily="18" charset="0"/>
                <a:cs typeface="Times New Roman" panose="02020603050405020304" pitchFamily="18" charset="0"/>
              </a:rPr>
              <a:t>Судить благосклонно</a:t>
            </a:r>
          </a:p>
          <a:p>
            <a:pPr marL="45720" indent="0">
              <a:buNone/>
            </a:pPr>
            <a:r>
              <a:rPr lang="ru-RU" sz="2800" b="1" i="1" dirty="0">
                <a:latin typeface="Times New Roman" panose="02020603050405020304" pitchFamily="18" charset="0"/>
                <a:cs typeface="Times New Roman" panose="02020603050405020304" pitchFamily="18" charset="0"/>
              </a:rPr>
              <a:t>Другая важная причина ненужного гнева на детей – наш обычай судить и осуждать их за недостатки.</a:t>
            </a:r>
          </a:p>
          <a:p>
            <a:pPr marL="45720" indent="0">
              <a:buNone/>
            </a:pPr>
            <a:r>
              <a:rPr lang="ru-RU" sz="2800" b="1" i="1" dirty="0">
                <a:latin typeface="Times New Roman" panose="02020603050405020304" pitchFamily="18" charset="0"/>
                <a:cs typeface="Times New Roman" panose="02020603050405020304" pitchFamily="18" charset="0"/>
              </a:rPr>
              <a:t>Если мы не хотим сердиться, необходимо научиться судить детей благосклонно, несмотря на их очевидные недостатки.</a:t>
            </a:r>
          </a:p>
          <a:p>
            <a:pPr marL="45720" indent="0">
              <a:buNone/>
            </a:pPr>
            <a:r>
              <a:rPr lang="ru-RU" sz="2800" b="1" i="1" dirty="0">
                <a:latin typeface="Times New Roman" panose="02020603050405020304" pitchFamily="18" charset="0"/>
                <a:cs typeface="Times New Roman" panose="02020603050405020304" pitchFamily="18" charset="0"/>
              </a:rPr>
              <a:t>Родители должны без колебаний настаивать на своих правах, но избегать всяких негативных суждений</a:t>
            </a:r>
          </a:p>
        </p:txBody>
      </p:sp>
      <p:pic>
        <p:nvPicPr>
          <p:cNvPr id="5122" name="Picture 2" descr="Picture backgrou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102962"/>
            <a:ext cx="4680520" cy="36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759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404664"/>
            <a:ext cx="8064896" cy="2736304"/>
          </a:xfrm>
        </p:spPr>
        <p:txBody>
          <a:bodyPr>
            <a:normAutofit fontScale="85000" lnSpcReduction="20000"/>
          </a:bodyPr>
          <a:lstStyle/>
          <a:p>
            <a:pPr marL="45720" indent="0" algn="ctr">
              <a:buNone/>
            </a:pPr>
            <a:r>
              <a:rPr lang="ru-RU" sz="2800" b="1" dirty="0">
                <a:latin typeface="Times New Roman" panose="02020603050405020304" pitchFamily="18" charset="0"/>
                <a:cs typeface="Times New Roman" panose="02020603050405020304" pitchFamily="18" charset="0"/>
              </a:rPr>
              <a:t>Проводите различие между ребенком и его поведением</a:t>
            </a:r>
          </a:p>
          <a:p>
            <a:pPr marL="45720" indent="0" algn="just">
              <a:buNone/>
            </a:pPr>
            <a:r>
              <a:rPr lang="ru-RU" sz="2800" b="1" i="1" dirty="0">
                <a:latin typeface="Times New Roman" panose="02020603050405020304" pitchFamily="18" charset="0"/>
                <a:cs typeface="Times New Roman" panose="02020603050405020304" pitchFamily="18" charset="0"/>
              </a:rPr>
              <a:t>Чтобы не сердиться на своего ребенка, не считайте его плохим, когда он плохо себя ведет. Мы должны научиться проводить различие между действием и тем, кто его совершает.</a:t>
            </a:r>
          </a:p>
          <a:p>
            <a:pPr marL="45720" indent="0">
              <a:buNone/>
            </a:pPr>
            <a:r>
              <a:rPr lang="ru-RU" sz="2800" b="1" i="1" dirty="0">
                <a:latin typeface="Times New Roman" panose="02020603050405020304" pitchFamily="18" charset="0"/>
                <a:cs typeface="Times New Roman" panose="02020603050405020304" pitchFamily="18" charset="0"/>
              </a:rPr>
              <a:t>Тогда гораздо легче будет сохранять спокойствие и занять правильную позицию для конструктивного решения данной проблемы.</a:t>
            </a:r>
          </a:p>
        </p:txBody>
      </p:sp>
      <p:pic>
        <p:nvPicPr>
          <p:cNvPr id="6146" name="Picture 2" descr="Picture backgrou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212976"/>
            <a:ext cx="4608512" cy="3356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00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188640"/>
            <a:ext cx="7848872" cy="5976664"/>
          </a:xfrm>
        </p:spPr>
        <p:txBody>
          <a:bodyPr>
            <a:normAutofit fontScale="92500" lnSpcReduction="20000"/>
          </a:bodyPr>
          <a:lstStyle/>
          <a:p>
            <a:pPr marL="45720" indent="0" algn="ctr">
              <a:buNone/>
            </a:pPr>
            <a:r>
              <a:rPr lang="ru-RU" b="1" dirty="0">
                <a:latin typeface="Times New Roman" panose="02020603050405020304" pitchFamily="18" charset="0"/>
                <a:cs typeface="Times New Roman" panose="02020603050405020304" pitchFamily="18" charset="0"/>
              </a:rPr>
              <a:t>Стресс</a:t>
            </a:r>
          </a:p>
          <a:p>
            <a:pPr marL="45720" indent="0">
              <a:buNone/>
            </a:pPr>
            <a:r>
              <a:rPr lang="ru-RU" b="1" i="1" dirty="0">
                <a:latin typeface="Times New Roman" panose="02020603050405020304" pitchFamily="18" charset="0"/>
                <a:cs typeface="Times New Roman" panose="02020603050405020304" pitchFamily="18" charset="0"/>
              </a:rPr>
              <a:t>Если мы будем следить за тем, чтобы избегать преувеличений и негативных суждений, мы сумеем предотвратить, гневные реакции.</a:t>
            </a:r>
          </a:p>
          <a:p>
            <a:pPr marL="45720" indent="0">
              <a:buNone/>
            </a:pPr>
            <a:r>
              <a:rPr lang="ru-RU" b="1" i="1" dirty="0">
                <a:latin typeface="Times New Roman" panose="02020603050405020304" pitchFamily="18" charset="0"/>
                <a:cs typeface="Times New Roman" panose="02020603050405020304" pitchFamily="18" charset="0"/>
              </a:rPr>
              <a:t>Избегать следует не эмоциональных реакций, а повышенного голоса и резких замечаний о личности.</a:t>
            </a:r>
          </a:p>
          <a:p>
            <a:pPr marL="45720" indent="0">
              <a:buNone/>
            </a:pPr>
            <a:r>
              <a:rPr lang="ru-RU" b="1" i="1" dirty="0">
                <a:latin typeface="Times New Roman" panose="02020603050405020304" pitchFamily="18" charset="0"/>
                <a:cs typeface="Times New Roman" panose="02020603050405020304" pitchFamily="18" charset="0"/>
              </a:rPr>
              <a:t>Эмоции – это своеобразный способ реагирования человека на те или иные события, происходящие в его жизни.</a:t>
            </a:r>
          </a:p>
          <a:p>
            <a:pPr marL="45720" indent="0">
              <a:buNone/>
            </a:pPr>
            <a:r>
              <a:rPr lang="ru-RU" b="1" i="1" dirty="0">
                <a:latin typeface="Times New Roman" panose="02020603050405020304" pitchFamily="18" charset="0"/>
                <a:cs typeface="Times New Roman" panose="02020603050405020304" pitchFamily="18" charset="0"/>
              </a:rPr>
              <a:t>Эмоции могут быть положительными, от которых вреда нет, и отрицательными, негативно влияющими на человека.</a:t>
            </a:r>
          </a:p>
          <a:p>
            <a:pPr marL="45720" indent="0">
              <a:buNone/>
            </a:pPr>
            <a:endParaRPr lang="ru-RU" b="1" i="1" dirty="0">
              <a:latin typeface="Times New Roman" panose="02020603050405020304" pitchFamily="18" charset="0"/>
              <a:cs typeface="Times New Roman" panose="02020603050405020304" pitchFamily="18" charset="0"/>
            </a:endParaRPr>
          </a:p>
          <a:p>
            <a:pPr marL="45720" indent="0">
              <a:buNone/>
            </a:pPr>
            <a:endParaRPr lang="ru-RU" b="1" i="1" dirty="0">
              <a:latin typeface="Times New Roman" panose="02020603050405020304" pitchFamily="18" charset="0"/>
              <a:cs typeface="Times New Roman" panose="02020603050405020304" pitchFamily="18" charset="0"/>
            </a:endParaRPr>
          </a:p>
          <a:p>
            <a:pPr marL="45720" indent="0">
              <a:buNone/>
            </a:pPr>
            <a:r>
              <a:rPr lang="ru-RU" b="1" i="1" dirty="0">
                <a:latin typeface="Times New Roman" panose="02020603050405020304" pitchFamily="18" charset="0"/>
                <a:cs typeface="Times New Roman" panose="02020603050405020304" pitchFamily="18" charset="0"/>
              </a:rPr>
              <a:t>      Определите источник</a:t>
            </a:r>
          </a:p>
          <a:p>
            <a:pPr marL="45720" indent="0">
              <a:buNone/>
            </a:pPr>
            <a:r>
              <a:rPr lang="ru-RU" b="1" i="1" dirty="0">
                <a:latin typeface="Times New Roman" panose="02020603050405020304" pitchFamily="18" charset="0"/>
                <a:cs typeface="Times New Roman" panose="02020603050405020304" pitchFamily="18" charset="0"/>
              </a:rPr>
              <a:t>      Избегайте отрицательного</a:t>
            </a:r>
          </a:p>
          <a:p>
            <a:pPr marL="45720" indent="0">
              <a:buNone/>
            </a:pPr>
            <a:r>
              <a:rPr lang="ru-RU" b="1" i="1" dirty="0">
                <a:latin typeface="Times New Roman" panose="02020603050405020304" pitchFamily="18" charset="0"/>
                <a:cs typeface="Times New Roman" panose="02020603050405020304" pitchFamily="18" charset="0"/>
              </a:rPr>
              <a:t>      Будьте терпеливы</a:t>
            </a:r>
          </a:p>
          <a:p>
            <a:pPr marL="45720" indent="0">
              <a:buNone/>
            </a:pPr>
            <a:r>
              <a:rPr lang="ru-RU" b="1" i="1" dirty="0">
                <a:latin typeface="Times New Roman" panose="02020603050405020304" pitchFamily="18" charset="0"/>
                <a:cs typeface="Times New Roman" panose="02020603050405020304" pitchFamily="18" charset="0"/>
              </a:rPr>
              <a:t>      Отдыхайте</a:t>
            </a:r>
          </a:p>
          <a:p>
            <a:pPr marL="45720" indent="0">
              <a:buNone/>
            </a:pPr>
            <a:r>
              <a:rPr lang="ru-RU" b="1" i="1" dirty="0">
                <a:latin typeface="Times New Roman" panose="02020603050405020304" pitchFamily="18" charset="0"/>
                <a:cs typeface="Times New Roman" panose="02020603050405020304" pitchFamily="18" charset="0"/>
              </a:rPr>
              <a:t>      Анализируйте ситуации</a:t>
            </a:r>
          </a:p>
          <a:p>
            <a:pPr marL="45720" indent="0">
              <a:buNone/>
            </a:pPr>
            <a:r>
              <a:rPr lang="ru-RU" b="1" i="1" dirty="0">
                <a:latin typeface="Times New Roman" panose="02020603050405020304" pitchFamily="18" charset="0"/>
                <a:cs typeface="Times New Roman" panose="02020603050405020304" pitchFamily="18" charset="0"/>
              </a:rPr>
              <a:t>      Выход эмоций</a:t>
            </a:r>
          </a:p>
        </p:txBody>
      </p:sp>
      <p:pic>
        <p:nvPicPr>
          <p:cNvPr id="7170" name="Picture 2" descr="Picture backgrou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3968" y="3140968"/>
            <a:ext cx="4464496" cy="3420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711205"/>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734</TotalTime>
  <Words>468</Words>
  <Application>Microsoft Office PowerPoint</Application>
  <PresentationFormat>Экран (4:3)</PresentationFormat>
  <Paragraphs>45</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Georgia</vt:lpstr>
      <vt:lpstr>Times New Roman</vt:lpstr>
      <vt:lpstr>Trebuchet MS</vt: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Кавказский филиал «Центр диагностики и консультирования» КК</dc:title>
  <dc:creator>7PC</dc:creator>
  <cp:lastModifiedBy>ГБУ КК Центр диагностики и консультирования</cp:lastModifiedBy>
  <cp:revision>47</cp:revision>
  <dcterms:created xsi:type="dcterms:W3CDTF">2024-08-27T11:45:01Z</dcterms:created>
  <dcterms:modified xsi:type="dcterms:W3CDTF">2024-09-19T13:47:06Z</dcterms:modified>
</cp:coreProperties>
</file>