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5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7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8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68" r:id="rId3"/>
    <p:sldMasterId id="2147483686" r:id="rId4"/>
    <p:sldMasterId id="2147483704" r:id="rId5"/>
    <p:sldMasterId id="2147483722" r:id="rId6"/>
    <p:sldMasterId id="2147483740" r:id="rId7"/>
    <p:sldMasterId id="2147483758" r:id="rId8"/>
    <p:sldMasterId id="2147483776" r:id="rId9"/>
  </p:sldMasterIdLst>
  <p:sldIdLst>
    <p:sldId id="256" r:id="rId10"/>
    <p:sldId id="257" r:id="rId11"/>
    <p:sldId id="258" r:id="rId12"/>
    <p:sldId id="259" r:id="rId13"/>
    <p:sldId id="260" r:id="rId14"/>
    <p:sldId id="261" r:id="rId15"/>
    <p:sldId id="263" r:id="rId16"/>
    <p:sldId id="264" r:id="rId17"/>
    <p:sldId id="265" r:id="rId18"/>
    <p:sldId id="266" r:id="rId19"/>
    <p:sldId id="269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68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876573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943545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03675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82131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129757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05368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185598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343018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56379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512392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0393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611091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028983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426027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767785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542682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27052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456060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640041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498799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64689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1693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389190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763011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406611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751178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5666405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982547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588225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32587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6651751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271285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6803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351599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40620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520952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345003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3927580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6553673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4993323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2961315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629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7912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0340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02811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53327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46199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403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048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01392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1216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34285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1360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95163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98574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63583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14200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49152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732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38164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16244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43640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9635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5033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2929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37494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743374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46239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9213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8289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406319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67680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0474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181397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28133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274862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723277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28118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80392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26049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925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652418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04665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805427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660721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42437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109044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09279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845295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098407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88802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7510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216870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486194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706608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72226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284669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64968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014004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1303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913417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44143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7363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130682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314103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507207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596383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370771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087172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646182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995576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095444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810372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5461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97476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857379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727067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928416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161954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795622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16272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151042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440168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619764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0045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448342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986462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531451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46535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758707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969120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96466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715346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047757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95842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4916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45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17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4.xml"/><Relationship Id="rId16" Type="http://schemas.openxmlformats.org/officeDocument/2006/relationships/slideLayout" Target="../slideLayouts/slideLayout68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2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slideLayout" Target="../slideLayouts/slideLayout82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1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71.xml"/><Relationship Id="rId16" Type="http://schemas.openxmlformats.org/officeDocument/2006/relationships/slideLayout" Target="../slideLayouts/slideLayout85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79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slideLayout" Target="../slideLayouts/slideLayout8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9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17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88.xml"/><Relationship Id="rId16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96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10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13" Type="http://schemas.openxmlformats.org/officeDocument/2006/relationships/slideLayout" Target="../slideLayouts/slideLayout116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12" Type="http://schemas.openxmlformats.org/officeDocument/2006/relationships/slideLayout" Target="../slideLayouts/slideLayout115.xml"/><Relationship Id="rId17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05.xml"/><Relationship Id="rId16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08.xml"/><Relationship Id="rId15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1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Relationship Id="rId14" Type="http://schemas.openxmlformats.org/officeDocument/2006/relationships/slideLayout" Target="../slideLayouts/slideLayout11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slideLayout" Target="../slideLayouts/slideLayout133.xml"/><Relationship Id="rId18" Type="http://schemas.openxmlformats.org/officeDocument/2006/relationships/theme" Target="../theme/theme9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17" Type="http://schemas.openxmlformats.org/officeDocument/2006/relationships/slideLayout" Target="../slideLayouts/slideLayout137.xml"/><Relationship Id="rId2" Type="http://schemas.openxmlformats.org/officeDocument/2006/relationships/slideLayout" Target="../slideLayouts/slideLayout122.xml"/><Relationship Id="rId16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5" Type="http://schemas.openxmlformats.org/officeDocument/2006/relationships/slideLayout" Target="../slideLayouts/slideLayout135.xml"/><Relationship Id="rId10" Type="http://schemas.openxmlformats.org/officeDocument/2006/relationships/slideLayout" Target="../slideLayouts/slideLayout13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slideLayout" Target="../slideLayouts/slideLayout1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1583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9900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6203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4762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  <p:sldLayoutId id="214748372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9401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228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  <p:sldLayoutId id="214748375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032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  <p:sldLayoutId id="2147483772" r:id="rId14"/>
    <p:sldLayoutId id="2147483773" r:id="rId15"/>
    <p:sldLayoutId id="2147483774" r:id="rId16"/>
    <p:sldLayoutId id="214748377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FC90BE-44C2-4F3E-BCBA-734C0F9F655A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24.05.2024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7E766-B743-41DD-B7A0-C992E50D164B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2164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  <p:sldLayoutId id="21474837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2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88.xml"/><Relationship Id="rId4" Type="http://schemas.openxmlformats.org/officeDocument/2006/relationships/image" Target="../media/image3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0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323" y="1454129"/>
            <a:ext cx="9144000" cy="33113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89969" y="792597"/>
            <a:ext cx="4578096" cy="307848"/>
          </a:xfrm>
          <a:prstGeom prst="rect">
            <a:avLst/>
          </a:prstGeom>
          <a:solidFill>
            <a:srgbClr val="40BAD2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2200" b="1" i="1" dirty="0">
                <a:latin typeface="Times New Roman"/>
              </a:rPr>
              <a:t>«Психологическое здоровье детей»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250680" y="4864608"/>
            <a:ext cx="2444496" cy="1082040"/>
          </a:xfrm>
          <a:prstGeom prst="rect">
            <a:avLst/>
          </a:prstGeom>
          <a:solidFill>
            <a:srgbClr val="DADFCB"/>
          </a:solidFill>
        </p:spPr>
        <p:txBody>
          <a:bodyPr lIns="0" tIns="0" rIns="0" bIns="0">
            <a:noAutofit/>
          </a:bodyPr>
          <a:lstStyle/>
          <a:p>
            <a:pPr indent="0">
              <a:lnSpc>
                <a:spcPts val="2064"/>
              </a:lnSpc>
              <a:spcAft>
                <a:spcPts val="210"/>
              </a:spcAft>
            </a:pPr>
            <a:r>
              <a:rPr lang="ru" sz="1700" dirty="0">
                <a:latin typeface="Times New Roman"/>
              </a:rPr>
              <a:t>Педагог-психолог ЦДиК Анапский филиал</a:t>
            </a:r>
          </a:p>
          <a:p>
            <a:pPr indent="0">
              <a:lnSpc>
                <a:spcPts val="2040"/>
              </a:lnSpc>
            </a:pPr>
            <a:r>
              <a:rPr lang="ru" sz="1700" dirty="0">
                <a:latin typeface="Times New Roman"/>
              </a:rPr>
              <a:t>Баженова </a:t>
            </a:r>
            <a:r>
              <a:rPr lang="ru" sz="1700" dirty="0" smtClean="0">
                <a:latin typeface="Times New Roman"/>
              </a:rPr>
              <a:t>Галина </a:t>
            </a:r>
            <a:r>
              <a:rPr lang="ru" sz="1700" dirty="0">
                <a:latin typeface="Times New Roman"/>
              </a:rPr>
              <a:t>Викторовна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262" y="682751"/>
            <a:ext cx="3077306" cy="318155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00984" y="231648"/>
            <a:ext cx="8665464" cy="5626608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0" algn="ctr">
              <a:lnSpc>
                <a:spcPts val="2472"/>
              </a:lnSpc>
              <a:spcAft>
                <a:spcPts val="1890"/>
              </a:spcAft>
            </a:pPr>
            <a:r>
              <a:rPr lang="ru" sz="1800" b="1" i="1">
                <a:solidFill>
                  <a:srgbClr val="7030A0"/>
                </a:solidFill>
                <a:latin typeface="Times New Roman"/>
              </a:rPr>
              <a:t>Как сохранить психическое здоровье ребенка (памятка для родителей)</a:t>
            </a:r>
          </a:p>
          <a:p>
            <a:pPr marL="355600" indent="-355600">
              <a:lnSpc>
                <a:spcPts val="2160"/>
              </a:lnSpc>
            </a:pPr>
            <a:r>
              <a:rPr lang="ru" sz="1700">
                <a:latin typeface="Times New Roman"/>
              </a:rPr>
              <a:t>•    Всегда находите время поговорить с ребенком. Интересуйтесь его проблемами, вникайте в возникающие у него сложности, обсуждайте их.</a:t>
            </a:r>
          </a:p>
          <a:p>
            <a:pPr marL="355600" indent="-355600">
              <a:lnSpc>
                <a:spcPts val="2160"/>
              </a:lnSpc>
            </a:pPr>
            <a:r>
              <a:rPr lang="ru" sz="1700">
                <a:latin typeface="Times New Roman"/>
              </a:rPr>
              <a:t>•    Не оказывайте нажима на ребенка, признайте его право самостоятельно принимать решения, уважайте его право на собственное мнение.</a:t>
            </a:r>
          </a:p>
          <a:p>
            <a:pPr marL="355600" indent="-355600">
              <a:lnSpc>
                <a:spcPts val="2160"/>
              </a:lnSpc>
            </a:pPr>
            <a:r>
              <a:rPr lang="ru" sz="1700">
                <a:latin typeface="Times New Roman"/>
              </a:rPr>
              <a:t>•    Научитесь относиться к ребенку как равноправному партнеру, который пока просто обладает меньшим жизненным опытом.</a:t>
            </a:r>
          </a:p>
          <a:p>
            <a:pPr marL="355600" indent="-355600">
              <a:lnSpc>
                <a:spcPts val="2160"/>
              </a:lnSpc>
            </a:pPr>
            <a:r>
              <a:rPr lang="ru" sz="1700">
                <a:latin typeface="Times New Roman"/>
              </a:rPr>
              <a:t>•    Не унижайте ребенка криком, исключите из практики семейного воспитания "психологические пощечины".</a:t>
            </a:r>
          </a:p>
          <a:p>
            <a:pPr marL="355600" indent="-355600">
              <a:lnSpc>
                <a:spcPts val="2160"/>
              </a:lnSpc>
            </a:pPr>
            <a:r>
              <a:rPr lang="ru" sz="1700">
                <a:latin typeface="Times New Roman"/>
              </a:rPr>
              <a:t>•    Не требуйте от ребенка невозможного в учении, сочетайте разумную требовательность с похвалой. Радуйтесь вместе с ребенком даже маленьким успехам.</a:t>
            </a:r>
          </a:p>
          <a:p>
            <a:pPr marL="355600" indent="-355600">
              <a:lnSpc>
                <a:spcPts val="2160"/>
              </a:lnSpc>
            </a:pPr>
            <a:r>
              <a:rPr lang="ru" sz="1700">
                <a:latin typeface="Times New Roman"/>
              </a:rPr>
              <a:t>•    Осознайте, что взрослеющий ребенок не всегда адекватен в своих поступках в силу физиологических особенностей. Умейте прощать, "лечите" добром.</a:t>
            </a:r>
          </a:p>
          <a:p>
            <a:pPr marL="355600" indent="-355600">
              <a:lnSpc>
                <a:spcPts val="2160"/>
              </a:lnSpc>
            </a:pPr>
            <a:r>
              <a:rPr lang="ru" sz="1700">
                <a:latin typeface="Times New Roman"/>
              </a:rPr>
              <a:t>•    Не сравнивайте ребенка с другими, более успешными детьми. Этим вы снижаете его самооценку. Сравните его с ним же самим, но менее успешным.</a:t>
            </a:r>
          </a:p>
          <a:p>
            <a:pPr marL="355600" indent="-355600">
              <a:lnSpc>
                <a:spcPts val="2160"/>
              </a:lnSpc>
            </a:pPr>
            <a:r>
              <a:rPr lang="ru" sz="1700">
                <a:latin typeface="Times New Roman"/>
              </a:rPr>
              <a:t>•    Следите за выражением своего лица, когда общаетесь с ребенком. Хмуро сведенные брови, гневно сверкающие глаза, искаженное лицо - "психологическая пощечина" ребенку.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1800"/>
              </a:spcBef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Развиваем эмоциональный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2" y="2575751"/>
            <a:ext cx="2488406" cy="33178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484" y="2575751"/>
            <a:ext cx="2488407" cy="33178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210" y="2571496"/>
            <a:ext cx="2492502" cy="332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820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379" y="982132"/>
            <a:ext cx="3373242" cy="467800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656" y="982132"/>
            <a:ext cx="3429000" cy="47054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4" y="982132"/>
            <a:ext cx="3429000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5239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060" y="531026"/>
            <a:ext cx="4241292" cy="56550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1" y="485073"/>
            <a:ext cx="4355591" cy="5746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159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445" y="976881"/>
            <a:ext cx="3500563" cy="447294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008" y="886299"/>
            <a:ext cx="3657600" cy="47281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15" y="982132"/>
            <a:ext cx="3269043" cy="4467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5442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444" y="1641210"/>
            <a:ext cx="5281214" cy="2581927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08" y="1641210"/>
            <a:ext cx="4919120" cy="271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9440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608" y="1134407"/>
            <a:ext cx="3163808" cy="426235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628" y="969702"/>
            <a:ext cx="2571332" cy="44270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43" y="1158874"/>
            <a:ext cx="4016577" cy="40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9785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154" y="982132"/>
            <a:ext cx="6495000" cy="4580259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0973" y="936411"/>
            <a:ext cx="3460518" cy="4671699"/>
          </a:xfrm>
        </p:spPr>
      </p:pic>
    </p:spTree>
    <p:extLst>
      <p:ext uri="{BB962C8B-B14F-4D97-AF65-F5344CB8AC3E}">
        <p14:creationId xmlns:p14="http://schemas.microsoft.com/office/powerpoint/2010/main" val="6889106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7795" y="1070088"/>
            <a:ext cx="5455910" cy="38989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070088"/>
            <a:ext cx="5462645" cy="3898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5048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3008" y="2276856"/>
            <a:ext cx="5794130" cy="393990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94360" y="1444752"/>
            <a:ext cx="4465320" cy="350520"/>
          </a:xfrm>
          <a:prstGeom prst="rect">
            <a:avLst/>
          </a:prstGeom>
          <a:solidFill>
            <a:srgbClr val="D9F0F6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3500" b="1" i="1">
                <a:solidFill>
                  <a:srgbClr val="7030A0"/>
                </a:solidFill>
                <a:latin typeface="Times New Roman"/>
              </a:rPr>
              <a:t>Спасибо за внимание!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2896" y="481584"/>
            <a:ext cx="5468112" cy="40904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2896" y="5059680"/>
            <a:ext cx="2947416" cy="29870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4487" y="1929383"/>
            <a:ext cx="4591813" cy="2554693"/>
          </a:xfrm>
          <a:prstGeom prst="rect">
            <a:avLst/>
          </a:prstGeom>
          <a:solidFill>
            <a:srgbClr val="40BAD2"/>
          </a:solidFill>
        </p:spPr>
        <p:txBody>
          <a:bodyPr lIns="0" tIns="0" rIns="0" bIns="0">
            <a:noAutofit/>
          </a:bodyPr>
          <a:lstStyle/>
          <a:p>
            <a:pPr indent="0" algn="ctr">
              <a:spcAft>
                <a:spcPts val="2730"/>
              </a:spcAft>
            </a:pPr>
            <a:r>
              <a:rPr lang="ru" sz="1800" b="1" i="1" dirty="0">
                <a:latin typeface="Times New Roman"/>
              </a:rPr>
              <a:t>Здоровье - это...</a:t>
            </a:r>
          </a:p>
          <a:p>
            <a:pPr indent="0" algn="ctr">
              <a:lnSpc>
                <a:spcPts val="2136"/>
              </a:lnSpc>
            </a:pPr>
            <a:r>
              <a:rPr lang="ru" sz="2000" dirty="0">
                <a:solidFill>
                  <a:srgbClr val="333333"/>
                </a:solidFill>
                <a:latin typeface="Times New Roman"/>
              </a:rPr>
              <a:t>состояние полного физического, духовного и социального благополучия ,а не только отсутствие болезней и физических дефектов.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5512" y="609600"/>
            <a:ext cx="7674864" cy="544982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088" y="1520952"/>
            <a:ext cx="2654808" cy="469392"/>
          </a:xfrm>
          <a:prstGeom prst="rect">
            <a:avLst/>
          </a:prstGeom>
          <a:solidFill>
            <a:srgbClr val="40BAD2"/>
          </a:solidFill>
        </p:spPr>
        <p:txBody>
          <a:bodyPr lIns="0" tIns="0" rIns="0" bIns="0">
            <a:noAutofit/>
          </a:bodyPr>
          <a:lstStyle/>
          <a:p>
            <a:pPr indent="0" algn="ctr">
              <a:lnSpc>
                <a:spcPts val="2160"/>
              </a:lnSpc>
              <a:spcAft>
                <a:spcPts val="1260"/>
              </a:spcAft>
            </a:pPr>
            <a:r>
              <a:rPr lang="ru" sz="1800" b="1" i="1">
                <a:latin typeface="Times New Roman"/>
              </a:rPr>
              <a:t>Психологическое здоровье </a:t>
            </a:r>
            <a:r>
              <a:rPr lang="ru" sz="400" i="1">
                <a:latin typeface="Times New Roman"/>
              </a:rPr>
              <a:t>-</a:t>
            </a:r>
            <a:r>
              <a:rPr lang="ru" sz="1700" b="1">
                <a:latin typeface="Times New Roman"/>
              </a:rPr>
              <a:t> это...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1376" y="2392680"/>
            <a:ext cx="2615184" cy="2087880"/>
          </a:xfrm>
          <a:prstGeom prst="rect">
            <a:avLst/>
          </a:prstGeom>
          <a:solidFill>
            <a:srgbClr val="40BAD2"/>
          </a:solidFill>
        </p:spPr>
        <p:txBody>
          <a:bodyPr lIns="0" tIns="0" rIns="0" bIns="0">
            <a:noAutofit/>
          </a:bodyPr>
          <a:lstStyle/>
          <a:p>
            <a:pPr indent="0" algn="ctr">
              <a:lnSpc>
                <a:spcPts val="2136"/>
              </a:lnSpc>
              <a:spcBef>
                <a:spcPts val="1260"/>
              </a:spcBef>
            </a:pPr>
            <a:r>
              <a:rPr lang="ru" sz="1700">
                <a:latin typeface="Times New Roman"/>
              </a:rPr>
              <a:t>состояние душевного благополучия, характеризующееся отсутствием болезненных психических проявлений, обеспечивающее адекватную регуляция поведения и деятельности.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" y="755904"/>
            <a:ext cx="3438144" cy="5334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1232" y="5364480"/>
            <a:ext cx="8058912" cy="138379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82440" y="2167128"/>
            <a:ext cx="6723888" cy="1712976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0" algn="ctr">
              <a:lnSpc>
                <a:spcPts val="3456"/>
              </a:lnSpc>
            </a:pPr>
            <a:r>
              <a:rPr lang="ru" sz="3000" b="1" i="1" spc="-50">
                <a:latin typeface="Times New Roman"/>
              </a:rPr>
              <a:t>Здоровый в психологическом плане ребенок - это ребенок веселый, спонтанный, творческий, познающий большой мир разумом и интуицией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8344"/>
            <a:ext cx="10195560" cy="50993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65248" y="155448"/>
            <a:ext cx="9232392" cy="49987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0" algn="just">
              <a:lnSpc>
                <a:spcPts val="2016"/>
              </a:lnSpc>
            </a:pPr>
            <a:r>
              <a:rPr lang="ru" sz="1700">
                <a:latin typeface="Times New Roman"/>
              </a:rPr>
              <a:t>На эмоциональное состояние дошкольника, а значит, на его гармоничное развитие и ощущение себя в мире, воздействуют две группы факторов - </a:t>
            </a:r>
            <a:r>
              <a:rPr lang="ru" sz="1700" b="1">
                <a:latin typeface="Times New Roman"/>
              </a:rPr>
              <a:t>внешние </a:t>
            </a:r>
            <a:r>
              <a:rPr lang="ru" sz="1700">
                <a:latin typeface="Times New Roman"/>
              </a:rPr>
              <a:t>и </a:t>
            </a:r>
            <a:r>
              <a:rPr lang="ru" sz="1700" b="1">
                <a:latin typeface="Times New Roman"/>
              </a:rPr>
              <a:t>внутренние.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331"/>
            <a:ext cx="4989576" cy="454316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104110" y="1827394"/>
            <a:ext cx="6056376" cy="4608576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0">
              <a:lnSpc>
                <a:spcPts val="2136"/>
              </a:lnSpc>
              <a:spcAft>
                <a:spcPts val="1260"/>
              </a:spcAft>
            </a:pPr>
            <a:r>
              <a:rPr lang="ru" sz="1700" i="1" dirty="0">
                <a:solidFill>
                  <a:srgbClr val="7030A0"/>
                </a:solidFill>
                <a:latin typeface="Times New Roman"/>
              </a:rPr>
              <a:t>Первый </a:t>
            </a:r>
            <a:r>
              <a:rPr lang="ru" sz="1700" i="1" dirty="0">
                <a:latin typeface="Times New Roman"/>
              </a:rPr>
              <a:t>(креативный) -</a:t>
            </a:r>
            <a:r>
              <a:rPr lang="ru" sz="1700" dirty="0">
                <a:latin typeface="Times New Roman"/>
              </a:rPr>
              <a:t> к нему относятся дети с устойчивой адаптации к окружающей среде, силами для борьбы со стрессовыми ситуациями и творческим отношением к реальности. Такие дети не нуждаются в психологической помощи.</a:t>
            </a:r>
          </a:p>
          <a:p>
            <a:pPr indent="0">
              <a:lnSpc>
                <a:spcPts val="2160"/>
              </a:lnSpc>
              <a:spcAft>
                <a:spcPts val="1260"/>
              </a:spcAft>
            </a:pPr>
            <a:r>
              <a:rPr lang="ru" sz="1700" i="1" dirty="0">
                <a:solidFill>
                  <a:srgbClr val="7030A0"/>
                </a:solidFill>
                <a:latin typeface="Times New Roman"/>
              </a:rPr>
              <a:t>Второй </a:t>
            </a:r>
            <a:r>
              <a:rPr lang="ru" sz="1700" i="1" dirty="0">
                <a:latin typeface="Times New Roman"/>
              </a:rPr>
              <a:t>(адаптивный)</a:t>
            </a:r>
            <a:r>
              <a:rPr lang="ru" sz="1700" dirty="0">
                <a:latin typeface="Times New Roman"/>
              </a:rPr>
              <a:t> - дети, которые в целом адаптированы обществу, но у них существует повышенная тревожность, страхи.</a:t>
            </a:r>
          </a:p>
          <a:p>
            <a:pPr indent="0">
              <a:lnSpc>
                <a:spcPts val="2136"/>
              </a:lnSpc>
            </a:pPr>
            <a:r>
              <a:rPr lang="ru" sz="1700" i="1" dirty="0">
                <a:solidFill>
                  <a:srgbClr val="7030A0"/>
                </a:solidFill>
                <a:latin typeface="Times New Roman"/>
              </a:rPr>
              <a:t>Третий </a:t>
            </a:r>
            <a:r>
              <a:rPr lang="ru" sz="1700" i="1" dirty="0">
                <a:latin typeface="Times New Roman"/>
              </a:rPr>
              <a:t>(дезадаптивный) -</a:t>
            </a:r>
            <a:r>
              <a:rPr lang="ru" sz="1700" dirty="0">
                <a:latin typeface="Times New Roman"/>
              </a:rPr>
              <a:t> самый низкий, к нему относятся дети, которые стремятся приспособиться к внешним обстоятельствам, жертвуя своими возможностями или желаниями. Или же используя активную наступательную позицию, подчиняя окружающих своим потребностям. Отнесенные к этому уровню дети нуждаются в индивидуальной психологической помощи.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33672" y="1283911"/>
            <a:ext cx="6056376" cy="222504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marR="304800" indent="0" algn="ctr"/>
            <a:r>
              <a:rPr lang="ru" sz="1800" b="1" i="1" dirty="0">
                <a:latin typeface="Times New Roman"/>
              </a:rPr>
              <a:t>Уровни психологического здоровья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8728" y="1005840"/>
            <a:ext cx="3398520" cy="3169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4408" y="2712720"/>
            <a:ext cx="4197096" cy="3429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892296" y="1530096"/>
            <a:ext cx="2685288" cy="1024128"/>
          </a:xfrm>
          <a:prstGeom prst="rect">
            <a:avLst/>
          </a:prstGeom>
          <a:solidFill>
            <a:srgbClr val="8BD5E2"/>
          </a:solidFill>
        </p:spPr>
        <p:txBody>
          <a:bodyPr lIns="0" tIns="0" rIns="0" bIns="0">
            <a:noAutofit/>
          </a:bodyPr>
          <a:lstStyle/>
          <a:p>
            <a:pPr indent="0" algn="ctr">
              <a:lnSpc>
                <a:spcPts val="2112"/>
              </a:lnSpc>
            </a:pPr>
            <a:r>
              <a:rPr lang="ru" sz="1800">
                <a:latin typeface="Corbel"/>
              </a:rPr>
              <a:t>Родители мало уделяют внимания змоционально-личностным особенностям детей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13104" y="2883408"/>
            <a:ext cx="1895856" cy="2865120"/>
          </a:xfrm>
          <a:prstGeom prst="rect">
            <a:avLst/>
          </a:prstGeom>
          <a:solidFill>
            <a:srgbClr val="92D14F"/>
          </a:solidFill>
        </p:spPr>
        <p:txBody>
          <a:bodyPr lIns="0" tIns="0" rIns="0" bIns="0">
            <a:noAutofit/>
          </a:bodyPr>
          <a:lstStyle/>
          <a:p>
            <a:pPr indent="0">
              <a:spcAft>
                <a:spcPts val="210"/>
              </a:spcAft>
            </a:pPr>
            <a:r>
              <a:rPr lang="ru" sz="4200" b="1">
                <a:solidFill>
                  <a:srgbClr val="40B9D1"/>
                </a:solidFill>
                <a:latin typeface="Times New Roman"/>
              </a:rPr>
              <a:t>Г "</a:t>
            </a:r>
          </a:p>
          <a:p>
            <a:pPr indent="0" algn="ctr">
              <a:spcAft>
                <a:spcPts val="630"/>
              </a:spcAft>
            </a:pPr>
            <a:r>
              <a:rPr lang="ru" sz="1800">
                <a:latin typeface="Corbel"/>
              </a:rPr>
              <a:t>Низкая</a:t>
            </a:r>
          </a:p>
          <a:p>
            <a:pPr indent="0" algn="ctr">
              <a:spcAft>
                <a:spcPts val="6720"/>
              </a:spcAft>
            </a:pPr>
            <a:r>
              <a:rPr lang="ru" sz="1800">
                <a:latin typeface="Corbel"/>
              </a:rPr>
              <a:t>самооценка</a:t>
            </a:r>
          </a:p>
          <a:p>
            <a:pPr indent="0" algn="ctr">
              <a:spcAft>
                <a:spcPts val="630"/>
              </a:spcAft>
            </a:pPr>
            <a:r>
              <a:rPr lang="ru" sz="1800">
                <a:latin typeface="Corbel"/>
              </a:rPr>
              <a:t>Наличие</a:t>
            </a:r>
          </a:p>
          <a:p>
            <a:pPr indent="0" algn="ctr"/>
            <a:r>
              <a:rPr lang="ru" sz="1800">
                <a:latin typeface="Corbel"/>
              </a:rPr>
              <a:t>страхов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799832" y="2718816"/>
            <a:ext cx="1880616" cy="1335024"/>
          </a:xfrm>
          <a:prstGeom prst="rect">
            <a:avLst/>
          </a:prstGeom>
          <a:solidFill>
            <a:srgbClr val="F8A966"/>
          </a:solidFill>
        </p:spPr>
        <p:txBody>
          <a:bodyPr lIns="0" tIns="0" rIns="0" bIns="0">
            <a:noAutofit/>
          </a:bodyPr>
          <a:lstStyle/>
          <a:p>
            <a:pPr marL="159004" indent="0" algn="ctr">
              <a:lnSpc>
                <a:spcPts val="2184"/>
              </a:lnSpc>
            </a:pPr>
            <a:r>
              <a:rPr lang="ru" sz="1800">
                <a:latin typeface="Corbel"/>
              </a:rPr>
              <a:t>Повышенный</a:t>
            </a:r>
          </a:p>
          <a:p>
            <a:pPr marL="159004" indent="0" algn="ctr">
              <a:lnSpc>
                <a:spcPts val="2184"/>
              </a:lnSpc>
            </a:pPr>
            <a:r>
              <a:rPr lang="ru" sz="1800">
                <a:latin typeface="Corbel"/>
              </a:rPr>
              <a:t>уровень</a:t>
            </a:r>
          </a:p>
          <a:p>
            <a:pPr marL="298704" indent="0">
              <a:lnSpc>
                <a:spcPts val="2184"/>
              </a:lnSpc>
              <a:spcAft>
                <a:spcPts val="4830"/>
              </a:spcAft>
            </a:pPr>
            <a:r>
              <a:rPr lang="ru" sz="1800">
                <a:latin typeface="Corbel"/>
              </a:rPr>
              <a:t>тревожности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793736" y="4471416"/>
            <a:ext cx="2069592" cy="1301496"/>
          </a:xfrm>
          <a:prstGeom prst="rect">
            <a:avLst/>
          </a:prstGeom>
          <a:solidFill>
            <a:srgbClr val="BABABA"/>
          </a:solidFill>
        </p:spPr>
        <p:txBody>
          <a:bodyPr lIns="0" tIns="0" rIns="0" bIns="0">
            <a:noAutofit/>
          </a:bodyPr>
          <a:lstStyle/>
          <a:p>
            <a:pPr marL="304800" indent="0">
              <a:lnSpc>
                <a:spcPts val="2136"/>
              </a:lnSpc>
              <a:spcBef>
                <a:spcPts val="4830"/>
              </a:spcBef>
            </a:pPr>
            <a:r>
              <a:rPr lang="ru" sz="1800">
                <a:latin typeface="Corbel"/>
              </a:rPr>
              <a:t>Преобладание</a:t>
            </a:r>
          </a:p>
          <a:p>
            <a:pPr marL="304800" indent="0">
              <a:lnSpc>
                <a:spcPts val="2136"/>
              </a:lnSpc>
            </a:pPr>
            <a:r>
              <a:rPr lang="ru" sz="1800">
                <a:latin typeface="Corbel"/>
              </a:rPr>
              <a:t>отрицательных</a:t>
            </a:r>
          </a:p>
          <a:p>
            <a:pPr indent="0" algn="ctr">
              <a:lnSpc>
                <a:spcPts val="2136"/>
              </a:lnSpc>
            </a:pPr>
            <a:r>
              <a:rPr lang="ru" sz="1800">
                <a:latin typeface="Corbel"/>
              </a:rPr>
              <a:t>эмоций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2638" y="4227576"/>
            <a:ext cx="4439178" cy="25694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01563"/>
            <a:ext cx="3683977" cy="31564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858768" y="295656"/>
            <a:ext cx="7495032" cy="252984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1800" b="1" i="1">
                <a:solidFill>
                  <a:srgbClr val="7030A0"/>
                </a:solidFill>
                <a:latin typeface="Corbel"/>
              </a:rPr>
              <a:t>Условия приобретения и сохранения психологического здоровья детьми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80104" y="841248"/>
            <a:ext cx="7571232" cy="16154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0">
              <a:lnSpc>
                <a:spcPts val="2136"/>
              </a:lnSpc>
              <a:spcAft>
                <a:spcPts val="630"/>
              </a:spcAft>
            </a:pPr>
            <a:r>
              <a:rPr lang="ru" sz="1800">
                <a:latin typeface="Corbel"/>
              </a:rPr>
              <a:t>Для нормального развития ребенка необходимо уже не только собственное общение с матерью и отцом, но и наличие теплых, доброжелательных отношений между родителями. Конфликтные взаимоотношения или их крайний вариант - развод нарушают процесс идентификации. Кроме того, важен и опыт общения с воспитателями детского сада, который ляжет в основу восприятия ребенком последующих чужих значимых фигур.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74008" y="2612136"/>
            <a:ext cx="7598664" cy="16154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0">
              <a:lnSpc>
                <a:spcPts val="2160"/>
              </a:lnSpc>
              <a:spcBef>
                <a:spcPts val="630"/>
              </a:spcBef>
            </a:pPr>
            <a:r>
              <a:rPr lang="ru" sz="1800" dirty="0">
                <a:latin typeface="Corbel"/>
              </a:rPr>
              <a:t>Содействие формированию активности ребенка, которая особо необходима ему для саморегуляции. Очень важно, чтобы в сензитивный период активность ребенка получила возможность реализации в условиях позитивного общения и соответствующим образом организованного обучения. Неадекватная организация блокирует активность, снижает ее уровень или придает ей другую направленность.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0" y="3719029"/>
            <a:ext cx="4654296" cy="25908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12464" y="679704"/>
            <a:ext cx="7552944" cy="249631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0">
              <a:lnSpc>
                <a:spcPts val="2856"/>
              </a:lnSpc>
            </a:pPr>
            <a:r>
              <a:rPr lang="en-US" sz="2400">
                <a:solidFill>
                  <a:srgbClr val="8BD5E3"/>
                </a:solidFill>
                <a:latin typeface="Times New Roman"/>
              </a:rPr>
              <a:t>• </a:t>
            </a:r>
            <a:r>
              <a:rPr lang="ru" sz="2400">
                <a:solidFill>
                  <a:srgbClr val="7030A0"/>
                </a:solidFill>
                <a:latin typeface="Times New Roman"/>
              </a:rPr>
              <a:t>Наличие опыта самостоятельного </a:t>
            </a:r>
            <a:r>
              <a:rPr lang="ru" sz="2400">
                <a:latin typeface="Times New Roman"/>
              </a:rPr>
              <a:t>преодоления</a:t>
            </a:r>
          </a:p>
          <a:p>
            <a:pPr indent="0" algn="ctr">
              <a:lnSpc>
                <a:spcPts val="2856"/>
              </a:lnSpc>
            </a:pPr>
            <a:r>
              <a:rPr lang="ru" sz="2400">
                <a:latin typeface="Times New Roman"/>
              </a:rPr>
              <a:t>препятствий. Широко распространенное мнение о необходимости полного эмоционального комфорта абсолютно неверно.</a:t>
            </a:r>
          </a:p>
          <a:p>
            <a:pPr marL="1181100" indent="-355600" algn="just">
              <a:lnSpc>
                <a:spcPts val="2856"/>
              </a:lnSpc>
            </a:pPr>
            <a:r>
              <a:rPr lang="ru" sz="2400">
                <a:solidFill>
                  <a:srgbClr val="8BD5E3"/>
                </a:solidFill>
                <a:latin typeface="Times New Roman"/>
              </a:rPr>
              <a:t>• </a:t>
            </a:r>
            <a:r>
              <a:rPr lang="ru" sz="2400">
                <a:solidFill>
                  <a:srgbClr val="7030A0"/>
                </a:solidFill>
                <a:latin typeface="Times New Roman"/>
              </a:rPr>
              <a:t>Всемерная поддержка развития рефлексии</a:t>
            </a:r>
            <a:r>
              <a:rPr lang="ru" sz="2400">
                <a:latin typeface="Times New Roman"/>
              </a:rPr>
              <a:t>, когда взрослый побуждает ребенка к пониманию себя, своих особенностей и возможностей, причин 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13320" y="3240024"/>
            <a:ext cx="131064" cy="7620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600">
                <a:latin typeface="Times New Roman"/>
              </a:rPr>
              <a:t>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39056" y="3300984"/>
            <a:ext cx="6611112" cy="2060448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0">
              <a:lnSpc>
                <a:spcPts val="2856"/>
              </a:lnSpc>
            </a:pPr>
            <a:r>
              <a:rPr lang="ru" sz="2400" dirty="0">
                <a:latin typeface="Times New Roman"/>
              </a:rPr>
              <a:t>последствий своего поведения.</a:t>
            </a:r>
          </a:p>
          <a:p>
            <a:pPr indent="0" algn="ctr">
              <a:lnSpc>
                <a:spcPts val="2856"/>
              </a:lnSpc>
            </a:pPr>
            <a:r>
              <a:rPr lang="ru" sz="2400" dirty="0">
                <a:latin typeface="Times New Roman"/>
              </a:rPr>
              <a:t>. </a:t>
            </a:r>
            <a:r>
              <a:rPr lang="ru" sz="2400" dirty="0">
                <a:solidFill>
                  <a:srgbClr val="7030A0"/>
                </a:solidFill>
                <a:latin typeface="Times New Roman"/>
              </a:rPr>
              <a:t>Наличие ценностных ориентаций </a:t>
            </a:r>
            <a:r>
              <a:rPr lang="ru" sz="2400" dirty="0">
                <a:latin typeface="Times New Roman"/>
              </a:rPr>
              <a:t>в развитии ребенка, когда он получает возможность приобщиться к идеалам взрослых, их жизненным стремлениям и соответственно этому строить свое</a:t>
            </a:r>
          </a:p>
          <a:p>
            <a:pPr indent="0" algn="ctr">
              <a:lnSpc>
                <a:spcPts val="2856"/>
              </a:lnSpc>
            </a:pPr>
            <a:r>
              <a:rPr lang="ru" sz="2400" dirty="0">
                <a:latin typeface="Times New Roman"/>
              </a:rPr>
              <a:t>миропонимание.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3.xml><?xml version="1.0" encoding="utf-8"?>
<a:theme xmlns:a="http://schemas.openxmlformats.org/drawingml/2006/main" name="1_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4.xml><?xml version="1.0" encoding="utf-8"?>
<a:theme xmlns:a="http://schemas.openxmlformats.org/drawingml/2006/main" name="2_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5.xml><?xml version="1.0" encoding="utf-8"?>
<a:theme xmlns:a="http://schemas.openxmlformats.org/drawingml/2006/main" name="3_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6.xml><?xml version="1.0" encoding="utf-8"?>
<a:theme xmlns:a="http://schemas.openxmlformats.org/drawingml/2006/main" name="4_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7.xml><?xml version="1.0" encoding="utf-8"?>
<a:theme xmlns:a="http://schemas.openxmlformats.org/drawingml/2006/main" name="5_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8.xml><?xml version="1.0" encoding="utf-8"?>
<a:theme xmlns:a="http://schemas.openxmlformats.org/drawingml/2006/main" name="6_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9.xml><?xml version="1.0" encoding="utf-8"?>
<a:theme xmlns:a="http://schemas.openxmlformats.org/drawingml/2006/main" name="7_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615</Words>
  <Application>Microsoft Office PowerPoint</Application>
  <PresentationFormat>Широкоэкранный</PresentationFormat>
  <Paragraphs>46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19</vt:i4>
      </vt:variant>
    </vt:vector>
  </HeadingPairs>
  <TitlesOfParts>
    <vt:vector size="32" baseType="lpstr">
      <vt:lpstr>Arial</vt:lpstr>
      <vt:lpstr>Corbel</vt:lpstr>
      <vt:lpstr>Garamond</vt:lpstr>
      <vt:lpstr>Times New Roman</vt:lpstr>
      <vt:lpstr>Office Theme</vt:lpstr>
      <vt:lpstr>Натуральные материалы</vt:lpstr>
      <vt:lpstr>1_Натуральные материалы</vt:lpstr>
      <vt:lpstr>2_Натуральные материалы</vt:lpstr>
      <vt:lpstr>3_Натуральные материалы</vt:lpstr>
      <vt:lpstr>4_Натуральные материалы</vt:lpstr>
      <vt:lpstr>5_Натуральные материалы</vt:lpstr>
      <vt:lpstr>6_Натуральные материалы</vt:lpstr>
      <vt:lpstr>7_Натуральные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Развиваем эмоциональный интеллект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2</dc:creator>
  <cp:keywords/>
  <cp:lastModifiedBy>Пользователь</cp:lastModifiedBy>
  <cp:revision>2</cp:revision>
  <dcterms:modified xsi:type="dcterms:W3CDTF">2024-05-24T06:10:15Z</dcterms:modified>
</cp:coreProperties>
</file>