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7" r:id="rId2"/>
    <p:sldId id="258" r:id="rId3"/>
    <p:sldId id="259" r:id="rId4"/>
    <p:sldId id="265" r:id="rId5"/>
    <p:sldId id="260" r:id="rId6"/>
    <p:sldId id="261" r:id="rId7"/>
    <p:sldId id="262" r:id="rId8"/>
    <p:sldId id="263" r:id="rId9"/>
    <p:sldId id="264" r:id="rId10"/>
    <p:sldId id="267" r:id="rId11"/>
    <p:sldId id="268" r:id="rId12"/>
    <p:sldId id="269" r:id="rId13"/>
    <p:sldId id="270" r:id="rId14"/>
    <p:sldId id="273" r:id="rId15"/>
    <p:sldId id="275" r:id="rId16"/>
    <p:sldId id="277" r:id="rId17"/>
    <p:sldId id="276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1916832"/>
            <a:ext cx="6172200" cy="189436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Игры и задания для запуска речи у неговорящих детей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dirty="0"/>
              <a:t>Учитель-логопед </a:t>
            </a:r>
            <a:r>
              <a:rPr lang="ru-RU" dirty="0" err="1"/>
              <a:t>Динского</a:t>
            </a:r>
            <a:r>
              <a:rPr lang="ru-RU" dirty="0"/>
              <a:t> филиала ГБУ КК «</a:t>
            </a:r>
            <a:r>
              <a:rPr lang="ru-RU" dirty="0" err="1"/>
              <a:t>ЦДиК</a:t>
            </a:r>
            <a:r>
              <a:rPr lang="ru-RU" dirty="0"/>
              <a:t>» </a:t>
            </a:r>
            <a:r>
              <a:rPr lang="ru-RU" dirty="0" err="1"/>
              <a:t>Краснорядцева</a:t>
            </a:r>
            <a:r>
              <a:rPr lang="ru-RU" dirty="0"/>
              <a:t> С.В.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07523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6.Игры для пополнения активного словаря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Игра «Разверни». Ребенок разворачивает различные мелкие предметы, завернутые в ткани (бумагу) разной фактуры, увидев, что в обертке, взрослый стимулирует ребенка к произнесению</a:t>
            </a:r>
            <a:r>
              <a:rPr lang="ru-RU" dirty="0" smtClean="0"/>
              <a:t>: «</a:t>
            </a:r>
            <a:r>
              <a:rPr lang="ru-RU" dirty="0" err="1"/>
              <a:t>Опа</a:t>
            </a:r>
            <a:r>
              <a:rPr lang="ru-RU" dirty="0"/>
              <a:t>!», «Вот!», «Вот так!» или названий предметов</a:t>
            </a:r>
            <a:r>
              <a:rPr lang="ru-RU" dirty="0" smtClean="0"/>
              <a:t>.</a:t>
            </a:r>
            <a:r>
              <a:rPr lang="ru-RU" dirty="0"/>
              <a:t> </a:t>
            </a:r>
          </a:p>
          <a:p>
            <a:pPr fontAlgn="t"/>
            <a:r>
              <a:rPr lang="ru-RU" dirty="0"/>
              <a:t>Игра «Говорящий мячик». Возьмите небольшой мячик, который помещается в ладошку, его можно связать крючком и наполнить рисом или крупой, тогда он будет еще мягко массировать детские ручки. Перекладывайте мячик из руки в руку и произносите </a:t>
            </a:r>
            <a:r>
              <a:rPr lang="ru-RU" dirty="0" smtClean="0"/>
              <a:t>слоги</a:t>
            </a:r>
            <a:r>
              <a:rPr lang="ru-RU" dirty="0"/>
              <a:t>: МА-МА, БА-БА, ДЕ-ДА, КИ-СА и т. д.</a:t>
            </a:r>
          </a:p>
          <a:p>
            <a:r>
              <a:rPr lang="ru-RU" dirty="0"/>
              <a:t>Игра «Сделаем бусы для мамы и бабушки».</a:t>
            </a:r>
            <a:br>
              <a:rPr lang="ru-RU" dirty="0"/>
            </a:br>
            <a:r>
              <a:rPr lang="ru-RU" dirty="0"/>
              <a:t>Взрослый предлагает ребенку изготовить крупные бусы для бабы, а мелкие для мамы; помогает нанизывать крупные бусинки на шнурок, а мелкие – на нитку. Ребенку задаются вопросы, стимулируя его к сопряженному или самостоятельному ответу: «Что мы делаем?» — «Бусы». «Кто наденет крупные бусы?» — «Баба». «Кто наденет</a:t>
            </a:r>
            <a:br>
              <a:rPr lang="ru-RU" dirty="0"/>
            </a:br>
            <a:r>
              <a:rPr lang="ru-RU" dirty="0"/>
              <a:t>мелкие бусы?» — «Мама». «Кто подарит бусы?» — «Я».</a:t>
            </a:r>
          </a:p>
        </p:txBody>
      </p:sp>
    </p:spTree>
    <p:extLst>
      <p:ext uri="{BB962C8B-B14F-4D97-AF65-F5344CB8AC3E}">
        <p14:creationId xmlns:p14="http://schemas.microsoft.com/office/powerpoint/2010/main" val="35861089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7.Игры «Песенки», «</a:t>
            </a:r>
            <a:r>
              <a:rPr lang="ru-RU" b="1" dirty="0" err="1"/>
              <a:t>Потешки</a:t>
            </a:r>
            <a:r>
              <a:rPr lang="ru-RU" b="1" dirty="0"/>
              <a:t>»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ru-RU" dirty="0"/>
              <a:t>Если ребенок произносит некоторые звуки, </a:t>
            </a:r>
            <a:r>
              <a:rPr lang="ru-RU" dirty="0" err="1"/>
              <a:t>пропевайте</a:t>
            </a:r>
            <a:r>
              <a:rPr lang="ru-RU" dirty="0"/>
              <a:t> их вместе с ним, добавляя к согласным </a:t>
            </a:r>
            <a:r>
              <a:rPr lang="ru-RU" dirty="0" smtClean="0"/>
              <a:t>гласные, </a:t>
            </a:r>
            <a:r>
              <a:rPr lang="ru-RU" dirty="0"/>
              <a:t>например: ААААА, БА-БА, ПА-ПА, МО-МО, БО-БО и т. д. Это простое, но эффективное упражнения подготовит речевые органы к произнесению более сложных слов.</a:t>
            </a:r>
          </a:p>
          <a:p>
            <a:pPr algn="just"/>
            <a:r>
              <a:rPr lang="ru-RU" dirty="0" smtClean="0"/>
              <a:t>Игра «Добавь словечко»</a:t>
            </a:r>
          </a:p>
          <a:p>
            <a:pPr marL="0" indent="0" algn="just">
              <a:buNone/>
            </a:pPr>
            <a:r>
              <a:rPr lang="ru-RU" dirty="0" smtClean="0"/>
              <a:t>Например</a:t>
            </a:r>
            <a:r>
              <a:rPr lang="ru-RU" dirty="0"/>
              <a:t>:</a:t>
            </a:r>
          </a:p>
          <a:p>
            <a:pPr marL="0" indent="0" algn="just">
              <a:buNone/>
            </a:pPr>
            <a:r>
              <a:rPr lang="ru-RU" dirty="0"/>
              <a:t>«Ты кто? Я слон,</a:t>
            </a:r>
          </a:p>
          <a:p>
            <a:pPr marL="0" indent="0" algn="just">
              <a:buNone/>
            </a:pPr>
            <a:r>
              <a:rPr lang="ru-RU" dirty="0"/>
              <a:t>От слонихи шлю поклон.</a:t>
            </a:r>
          </a:p>
          <a:p>
            <a:pPr marL="0" indent="0" algn="just">
              <a:buNone/>
            </a:pPr>
            <a:r>
              <a:rPr lang="ru-RU" dirty="0"/>
              <a:t>Покачаю головой —</a:t>
            </a:r>
          </a:p>
          <a:p>
            <a:pPr marL="0" indent="0" algn="just">
              <a:buNone/>
            </a:pPr>
            <a:r>
              <a:rPr lang="ru-RU" dirty="0"/>
              <a:t>Влево, вправо ой…»</a:t>
            </a:r>
          </a:p>
          <a:p>
            <a:pPr marL="0" indent="0" algn="just">
              <a:buNone/>
            </a:pPr>
            <a:r>
              <a:rPr lang="ru-RU" dirty="0"/>
              <a:t>Ребенок добавит: «Ой, ой!» Он обязательно вставит слог в знакомую, любимую песню, которую уже слышал раз сто. Это придаст ребенку уверенности, он будет пытаться еще и еще.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71923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8.Разыгрывание ситуаций общения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ru-RU" dirty="0"/>
              <a:t>Игра «Знакомство»</a:t>
            </a:r>
          </a:p>
          <a:p>
            <a:pPr marL="0" indent="0" algn="just">
              <a:buNone/>
            </a:pPr>
            <a:r>
              <a:rPr lang="ru-RU" dirty="0"/>
              <a:t>Взрослый представляет ребенку игрушку – обезьянку:</a:t>
            </a:r>
          </a:p>
          <a:p>
            <a:pPr marL="0" indent="0" algn="just">
              <a:buNone/>
            </a:pPr>
            <a:r>
              <a:rPr lang="ru-RU" dirty="0"/>
              <a:t>-Познакомься: это  - Нина. Нина – обезьянка. Поздоровайся с ней: «Привет, Нина!» </a:t>
            </a:r>
          </a:p>
          <a:p>
            <a:pPr marL="0" indent="0" algn="just" fontAlgn="t">
              <a:buNone/>
            </a:pPr>
            <a:r>
              <a:rPr lang="ru-RU" dirty="0"/>
              <a:t>-Нина любит играть. Будем играть с Ниной. Покажи, где обезьянка! (Вот) Кто это? (Нина. Обезьянка.) Покажи, где Нина, пальчиком. Помаши ручкой обезьянке, поздоровайся. Пожми лапку.</a:t>
            </a:r>
          </a:p>
          <a:p>
            <a:pPr algn="just" fontAlgn="t"/>
            <a:r>
              <a:rPr lang="ru-RU" dirty="0"/>
              <a:t>Игра «Моя любимая игрушка». </a:t>
            </a:r>
            <a:endParaRPr lang="ru-RU" dirty="0" smtClean="0"/>
          </a:p>
          <a:p>
            <a:pPr marL="0" indent="0" algn="just" fontAlgn="t">
              <a:buNone/>
            </a:pPr>
            <a:r>
              <a:rPr lang="ru-RU" dirty="0" smtClean="0"/>
              <a:t>Какая </a:t>
            </a:r>
            <a:r>
              <a:rPr lang="ru-RU" dirty="0"/>
              <a:t>твоя любимая игрушка? –Киса.</a:t>
            </a:r>
          </a:p>
          <a:p>
            <a:pPr marL="0" indent="0" algn="just" fontAlgn="t">
              <a:buNone/>
            </a:pPr>
            <a:r>
              <a:rPr lang="ru-RU" dirty="0"/>
              <a:t>Сначала поздоровайся: -Привет, киса! Скажи ей: -Киса, иди! Киса, сиди! Киса, пей! Киса, спи! (ребенок одновременно проговаривает слова и выполняет действие)</a:t>
            </a:r>
          </a:p>
          <a:p>
            <a:pPr marL="0" indent="0" algn="just" fontAlgn="t">
              <a:buNone/>
            </a:pPr>
            <a:r>
              <a:rPr lang="ru-RU" dirty="0"/>
              <a:t>Попрощайся с игрушкой: -Пока, киса!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25402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 </a:t>
            </a:r>
            <a:br>
              <a:rPr lang="ru-RU" dirty="0"/>
            </a:br>
            <a:r>
              <a:rPr lang="ru-RU" b="1" dirty="0"/>
              <a:t>С</a:t>
            </a:r>
            <a:r>
              <a:rPr lang="ru-RU" b="1" dirty="0" smtClean="0"/>
              <a:t>ундук </a:t>
            </a:r>
            <a:r>
              <a:rPr lang="ru-RU" b="1" dirty="0"/>
              <a:t>с </a:t>
            </a:r>
            <a:r>
              <a:rPr lang="ru-RU" b="1" dirty="0" smtClean="0"/>
              <a:t>игрушками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Мячик</a:t>
            </a:r>
          </a:p>
          <a:p>
            <a:r>
              <a:rPr lang="ru-RU" dirty="0"/>
              <a:t>Волшебный мешочек или коробка с </a:t>
            </a:r>
            <a:r>
              <a:rPr lang="ru-RU" dirty="0" smtClean="0"/>
              <a:t>сюрпризом</a:t>
            </a:r>
          </a:p>
          <a:p>
            <a:r>
              <a:rPr lang="ru-RU" dirty="0" err="1" smtClean="0"/>
              <a:t>Блокфлейта</a:t>
            </a:r>
            <a:r>
              <a:rPr lang="ru-RU" dirty="0" smtClean="0"/>
              <a:t>, дудочка</a:t>
            </a:r>
          </a:p>
          <a:p>
            <a:r>
              <a:rPr lang="ru-RU" dirty="0"/>
              <a:t>М</a:t>
            </a:r>
            <a:r>
              <a:rPr lang="ru-RU" dirty="0" smtClean="0"/>
              <a:t>узыкальные игрушки</a:t>
            </a:r>
          </a:p>
          <a:p>
            <a:r>
              <a:rPr lang="ru-RU" dirty="0"/>
              <a:t>Мыльные пузыри, </a:t>
            </a:r>
            <a:r>
              <a:rPr lang="ru-RU" dirty="0" err="1" smtClean="0"/>
              <a:t>ветрячок</a:t>
            </a:r>
            <a:endParaRPr lang="ru-RU" dirty="0" smtClean="0"/>
          </a:p>
          <a:p>
            <a:r>
              <a:rPr lang="ru-RU" dirty="0" smtClean="0"/>
              <a:t>Пинцет</a:t>
            </a:r>
          </a:p>
          <a:p>
            <a:r>
              <a:rPr lang="ru-RU" dirty="0" smtClean="0"/>
              <a:t>Звучащие игрушки</a:t>
            </a:r>
          </a:p>
          <a:p>
            <a:r>
              <a:rPr lang="ru-RU" dirty="0" smtClean="0"/>
              <a:t>Игрушки на руку (бибабо)</a:t>
            </a:r>
          </a:p>
          <a:p>
            <a:r>
              <a:rPr lang="ru-RU" dirty="0" err="1" smtClean="0"/>
              <a:t>Эхофон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52213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64219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Памятка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«</a:t>
            </a:r>
            <a:r>
              <a:rPr lang="ru-RU" b="1" dirty="0"/>
              <a:t>Как научить ребенка играть с новой игрушкой»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2060848"/>
            <a:ext cx="7467600" cy="506916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sz="2600" dirty="0"/>
              <a:t>Прежде чем вручать ребёнку игрушку познакомьте его с ней, скажите, как её </a:t>
            </a:r>
            <a:r>
              <a:rPr lang="ru-RU" sz="2600" dirty="0" smtClean="0"/>
              <a:t>зовут.</a:t>
            </a:r>
            <a:endParaRPr lang="ru-RU" sz="2600" dirty="0"/>
          </a:p>
          <a:p>
            <a:pPr algn="just"/>
            <a:r>
              <a:rPr lang="ru-RU" sz="2600" dirty="0" smtClean="0"/>
              <a:t>Продемонстрируйте</a:t>
            </a:r>
            <a:r>
              <a:rPr lang="ru-RU" sz="2600" dirty="0"/>
              <a:t>, как с этой игрушкой обращаться, немного поиграйте </a:t>
            </a:r>
            <a:r>
              <a:rPr lang="ru-RU" sz="2600" dirty="0" smtClean="0"/>
              <a:t>вместе.</a:t>
            </a:r>
            <a:endParaRPr lang="ru-RU" sz="2600" dirty="0"/>
          </a:p>
          <a:p>
            <a:pPr algn="just"/>
            <a:r>
              <a:rPr lang="ru-RU" sz="2600" dirty="0" smtClean="0"/>
              <a:t>Проявите </a:t>
            </a:r>
            <a:r>
              <a:rPr lang="ru-RU" sz="2600" dirty="0"/>
              <a:t>интерес к игрушке, поиграйте в неё сами «Какая замечательная у тебя игрушка! Вот не удержалась, поиграла немного». Это ребёнка озадачит, ему захочется поближе познакомиться с предметом, вызвавшим интерес у взрослого. Раз уж мама играла, значит, действительно вещь стоящая</a:t>
            </a:r>
            <a:r>
              <a:rPr lang="ru-RU" sz="2600" dirty="0" smtClean="0"/>
              <a:t>.</a:t>
            </a:r>
            <a:endParaRPr lang="ru-RU" sz="2600" dirty="0"/>
          </a:p>
          <a:p>
            <a:pPr algn="just"/>
            <a:r>
              <a:rPr lang="ru-RU" sz="2600" dirty="0" smtClean="0"/>
              <a:t> </a:t>
            </a:r>
            <a:r>
              <a:rPr lang="ru-RU" sz="2600" dirty="0"/>
              <a:t>Если ребенок не проявляет инициативы, можно поиграть вместо него – пусть пока побудет сторонним </a:t>
            </a:r>
            <a:r>
              <a:rPr lang="ru-RU" sz="2600" dirty="0" smtClean="0"/>
              <a:t>наблюдателем.</a:t>
            </a:r>
          </a:p>
          <a:p>
            <a:pPr algn="just"/>
            <a:r>
              <a:rPr lang="ru-RU" sz="2600" dirty="0" smtClean="0"/>
              <a:t>Ни </a:t>
            </a:r>
            <a:r>
              <a:rPr lang="ru-RU" sz="2600" dirty="0"/>
              <a:t>в коем случае не принуждайте ребенка к игре. Ребёнку нужно приглядеться к игрушке, привыкнуть к её </a:t>
            </a:r>
            <a:r>
              <a:rPr lang="ru-RU" sz="2600" dirty="0" smtClean="0"/>
              <a:t>присутствию.</a:t>
            </a:r>
          </a:p>
          <a:p>
            <a:pPr algn="just"/>
            <a:r>
              <a:rPr lang="ru-RU" sz="2600" dirty="0" smtClean="0"/>
              <a:t>Используйте </a:t>
            </a:r>
            <a:r>
              <a:rPr lang="ru-RU" sz="2600" dirty="0"/>
              <a:t>эффект неожиданности. Положите </a:t>
            </a:r>
            <a:r>
              <a:rPr lang="ru-RU" sz="2600" dirty="0" smtClean="0"/>
              <a:t>новинку </a:t>
            </a:r>
            <a:r>
              <a:rPr lang="ru-RU" sz="2600" dirty="0"/>
              <a:t>в </a:t>
            </a:r>
            <a:r>
              <a:rPr lang="ru-RU" sz="2600" dirty="0" smtClean="0"/>
              <a:t>место, </a:t>
            </a:r>
            <a:r>
              <a:rPr lang="ru-RU" sz="2600" dirty="0"/>
              <a:t>к </a:t>
            </a:r>
            <a:r>
              <a:rPr lang="ru-RU" sz="2600" dirty="0" smtClean="0"/>
              <a:t>которому </a:t>
            </a:r>
            <a:r>
              <a:rPr lang="ru-RU" sz="2600" dirty="0"/>
              <a:t>ребёнок имеет неограниченный и регулярный доступ. Рано или поздно он отыщет такой сюрприз и наверняка заинтересуется. Ваша задача этот интерес поддержать.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31164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Книги-выручалочки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mg.labirint.ru/rcimg/ed6cfb23c4a47981e97fc0a0a1ee7243/1920x1080/comments_pic/1925/origin_2_a26d2b8364469b3ee2b37b4eb923b6d2.jpg?156078117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600200"/>
            <a:ext cx="5112568" cy="4899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10671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Книги-выручалочки</a:t>
            </a:r>
          </a:p>
        </p:txBody>
      </p:sp>
      <p:pic>
        <p:nvPicPr>
          <p:cNvPr id="3074" name="Picture 2" descr="https://img2.labirint.ru/rcimg/f47c7e7389aeba1c45ec97da4abf13c8/1920x1080/books74/730702/ph_001.jpg?157674034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5033" y="1600200"/>
            <a:ext cx="3731933" cy="487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97352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Книги-выручалочки</a:t>
            </a:r>
          </a:p>
        </p:txBody>
      </p:sp>
      <p:pic>
        <p:nvPicPr>
          <p:cNvPr id="2050" name="Picture 2" descr="https://img1.labirint.ru/rcimg/f43e40e3ed0c2bc619de7ea128237a23/1920x1080/books91/901987/ph_001.jpg?1667982338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3391" y="1600200"/>
            <a:ext cx="3655218" cy="487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66542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293448" y="1628800"/>
            <a:ext cx="6172200" cy="2197606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Телефон для записи на консультацию:</a:t>
            </a:r>
          </a:p>
          <a:p>
            <a:pPr algn="ctr"/>
            <a:r>
              <a:rPr lang="ru-RU" dirty="0" smtClean="0"/>
              <a:t>8-918-250-14-50</a:t>
            </a:r>
          </a:p>
          <a:p>
            <a:pPr algn="ctr"/>
            <a:r>
              <a:rPr lang="ru-RU" smtClean="0"/>
              <a:t>Динской филиал </a:t>
            </a:r>
            <a:r>
              <a:rPr lang="ru-RU" dirty="0"/>
              <a:t>ГБУ КК «</a:t>
            </a:r>
            <a:r>
              <a:rPr lang="ru-RU" dirty="0" err="1"/>
              <a:t>ЦДиК</a:t>
            </a:r>
            <a:r>
              <a:rPr lang="ru-RU" dirty="0"/>
              <a:t>»</a:t>
            </a:r>
            <a:endParaRPr lang="ru-RU" dirty="0" smtClean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3922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642194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/>
              <a:t>7</a:t>
            </a:r>
            <a:r>
              <a:rPr lang="ru-RU" sz="2800" b="1" dirty="0" smtClean="0"/>
              <a:t> </a:t>
            </a:r>
            <a:r>
              <a:rPr lang="ru-RU" sz="2800" b="1" dirty="0"/>
              <a:t>секретов, </a:t>
            </a:r>
            <a:r>
              <a:rPr lang="ru-RU" sz="2800" b="1" dirty="0" smtClean="0"/>
              <a:t>как </a:t>
            </a:r>
            <a:r>
              <a:rPr lang="ru-RU" sz="2800" b="1" dirty="0"/>
              <a:t>помочь </a:t>
            </a:r>
            <a:r>
              <a:rPr lang="ru-RU" sz="2800" b="1" dirty="0" smtClean="0"/>
              <a:t>ребенку </a:t>
            </a:r>
            <a:r>
              <a:rPr lang="ru-RU" sz="2800" b="1" dirty="0"/>
              <a:t>начать говорить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Секрет 1:</a:t>
            </a:r>
            <a:r>
              <a:rPr lang="ru-RU" dirty="0"/>
              <a:t> </a:t>
            </a:r>
            <a:r>
              <a:rPr lang="ru-RU" b="1" dirty="0"/>
              <a:t>Не стремитесь научить ребенка «всему и сразу».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Секрет 2: При подборе речевого материала к играм ориентируйтесь на возраст ребенка и на его уровень понимания речи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b="1" dirty="0"/>
              <a:t>Секрет 3: Расширяйте пассивный словарный </a:t>
            </a:r>
            <a:r>
              <a:rPr lang="ru-RU" b="1" dirty="0" smtClean="0"/>
              <a:t>запас.</a:t>
            </a:r>
          </a:p>
          <a:p>
            <a:pPr marL="0" indent="0">
              <a:buNone/>
            </a:pPr>
            <a:r>
              <a:rPr lang="ru-RU" b="1" dirty="0"/>
              <a:t>Секрет 4: Не обращайте внимание на качество </a:t>
            </a:r>
            <a:r>
              <a:rPr lang="ru-RU" b="1" dirty="0" smtClean="0"/>
              <a:t>речи.</a:t>
            </a:r>
            <a:endParaRPr lang="ru-RU" dirty="0"/>
          </a:p>
          <a:p>
            <a:pPr marL="0" indent="0">
              <a:buNone/>
            </a:pPr>
            <a:r>
              <a:rPr lang="ru-RU" b="1" dirty="0" smtClean="0"/>
              <a:t>Секрет </a:t>
            </a:r>
            <a:r>
              <a:rPr lang="ru-RU" b="1" dirty="0"/>
              <a:t>5: Сильно-сильно радуйтесь успехам </a:t>
            </a:r>
            <a:r>
              <a:rPr lang="ru-RU" b="1" dirty="0" smtClean="0"/>
              <a:t>ребенка.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10978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4758" y="-1149901"/>
            <a:ext cx="7467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620688"/>
            <a:ext cx="7467600" cy="5853264"/>
          </a:xfrm>
        </p:spPr>
        <p:txBody>
          <a:bodyPr>
            <a:normAutofit lnSpcReduction="10000"/>
          </a:bodyPr>
          <a:lstStyle/>
          <a:p>
            <a:r>
              <a:rPr lang="ru-RU" b="1" dirty="0"/>
              <a:t>Секрет 6: Сохраняйте спокойствие!</a:t>
            </a:r>
          </a:p>
          <a:p>
            <a:r>
              <a:rPr lang="ru-RU" b="1" dirty="0"/>
              <a:t>Секрет 7: Развивайте речь в </a:t>
            </a:r>
            <a:r>
              <a:rPr lang="ru-RU" b="1" dirty="0" smtClean="0"/>
              <a:t>игре</a:t>
            </a:r>
          </a:p>
          <a:p>
            <a:pPr marL="0" indent="0" algn="just">
              <a:buNone/>
            </a:pPr>
            <a:r>
              <a:rPr lang="ru-RU" dirty="0"/>
              <a:t>Для родителей базой к хорошему взаимодействию с ребенком является время, проведенное вместе. </a:t>
            </a:r>
          </a:p>
          <a:p>
            <a:pPr marL="0" indent="0" algn="just">
              <a:buNone/>
            </a:pPr>
            <a:r>
              <a:rPr lang="ru-RU" dirty="0"/>
              <a:t>Дети развиваются в игре. И чем она эмоциональнее, веселее, тем быстрее ребенок запомнит слова и фразы, чтобы их повторить. Первые слова и подражания всегда возникают на эмоциональном подъеме. Ребенок говорит то, что у него вызвало эмоции, реагирует на ваши настроение, мимику, жесты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r>
              <a:rPr lang="ru-RU" dirty="0"/>
              <a:t>Ваша задача – побуждать ребенка к диалогу, а не к механическому повторению слов, заинтересовать игрой, а не заставлять заниматься.</a:t>
            </a: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38016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/>
              <a:t>Игры для запуска речи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872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57018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1.Игры </a:t>
            </a:r>
            <a:r>
              <a:rPr lang="ru-RU" b="1" dirty="0"/>
              <a:t>для сенсорного развития ребенка.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7467600" cy="5517232"/>
          </a:xfrm>
        </p:spPr>
        <p:txBody>
          <a:bodyPr>
            <a:normAutofit fontScale="92500" lnSpcReduction="20000"/>
          </a:bodyPr>
          <a:lstStyle/>
          <a:p>
            <a:pPr algn="just" fontAlgn="t"/>
            <a:r>
              <a:rPr lang="ru-RU" dirty="0" smtClean="0"/>
              <a:t>Игра </a:t>
            </a:r>
            <a:r>
              <a:rPr lang="ru-RU" dirty="0"/>
              <a:t>«Волшебный мешочек»-определение предмета на ощупь. Возьмите непрозрачный мешочек, положите в него предметы на изучаемую тему (геометрические фигуры, фигурки животных, овощей или фруктов, сенсорные элементы и т.д.) и предложите ребенку наощупь найти шар, куб, жирафа, слона и т.д</a:t>
            </a:r>
            <a:r>
              <a:rPr lang="ru-RU" dirty="0" smtClean="0"/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Игра «Сыщик»-поиск в тазике с песком или крупой предметов. Насыпьте в тазик </a:t>
            </a:r>
            <a:r>
              <a:rPr lang="ru-RU" dirty="0" smtClean="0"/>
              <a:t>песок или крупу</a:t>
            </a:r>
            <a:r>
              <a:rPr lang="ru-RU" dirty="0"/>
              <a:t>. Спрячьте разные предметы в песок. Пусть ребенок ищет их, перебирая песок или крупу.</a:t>
            </a:r>
          </a:p>
          <a:p>
            <a:pPr algn="just" fontAlgn="t"/>
            <a:r>
              <a:rPr lang="ru-RU" dirty="0"/>
              <a:t>«Определи по звуку, что внутри» – ребенок берет контейнер и на слух определяет, что звучит: колокольчик, монеты, крупа и т.п. Другой вариант этой игры, когда вы за ширмой чем-то звените, а ребенок угадывает.</a:t>
            </a:r>
            <a:br>
              <a:rPr lang="ru-RU" dirty="0"/>
            </a:br>
            <a:r>
              <a:rPr lang="ru-RU" dirty="0"/>
              <a:t>Найди пару – перед ребенком раскладываем контейнеры, по два с одним наполнителем и просим подобрать каждому пару.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30180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2.Игры на развитие моторики: мелкой, общей, речевой.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 fontAlgn="t">
              <a:buNone/>
            </a:pPr>
            <a:r>
              <a:rPr lang="ru-RU" dirty="0"/>
              <a:t>Нервные окончания на пальцах и внутренней стороне ладони связаны с центрами речи и памяти головного мозга. </a:t>
            </a:r>
            <a:endParaRPr lang="ru-RU" dirty="0" smtClean="0"/>
          </a:p>
          <a:p>
            <a:pPr algn="just" fontAlgn="t"/>
            <a:r>
              <a:rPr lang="ru-RU" dirty="0" smtClean="0"/>
              <a:t>Ежедневно </a:t>
            </a:r>
            <a:r>
              <a:rPr lang="ru-RU" dirty="0"/>
              <a:t>выполняйте пальчиковую гимнастику, делайте </a:t>
            </a:r>
            <a:r>
              <a:rPr lang="ru-RU" dirty="0" err="1"/>
              <a:t>микромассаж</a:t>
            </a:r>
            <a:r>
              <a:rPr lang="ru-RU" dirty="0"/>
              <a:t> ручек. Разрешайте ребенку пересыпать крупу, играть с цветным рисом, песком, водой, пуговицами, фасолью и другими мелкими предметами. </a:t>
            </a:r>
          </a:p>
          <a:p>
            <a:pPr algn="just" fontAlgn="t"/>
            <a:r>
              <a:rPr lang="ru-RU" dirty="0"/>
              <a:t>Игра  «</a:t>
            </a:r>
            <a:r>
              <a:rPr lang="ru-RU" dirty="0" err="1"/>
              <a:t>Подражалки</a:t>
            </a:r>
            <a:r>
              <a:rPr lang="ru-RU" dirty="0"/>
              <a:t>». Приготовьте несколько игрушек животных. Покажите как передвигаются разные животные – медведь, заяц, мышка, лисичка и пр. </a:t>
            </a:r>
            <a:r>
              <a:rPr lang="ru-RU" dirty="0" smtClean="0"/>
              <a:t>Слова </a:t>
            </a:r>
            <a:r>
              <a:rPr lang="ru-RU" dirty="0"/>
              <a:t>: -Это зайка. Он прыгает вот так. Прыг-скок. Покажи, как прыгает зайка. Ребенок </a:t>
            </a:r>
            <a:r>
              <a:rPr lang="ru-RU" dirty="0" smtClean="0"/>
              <a:t>показывает, </a:t>
            </a:r>
            <a:r>
              <a:rPr lang="ru-RU" dirty="0"/>
              <a:t>на следующем этапе ребенок показывает животных по слову, затем к движениям добавляются звукоподражания.</a:t>
            </a:r>
          </a:p>
          <a:p>
            <a:pPr algn="just" fontAlgn="t"/>
            <a:r>
              <a:rPr lang="ru-RU" dirty="0"/>
              <a:t>Игра «Обезьянка». Возьмите зеркало, для развития речевой моторики  можно корчить рожицы перед зеркалом, выполнять упражнения губами и т.д.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10138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3.Игры на развитие речевого дыхания.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dirty="0"/>
              <a:t>Игра с </a:t>
            </a:r>
            <a:r>
              <a:rPr lang="ru-RU" dirty="0" err="1"/>
              <a:t>блокфлейтой</a:t>
            </a:r>
            <a:r>
              <a:rPr lang="ru-RU" dirty="0"/>
              <a:t> -это одна из лучших методик по развитию произвольного выдоха для речевого дыхания. В процессе занятий ребенок поймёт принцип появления звука, сделает маленький шаг в сторону появления </a:t>
            </a:r>
            <a:r>
              <a:rPr lang="ru-RU" dirty="0" smtClean="0"/>
              <a:t>речевых звуков.</a:t>
            </a:r>
          </a:p>
          <a:p>
            <a:pPr algn="just"/>
            <a:r>
              <a:rPr lang="ru-RU" dirty="0"/>
              <a:t>Игра «Мыльные пузыри». Еще один удобный тренажер для обучения </a:t>
            </a:r>
            <a:r>
              <a:rPr lang="ru-RU" dirty="0" err="1"/>
              <a:t>дистантному</a:t>
            </a:r>
            <a:r>
              <a:rPr lang="ru-RU" dirty="0"/>
              <a:t> произвольному </a:t>
            </a:r>
            <a:r>
              <a:rPr lang="ru-RU" dirty="0" smtClean="0"/>
              <a:t>выдоху.</a:t>
            </a:r>
          </a:p>
          <a:p>
            <a:r>
              <a:rPr lang="ru-RU" dirty="0"/>
              <a:t>Игра «</a:t>
            </a:r>
            <a:r>
              <a:rPr lang="ru-RU" dirty="0" err="1" smtClean="0"/>
              <a:t>Ветрячок</a:t>
            </a:r>
            <a:r>
              <a:rPr lang="ru-RU" dirty="0" smtClean="0"/>
              <a:t>». Разноцветное </a:t>
            </a:r>
            <a:r>
              <a:rPr lang="ru-RU" dirty="0"/>
              <a:t>сверкающее мелькание будет удерживать внимание ребенка, что поможет научиться выдувать воздух направленно и сильно.</a:t>
            </a:r>
          </a:p>
          <a:p>
            <a:r>
              <a:rPr lang="ru-RU" dirty="0"/>
              <a:t>Игра «</a:t>
            </a:r>
            <a:r>
              <a:rPr lang="ru-RU" dirty="0" err="1"/>
              <a:t>Аэробол</a:t>
            </a:r>
            <a:r>
              <a:rPr lang="ru-RU" dirty="0"/>
              <a:t>» используется на более поздних этапах, когда ребенок уже умеет делать произвольный выдох. Часто при игре в </a:t>
            </a:r>
            <a:r>
              <a:rPr lang="ru-RU" dirty="0" err="1"/>
              <a:t>аэробол</a:t>
            </a:r>
            <a:r>
              <a:rPr lang="ru-RU" dirty="0"/>
              <a:t> у детей появляются речевые звуки.</a:t>
            </a:r>
          </a:p>
          <a:p>
            <a:endParaRPr lang="ru-RU" dirty="0"/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22936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 </a:t>
            </a:r>
            <a:br>
              <a:rPr lang="ru-RU" dirty="0"/>
            </a:br>
            <a:r>
              <a:rPr lang="ru-RU" b="1" dirty="0"/>
              <a:t>4.Игры для вызывания звука</a:t>
            </a: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ru-RU" dirty="0"/>
              <a:t>Игра «</a:t>
            </a:r>
            <a:r>
              <a:rPr lang="ru-RU" dirty="0" err="1"/>
              <a:t>Эхофон</a:t>
            </a:r>
            <a:r>
              <a:rPr lang="ru-RU" dirty="0"/>
              <a:t>». Для этой игры необходим прибор </a:t>
            </a:r>
            <a:r>
              <a:rPr lang="ru-RU" dirty="0" err="1"/>
              <a:t>эхофон</a:t>
            </a:r>
            <a:r>
              <a:rPr lang="ru-RU" dirty="0"/>
              <a:t> – микрофон, повторяющий звуки, речь. </a:t>
            </a:r>
            <a:r>
              <a:rPr lang="ru-RU" dirty="0" smtClean="0"/>
              <a:t>Произнесите звук или слово </a:t>
            </a:r>
            <a:r>
              <a:rPr lang="ru-RU" dirty="0"/>
              <a:t>в </a:t>
            </a:r>
            <a:r>
              <a:rPr lang="ru-RU" dirty="0" err="1"/>
              <a:t>эхофон</a:t>
            </a:r>
            <a:r>
              <a:rPr lang="ru-RU" dirty="0"/>
              <a:t>, после чего подставьте инструмент ко рту ребенка, подождите результата. Если ребенок молчит, повторите действия сначала. </a:t>
            </a:r>
            <a:endParaRPr lang="ru-RU" dirty="0" smtClean="0"/>
          </a:p>
          <a:p>
            <a:pPr algn="just"/>
            <a:r>
              <a:rPr lang="ru-RU" dirty="0"/>
              <a:t>Игра «Будильник». </a:t>
            </a:r>
            <a:r>
              <a:rPr lang="ru-RU" dirty="0" smtClean="0"/>
              <a:t>Перед </a:t>
            </a:r>
            <a:r>
              <a:rPr lang="ru-RU" dirty="0"/>
              <a:t>выполнением желательно убедиться, что ребенок примерно представляет себе, что такое часы. Скажите, что сейчас вы превратите </a:t>
            </a:r>
            <a:r>
              <a:rPr lang="ru-RU" dirty="0" smtClean="0"/>
              <a:t>ребенка </a:t>
            </a:r>
            <a:r>
              <a:rPr lang="ru-RU" dirty="0"/>
              <a:t>в будильник, и «заведите» его: сделайте несколько круговых движений пальцем по детской </a:t>
            </a:r>
            <a:r>
              <a:rPr lang="ru-RU" dirty="0" smtClean="0"/>
              <a:t>ладошке, </a:t>
            </a:r>
            <a:r>
              <a:rPr lang="ru-RU" dirty="0"/>
              <a:t>приговаривая: «тик-так», «тик-так». Теперь он должен зазвонить: ритмично потряхивайте ладошку, сопровождая движения звуком «</a:t>
            </a:r>
            <a:r>
              <a:rPr lang="ru-RU" dirty="0" err="1"/>
              <a:t>ззззз</a:t>
            </a:r>
            <a:r>
              <a:rPr lang="ru-RU" dirty="0"/>
              <a:t>». Потом предложите </a:t>
            </a:r>
            <a:r>
              <a:rPr lang="ru-RU" dirty="0" smtClean="0"/>
              <a:t>ребенку, </a:t>
            </a:r>
            <a:r>
              <a:rPr lang="ru-RU" dirty="0"/>
              <a:t>чтобы будильником были вы, а он должен завести вас. Поначалу помогайте ребенку произносить нужные слова и звуки, чем чаще повторять игру, тем быстрее он запомнит эти звукоподражания.</a:t>
            </a:r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83378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5. Игры для вызывания звукоподражания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Игра «Потанцуем». Танцы под музыку с простейшими словами, дублирующими движения: Топ-топ; Хлоп-хлоп; </a:t>
            </a:r>
            <a:r>
              <a:rPr lang="ru-RU" dirty="0" err="1"/>
              <a:t>Прыг-прыг;Бип-бип</a:t>
            </a:r>
            <a:r>
              <a:rPr lang="ru-RU" dirty="0"/>
              <a:t> (Нажимаем на носик); Туда-сюда (Повороты корпуса);  Вверх-вниз (Ручки с бубенцами или султанчиками)</a:t>
            </a:r>
          </a:p>
          <a:p>
            <a:r>
              <a:rPr lang="ru-RU" dirty="0"/>
              <a:t>Игра «Кто там?» Ребенок стучит деревянным молотком по упаковке (яйцо от киндера, маленькие коробочки), говорим вместе: Тук! Тук! Тук! И смотрим, какая игрушка в упаковке лежит. Если там животное, то повторяем звуки, которые издают эти животные: </a:t>
            </a:r>
            <a:r>
              <a:rPr lang="ru-RU" dirty="0" err="1"/>
              <a:t>му-му</a:t>
            </a:r>
            <a:r>
              <a:rPr lang="ru-RU" dirty="0"/>
              <a:t>, </a:t>
            </a:r>
            <a:r>
              <a:rPr lang="ru-RU" dirty="0" err="1"/>
              <a:t>ав-ав</a:t>
            </a:r>
            <a:r>
              <a:rPr lang="ru-RU" dirty="0"/>
              <a:t>.</a:t>
            </a:r>
          </a:p>
          <a:p>
            <a:pPr fontAlgn="t"/>
            <a:r>
              <a:rPr lang="ru-RU" dirty="0"/>
              <a:t>Игра «Кап-кап-кап» Для этого задания вам потребуется набор небольших цветных губок для мытья посуды. Поставьте на стол две миски: одну пустую, а другую с водой, рядом разложите губки, чтобы ребенок мог выбрать любую. Возьмите одну, намочите и выжмите в пустую миску, приговаривая: «кап-кап-кап». Предложите ребенку сделать то же самое с другими губками.</a:t>
            </a:r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65710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610</TotalTime>
  <Words>1171</Words>
  <Application>Microsoft Office PowerPoint</Application>
  <PresentationFormat>Экран (4:3)</PresentationFormat>
  <Paragraphs>80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Эркер</vt:lpstr>
      <vt:lpstr>Игры и задания для запуска речи у неговорящих детей</vt:lpstr>
      <vt:lpstr>7 секретов, как помочь ребенку начать говорить </vt:lpstr>
      <vt:lpstr>Презентация PowerPoint</vt:lpstr>
      <vt:lpstr>Игры для запуска речи</vt:lpstr>
      <vt:lpstr>  1.Игры для сенсорного развития ребенка.  </vt:lpstr>
      <vt:lpstr>2.Игры на развитие моторики: мелкой, общей, речевой. </vt:lpstr>
      <vt:lpstr>3.Игры на развитие речевого дыхания.  </vt:lpstr>
      <vt:lpstr>  4.Игры для вызывания звука  </vt:lpstr>
      <vt:lpstr>5. Игры для вызывания звукоподражания  </vt:lpstr>
      <vt:lpstr>6.Игры для пополнения активного словаря</vt:lpstr>
      <vt:lpstr>7.Игры «Песенки», «Потешки»  </vt:lpstr>
      <vt:lpstr>8.Разыгрывание ситуаций общения</vt:lpstr>
      <vt:lpstr>  Сундук с игрушками </vt:lpstr>
      <vt:lpstr>Памятка  «Как научить ребенка играть с новой игрушкой» </vt:lpstr>
      <vt:lpstr>Книги-выручалочки</vt:lpstr>
      <vt:lpstr>Книги-выручалочки</vt:lpstr>
      <vt:lpstr>Книги-выручалочки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79298</dc:creator>
  <cp:lastModifiedBy>79298239877</cp:lastModifiedBy>
  <cp:revision>26</cp:revision>
  <dcterms:created xsi:type="dcterms:W3CDTF">2023-02-01T06:39:28Z</dcterms:created>
  <dcterms:modified xsi:type="dcterms:W3CDTF">2023-02-07T12:03:30Z</dcterms:modified>
</cp:coreProperties>
</file>