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sldIdLst>
    <p:sldId id="256" r:id="rId2"/>
    <p:sldId id="266" r:id="rId3"/>
    <p:sldId id="267" r:id="rId4"/>
    <p:sldId id="268" r:id="rId5"/>
    <p:sldId id="258" r:id="rId6"/>
    <p:sldId id="277" r:id="rId7"/>
    <p:sldId id="275" r:id="rId8"/>
    <p:sldId id="271" r:id="rId9"/>
    <p:sldId id="272" r:id="rId10"/>
    <p:sldId id="273" r:id="rId11"/>
    <p:sldId id="274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5866"/>
    <a:srgbClr val="C5DEE5"/>
    <a:srgbClr val="D2FBFE"/>
    <a:srgbClr val="115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FA2FCC-50AF-439A-AE8F-18DF1280A4A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E7BCBB-27F6-40EB-83D0-F738867696BD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Хорошее поведение поощряется, плохое – наказывается</a:t>
          </a:r>
          <a:endParaRPr lang="ru-RU" dirty="0"/>
        </a:p>
      </dgm:t>
    </dgm:pt>
    <dgm:pt modelId="{7C8661ED-C528-412A-8BC7-CBE83364A7BB}" type="parTrans" cxnId="{AB8A805F-8C2C-46D0-A66E-5A43C41FEBD0}">
      <dgm:prSet/>
      <dgm:spPr/>
      <dgm:t>
        <a:bodyPr/>
        <a:lstStyle/>
        <a:p>
          <a:endParaRPr lang="ru-RU"/>
        </a:p>
      </dgm:t>
    </dgm:pt>
    <dgm:pt modelId="{7FAE8F3E-FF6C-4894-AD6C-A47A0EC3C105}" type="sibTrans" cxnId="{AB8A805F-8C2C-46D0-A66E-5A43C41FEBD0}">
      <dgm:prSet/>
      <dgm:spPr/>
      <dgm:t>
        <a:bodyPr/>
        <a:lstStyle/>
        <a:p>
          <a:endParaRPr lang="ru-RU"/>
        </a:p>
      </dgm:t>
    </dgm:pt>
    <dgm:pt modelId="{371E1E25-BABD-4D39-A7D3-615162E09BD8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Манипуляции отношениями</a:t>
          </a:r>
          <a:endParaRPr lang="ru-RU" dirty="0"/>
        </a:p>
      </dgm:t>
    </dgm:pt>
    <dgm:pt modelId="{271267E9-E05B-454C-9E09-E1CE55CA9A58}" type="parTrans" cxnId="{880B9965-1FC4-435C-A46F-47B7340E07E9}">
      <dgm:prSet/>
      <dgm:spPr/>
      <dgm:t>
        <a:bodyPr/>
        <a:lstStyle/>
        <a:p>
          <a:endParaRPr lang="ru-RU"/>
        </a:p>
      </dgm:t>
    </dgm:pt>
    <dgm:pt modelId="{E067AEBB-6E00-4514-964B-BED6AF9367DA}" type="sibTrans" cxnId="{880B9965-1FC4-435C-A46F-47B7340E07E9}">
      <dgm:prSet/>
      <dgm:spPr/>
      <dgm:t>
        <a:bodyPr/>
        <a:lstStyle/>
        <a:p>
          <a:endParaRPr lang="ru-RU"/>
        </a:p>
      </dgm:t>
    </dgm:pt>
    <dgm:pt modelId="{F964F000-62AA-455F-9ACF-CA910FC1E86B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Поведенческий подход</a:t>
          </a:r>
          <a:endParaRPr lang="ru-RU" dirty="0"/>
        </a:p>
      </dgm:t>
    </dgm:pt>
    <dgm:pt modelId="{BD5CDB53-4160-4196-A4D9-F7F1AA5ECFC8}" type="sibTrans" cxnId="{58B97158-7D4D-40E8-9910-75ACCB70B1BA}">
      <dgm:prSet/>
      <dgm:spPr/>
      <dgm:t>
        <a:bodyPr/>
        <a:lstStyle/>
        <a:p>
          <a:endParaRPr lang="ru-RU"/>
        </a:p>
      </dgm:t>
    </dgm:pt>
    <dgm:pt modelId="{CF5A8523-CBF3-4070-B8D1-ACDAA982D705}" type="parTrans" cxnId="{58B97158-7D4D-40E8-9910-75ACCB70B1BA}">
      <dgm:prSet/>
      <dgm:spPr/>
      <dgm:t>
        <a:bodyPr/>
        <a:lstStyle/>
        <a:p>
          <a:endParaRPr lang="ru-RU"/>
        </a:p>
      </dgm:t>
    </dgm:pt>
    <dgm:pt modelId="{EEEA5B7F-4745-472C-A99F-D036466E4A83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Широко используются наказания</a:t>
          </a:r>
          <a:endParaRPr lang="ru-RU" dirty="0"/>
        </a:p>
      </dgm:t>
    </dgm:pt>
    <dgm:pt modelId="{2468A590-5539-42B8-82B1-54AC692E53B4}" type="sibTrans" cxnId="{C6C97399-6D68-421B-AC0F-7B3FB4FEEA76}">
      <dgm:prSet/>
      <dgm:spPr/>
      <dgm:t>
        <a:bodyPr/>
        <a:lstStyle/>
        <a:p>
          <a:endParaRPr lang="ru-RU"/>
        </a:p>
      </dgm:t>
    </dgm:pt>
    <dgm:pt modelId="{5AFEE948-27B1-48EB-ADEE-5663044AF1C3}" type="parTrans" cxnId="{C6C97399-6D68-421B-AC0F-7B3FB4FEEA76}">
      <dgm:prSet/>
      <dgm:spPr/>
      <dgm:t>
        <a:bodyPr/>
        <a:lstStyle/>
        <a:p>
          <a:endParaRPr lang="ru-RU"/>
        </a:p>
      </dgm:t>
    </dgm:pt>
    <dgm:pt modelId="{F880D4FE-22CF-482E-BF14-4BEF05AB9A42}">
      <dgm:prSet/>
      <dgm:spPr/>
      <dgm:t>
        <a:bodyPr/>
        <a:lstStyle/>
        <a:p>
          <a:endParaRPr lang="ru-RU" dirty="0"/>
        </a:p>
      </dgm:t>
    </dgm:pt>
    <dgm:pt modelId="{7A3FE7F8-4153-4282-9268-000FDB1174CD}" type="parTrans" cxnId="{37B19CCC-81B8-4F61-8F11-F170CD02AD99}">
      <dgm:prSet/>
      <dgm:spPr/>
      <dgm:t>
        <a:bodyPr/>
        <a:lstStyle/>
        <a:p>
          <a:endParaRPr lang="ru-RU"/>
        </a:p>
      </dgm:t>
    </dgm:pt>
    <dgm:pt modelId="{A66B6ACF-DD23-42C7-B399-B3E370BB6201}" type="sibTrans" cxnId="{37B19CCC-81B8-4F61-8F11-F170CD02AD99}">
      <dgm:prSet/>
      <dgm:spPr/>
      <dgm:t>
        <a:bodyPr/>
        <a:lstStyle/>
        <a:p>
          <a:endParaRPr lang="ru-RU"/>
        </a:p>
      </dgm:t>
    </dgm:pt>
    <dgm:pt modelId="{A01138FA-1E14-4286-8A47-2ACB9C758DCF}" type="pres">
      <dgm:prSet presAssocID="{D3FA2FCC-50AF-439A-AE8F-18DF1280A4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F179EF3-A235-472E-A490-B3D4F043CD2A}" type="pres">
      <dgm:prSet presAssocID="{00E7BCBB-27F6-40EB-83D0-F738867696BD}" presName="singleCycle" presStyleCnt="0"/>
      <dgm:spPr/>
    </dgm:pt>
    <dgm:pt modelId="{8433C29D-A81F-4B87-9C78-0414F68A002D}" type="pres">
      <dgm:prSet presAssocID="{00E7BCBB-27F6-40EB-83D0-F738867696BD}" presName="singleCenter" presStyleLbl="node1" presStyleIdx="0" presStyleCnt="4" custScaleX="130911" custScaleY="12486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DA5A8C-55CD-42E5-97D5-4B2F7F152499}" type="pres">
      <dgm:prSet presAssocID="{CF5A8523-CBF3-4070-B8D1-ACDAA982D705}" presName="Name56" presStyleLbl="parChTrans1D2" presStyleIdx="0" presStyleCnt="3"/>
      <dgm:spPr/>
      <dgm:t>
        <a:bodyPr/>
        <a:lstStyle/>
        <a:p>
          <a:endParaRPr lang="ru-RU"/>
        </a:p>
      </dgm:t>
    </dgm:pt>
    <dgm:pt modelId="{484F1EA7-EFE3-468D-BE7B-3CCAD435C2B4}" type="pres">
      <dgm:prSet presAssocID="{F964F000-62AA-455F-9ACF-CA910FC1E86B}" presName="text0" presStyleLbl="node1" presStyleIdx="1" presStyleCnt="4" custScaleX="301600" custScaleY="151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56B8C-7DA7-45D8-8328-72EB4E466826}" type="pres">
      <dgm:prSet presAssocID="{5AFEE948-27B1-48EB-ADEE-5663044AF1C3}" presName="Name56" presStyleLbl="parChTrans1D2" presStyleIdx="1" presStyleCnt="3"/>
      <dgm:spPr/>
      <dgm:t>
        <a:bodyPr/>
        <a:lstStyle/>
        <a:p>
          <a:endParaRPr lang="ru-RU"/>
        </a:p>
      </dgm:t>
    </dgm:pt>
    <dgm:pt modelId="{B6801EFB-30DA-4E8B-AAA0-7A868A10666B}" type="pres">
      <dgm:prSet presAssocID="{EEEA5B7F-4745-472C-A99F-D036466E4A83}" presName="text0" presStyleLbl="node1" presStyleIdx="2" presStyleCnt="4" custScaleX="181184" custScaleY="123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F12E3A-0209-43ED-A7E1-D9C1DE1D423B}" type="pres">
      <dgm:prSet presAssocID="{271267E9-E05B-454C-9E09-E1CE55CA9A58}" presName="Name56" presStyleLbl="parChTrans1D2" presStyleIdx="2" presStyleCnt="3"/>
      <dgm:spPr/>
      <dgm:t>
        <a:bodyPr/>
        <a:lstStyle/>
        <a:p>
          <a:endParaRPr lang="ru-RU"/>
        </a:p>
      </dgm:t>
    </dgm:pt>
    <dgm:pt modelId="{037168FC-8C7B-4E25-9BD8-E137624CBB2C}" type="pres">
      <dgm:prSet presAssocID="{371E1E25-BABD-4D39-A7D3-615162E09BD8}" presName="text0" presStyleLbl="node1" presStyleIdx="3" presStyleCnt="4" custScaleX="187810" custScaleY="143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CF595B-9E34-4BE6-BA22-5D588CC93673}" type="presOf" srcId="{F964F000-62AA-455F-9ACF-CA910FC1E86B}" destId="{484F1EA7-EFE3-468D-BE7B-3CCAD435C2B4}" srcOrd="0" destOrd="0" presId="urn:microsoft.com/office/officeart/2008/layout/RadialCluster"/>
    <dgm:cxn modelId="{AB8A805F-8C2C-46D0-A66E-5A43C41FEBD0}" srcId="{D3FA2FCC-50AF-439A-AE8F-18DF1280A4A0}" destId="{00E7BCBB-27F6-40EB-83D0-F738867696BD}" srcOrd="0" destOrd="0" parTransId="{7C8661ED-C528-412A-8BC7-CBE83364A7BB}" sibTransId="{7FAE8F3E-FF6C-4894-AD6C-A47A0EC3C105}"/>
    <dgm:cxn modelId="{28EA1D34-59BE-4734-B3BB-5D845FD62D27}" type="presOf" srcId="{271267E9-E05B-454C-9E09-E1CE55CA9A58}" destId="{C2F12E3A-0209-43ED-A7E1-D9C1DE1D423B}" srcOrd="0" destOrd="0" presId="urn:microsoft.com/office/officeart/2008/layout/RadialCluster"/>
    <dgm:cxn modelId="{C6C97399-6D68-421B-AC0F-7B3FB4FEEA76}" srcId="{00E7BCBB-27F6-40EB-83D0-F738867696BD}" destId="{EEEA5B7F-4745-472C-A99F-D036466E4A83}" srcOrd="1" destOrd="0" parTransId="{5AFEE948-27B1-48EB-ADEE-5663044AF1C3}" sibTransId="{2468A590-5539-42B8-82B1-54AC692E53B4}"/>
    <dgm:cxn modelId="{7B53E133-3183-49F6-B47A-1D4AA0FCE909}" type="presOf" srcId="{EEEA5B7F-4745-472C-A99F-D036466E4A83}" destId="{B6801EFB-30DA-4E8B-AAA0-7A868A10666B}" srcOrd="0" destOrd="0" presId="urn:microsoft.com/office/officeart/2008/layout/RadialCluster"/>
    <dgm:cxn modelId="{880B9965-1FC4-435C-A46F-47B7340E07E9}" srcId="{00E7BCBB-27F6-40EB-83D0-F738867696BD}" destId="{371E1E25-BABD-4D39-A7D3-615162E09BD8}" srcOrd="2" destOrd="0" parTransId="{271267E9-E05B-454C-9E09-E1CE55CA9A58}" sibTransId="{E067AEBB-6E00-4514-964B-BED6AF9367DA}"/>
    <dgm:cxn modelId="{9630AFC4-0B9E-4DB7-93A0-825264F06BA1}" type="presOf" srcId="{CF5A8523-CBF3-4070-B8D1-ACDAA982D705}" destId="{05DA5A8C-55CD-42E5-97D5-4B2F7F152499}" srcOrd="0" destOrd="0" presId="urn:microsoft.com/office/officeart/2008/layout/RadialCluster"/>
    <dgm:cxn modelId="{2B694423-EBFC-4986-AF97-B06087BFFF27}" type="presOf" srcId="{371E1E25-BABD-4D39-A7D3-615162E09BD8}" destId="{037168FC-8C7B-4E25-9BD8-E137624CBB2C}" srcOrd="0" destOrd="0" presId="urn:microsoft.com/office/officeart/2008/layout/RadialCluster"/>
    <dgm:cxn modelId="{37B19CCC-81B8-4F61-8F11-F170CD02AD99}" srcId="{D3FA2FCC-50AF-439A-AE8F-18DF1280A4A0}" destId="{F880D4FE-22CF-482E-BF14-4BEF05AB9A42}" srcOrd="1" destOrd="0" parTransId="{7A3FE7F8-4153-4282-9268-000FDB1174CD}" sibTransId="{A66B6ACF-DD23-42C7-B399-B3E370BB6201}"/>
    <dgm:cxn modelId="{58B97158-7D4D-40E8-9910-75ACCB70B1BA}" srcId="{00E7BCBB-27F6-40EB-83D0-F738867696BD}" destId="{F964F000-62AA-455F-9ACF-CA910FC1E86B}" srcOrd="0" destOrd="0" parTransId="{CF5A8523-CBF3-4070-B8D1-ACDAA982D705}" sibTransId="{BD5CDB53-4160-4196-A4D9-F7F1AA5ECFC8}"/>
    <dgm:cxn modelId="{3671A8CD-AA32-47A5-8C71-14322647CD5B}" type="presOf" srcId="{5AFEE948-27B1-48EB-ADEE-5663044AF1C3}" destId="{29956B8C-7DA7-45D8-8328-72EB4E466826}" srcOrd="0" destOrd="0" presId="urn:microsoft.com/office/officeart/2008/layout/RadialCluster"/>
    <dgm:cxn modelId="{0F273D65-4FAA-4B3D-A5EA-F07E863D9217}" type="presOf" srcId="{00E7BCBB-27F6-40EB-83D0-F738867696BD}" destId="{8433C29D-A81F-4B87-9C78-0414F68A002D}" srcOrd="0" destOrd="0" presId="urn:microsoft.com/office/officeart/2008/layout/RadialCluster"/>
    <dgm:cxn modelId="{45B16F1B-F498-4507-93CE-E76F1E4DDEDC}" type="presOf" srcId="{D3FA2FCC-50AF-439A-AE8F-18DF1280A4A0}" destId="{A01138FA-1E14-4286-8A47-2ACB9C758DCF}" srcOrd="0" destOrd="0" presId="urn:microsoft.com/office/officeart/2008/layout/RadialCluster"/>
    <dgm:cxn modelId="{4C3CFCDB-03EC-46F3-9AAD-0AB639A58D9E}" type="presParOf" srcId="{A01138FA-1E14-4286-8A47-2ACB9C758DCF}" destId="{7F179EF3-A235-472E-A490-B3D4F043CD2A}" srcOrd="0" destOrd="0" presId="urn:microsoft.com/office/officeart/2008/layout/RadialCluster"/>
    <dgm:cxn modelId="{3A95B276-DD36-451C-BB74-162A837E3187}" type="presParOf" srcId="{7F179EF3-A235-472E-A490-B3D4F043CD2A}" destId="{8433C29D-A81F-4B87-9C78-0414F68A002D}" srcOrd="0" destOrd="0" presId="urn:microsoft.com/office/officeart/2008/layout/RadialCluster"/>
    <dgm:cxn modelId="{645DF4AE-0EA3-46FB-9219-A8CF7FD1E163}" type="presParOf" srcId="{7F179EF3-A235-472E-A490-B3D4F043CD2A}" destId="{05DA5A8C-55CD-42E5-97D5-4B2F7F152499}" srcOrd="1" destOrd="0" presId="urn:microsoft.com/office/officeart/2008/layout/RadialCluster"/>
    <dgm:cxn modelId="{F4222AEB-B6CE-4DEE-ADF4-0AAE7753FC30}" type="presParOf" srcId="{7F179EF3-A235-472E-A490-B3D4F043CD2A}" destId="{484F1EA7-EFE3-468D-BE7B-3CCAD435C2B4}" srcOrd="2" destOrd="0" presId="urn:microsoft.com/office/officeart/2008/layout/RadialCluster"/>
    <dgm:cxn modelId="{9AE5DCA8-EF1E-4636-9767-EB2B17BFB96D}" type="presParOf" srcId="{7F179EF3-A235-472E-A490-B3D4F043CD2A}" destId="{29956B8C-7DA7-45D8-8328-72EB4E466826}" srcOrd="3" destOrd="0" presId="urn:microsoft.com/office/officeart/2008/layout/RadialCluster"/>
    <dgm:cxn modelId="{A60E7215-9C32-4CFA-AA39-D9B95BB8A395}" type="presParOf" srcId="{7F179EF3-A235-472E-A490-B3D4F043CD2A}" destId="{B6801EFB-30DA-4E8B-AAA0-7A868A10666B}" srcOrd="4" destOrd="0" presId="urn:microsoft.com/office/officeart/2008/layout/RadialCluster"/>
    <dgm:cxn modelId="{3809C34F-60E7-4108-87F6-991CDFFA27C7}" type="presParOf" srcId="{7F179EF3-A235-472E-A490-B3D4F043CD2A}" destId="{C2F12E3A-0209-43ED-A7E1-D9C1DE1D423B}" srcOrd="5" destOrd="0" presId="urn:microsoft.com/office/officeart/2008/layout/RadialCluster"/>
    <dgm:cxn modelId="{3368C34D-5774-4D47-A5BA-C7C4E5DD5BED}" type="presParOf" srcId="{7F179EF3-A235-472E-A490-B3D4F043CD2A}" destId="{037168FC-8C7B-4E25-9BD8-E137624CBB2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3C29D-A81F-4B87-9C78-0414F68A002D}">
      <dsp:nvSpPr>
        <dsp:cNvPr id="0" name=""/>
        <dsp:cNvSpPr/>
      </dsp:nvSpPr>
      <dsp:spPr>
        <a:xfrm>
          <a:off x="3300559" y="2591334"/>
          <a:ext cx="2354198" cy="2245400"/>
        </a:xfrm>
        <a:prstGeom prst="roundRect">
          <a:avLst/>
        </a:prstGeom>
        <a:solidFill>
          <a:srgbClr val="0070C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Хорошее поведение поощряется, плохое – наказывается</a:t>
          </a:r>
          <a:endParaRPr lang="ru-RU" sz="2300" kern="1200" dirty="0"/>
        </a:p>
      </dsp:txBody>
      <dsp:txXfrm>
        <a:off x="3410170" y="2700945"/>
        <a:ext cx="2134976" cy="2026178"/>
      </dsp:txXfrm>
    </dsp:sp>
    <dsp:sp modelId="{05DA5A8C-55CD-42E5-97D5-4B2F7F152499}">
      <dsp:nvSpPr>
        <dsp:cNvPr id="0" name=""/>
        <dsp:cNvSpPr/>
      </dsp:nvSpPr>
      <dsp:spPr>
        <a:xfrm rot="16200000">
          <a:off x="4114580" y="2228255"/>
          <a:ext cx="7261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615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F1EA7-EFE3-468D-BE7B-3CCAD435C2B4}">
      <dsp:nvSpPr>
        <dsp:cNvPr id="0" name=""/>
        <dsp:cNvSpPr/>
      </dsp:nvSpPr>
      <dsp:spPr>
        <a:xfrm>
          <a:off x="2660708" y="36804"/>
          <a:ext cx="3633901" cy="1828372"/>
        </a:xfrm>
        <a:prstGeom prst="roundRect">
          <a:avLst/>
        </a:prstGeom>
        <a:solidFill>
          <a:srgbClr val="00B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Поведенческий подход</a:t>
          </a:r>
          <a:endParaRPr lang="ru-RU" sz="3300" kern="1200" dirty="0"/>
        </a:p>
      </dsp:txBody>
      <dsp:txXfrm>
        <a:off x="2749962" y="126058"/>
        <a:ext cx="3455393" cy="1649864"/>
      </dsp:txXfrm>
    </dsp:sp>
    <dsp:sp modelId="{29956B8C-7DA7-45D8-8328-72EB4E466826}">
      <dsp:nvSpPr>
        <dsp:cNvPr id="0" name=""/>
        <dsp:cNvSpPr/>
      </dsp:nvSpPr>
      <dsp:spPr>
        <a:xfrm rot="1800000">
          <a:off x="5645147" y="4429500"/>
          <a:ext cx="1434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3467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01EFB-30DA-4E8B-AAA0-7A868A10666B}">
      <dsp:nvSpPr>
        <dsp:cNvPr id="0" name=""/>
        <dsp:cNvSpPr/>
      </dsp:nvSpPr>
      <dsp:spPr>
        <a:xfrm>
          <a:off x="5779005" y="4350841"/>
          <a:ext cx="2183039" cy="1489429"/>
        </a:xfrm>
        <a:prstGeom prst="roundRect">
          <a:avLst/>
        </a:prstGeom>
        <a:solidFill>
          <a:srgbClr val="0070C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Широко используются наказания</a:t>
          </a:r>
          <a:endParaRPr lang="ru-RU" sz="2200" kern="1200" dirty="0"/>
        </a:p>
      </dsp:txBody>
      <dsp:txXfrm>
        <a:off x="5851713" y="4423549"/>
        <a:ext cx="2037623" cy="1344013"/>
      </dsp:txXfrm>
    </dsp:sp>
    <dsp:sp modelId="{C2F12E3A-0209-43ED-A7E1-D9C1DE1D423B}">
      <dsp:nvSpPr>
        <dsp:cNvPr id="0" name=""/>
        <dsp:cNvSpPr/>
      </dsp:nvSpPr>
      <dsp:spPr>
        <a:xfrm rot="9000000">
          <a:off x="3209707" y="4417976"/>
          <a:ext cx="973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7375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7168FC-8C7B-4E25-9BD8-E137624CBB2C}">
      <dsp:nvSpPr>
        <dsp:cNvPr id="0" name=""/>
        <dsp:cNvSpPr/>
      </dsp:nvSpPr>
      <dsp:spPr>
        <a:xfrm>
          <a:off x="953355" y="4233516"/>
          <a:ext cx="2262874" cy="1724078"/>
        </a:xfrm>
        <a:prstGeom prst="roundRect">
          <a:avLst/>
        </a:prstGeom>
        <a:solidFill>
          <a:srgbClr val="0070C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Манипуляции отношениями</a:t>
          </a:r>
          <a:endParaRPr lang="ru-RU" sz="2200" kern="1200" dirty="0"/>
        </a:p>
      </dsp:txBody>
      <dsp:txXfrm>
        <a:off x="1037518" y="4317679"/>
        <a:ext cx="2094548" cy="1555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07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4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1087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680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622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49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752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3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42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90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0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1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9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7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26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81000"/>
                <a:lumOff val="19000"/>
              </a:schemeClr>
            </a:gs>
            <a:gs pos="67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7F547-9061-4C3A-9BD9-CFA86B80848D}" type="datetimeFigureOut">
              <a:rPr lang="ru-RU" smtClean="0"/>
              <a:t>22.05.2024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E190B5-E047-41EF-8490-4C56D22B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4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E240B9-5443-75F8-6090-3C56D9D6C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2751" y="3881750"/>
            <a:ext cx="9153426" cy="2641597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cs typeface="Times New Roman" panose="02020603050405020304" pitchFamily="18" charset="0"/>
              </a:rPr>
              <a:t>Влияние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cs typeface="Times New Roman" panose="02020603050405020304" pitchFamily="18" charset="0"/>
              </a:rPr>
              <a:t>семейного воспитания на формирование личности ребёнка</a:t>
            </a:r>
            <a:br>
              <a:rPr lang="ru-RU" sz="32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C00000"/>
                </a:solidFill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Цель воспитания – научить наших  детей обходиться без нас.     </a:t>
            </a:r>
            <a:b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                                                                                      Эрнест </a:t>
            </a:r>
            <a:r>
              <a:rPr lang="ru-RU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Легуве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702CE5-FAA3-4ECC-36E3-D4E4A716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318" y="334653"/>
            <a:ext cx="5320647" cy="354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9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34291"/>
            <a:ext cx="8915400" cy="5176931"/>
          </a:xfrm>
        </p:spPr>
        <p:txBody>
          <a:bodyPr>
            <a:normAutofit/>
          </a:bodyPr>
          <a:lstStyle/>
          <a:p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Шаг №4. ПРИНЯТИЕ </a:t>
            </a:r>
            <a:endParaRPr lang="ru-RU" dirty="0"/>
          </a:p>
          <a:p>
            <a:r>
              <a:rPr lang="ru-RU" dirty="0"/>
              <a:t> Когда ситуация прояснится, нужно сказать, как вы понимаете ребенка. Малышу уже стало легче, а теперь еще значимый взрослый говорит о сочувствии. Можно сказать, что вы бы тоже расстроились (обиделись, расплакались) в этой ситуации. Очень важно озвучить причину эмоции:</a:t>
            </a:r>
          </a:p>
          <a:p>
            <a:r>
              <a:rPr lang="ru-RU" dirty="0"/>
              <a:t>- Ты разозлился на друга за то, что он не стал с тобой играть?</a:t>
            </a:r>
          </a:p>
          <a:p>
            <a:r>
              <a:rPr lang="ru-RU" dirty="0"/>
              <a:t>- Ты обиделся на папу, потому что он не купил тебе игрушку?</a:t>
            </a:r>
          </a:p>
          <a:p>
            <a:r>
              <a:rPr lang="ru-RU" dirty="0"/>
              <a:t>- Ты расплакался от сильной боли в колене, когда упал?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         Важно, чтобы ребенок осознал сильную эмоцию и ее причину!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Этот этап может быть заключительным, так как контроль над эмоциями вернулся. Но лучше перейти к следующему этапу.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700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0" y="304800"/>
            <a:ext cx="9371012" cy="5606422"/>
          </a:xfrm>
        </p:spPr>
        <p:txBody>
          <a:bodyPr>
            <a:normAutofit/>
          </a:bodyPr>
          <a:lstStyle/>
          <a:p>
            <a:r>
              <a:rPr lang="ru-RU" b="1" i="1" dirty="0"/>
              <a:t>Шаг №5. ПРОЕКТИРОВАНИЕ</a:t>
            </a:r>
            <a:endParaRPr lang="ru-RU" dirty="0"/>
          </a:p>
          <a:p>
            <a:r>
              <a:rPr lang="ru-RU" dirty="0"/>
              <a:t>Теперь нужно перейти к будущим действиям. Для этого нужно обсудить с ребенком дальнейшие планы. Первое предложение должно исходить от взрослого:</a:t>
            </a:r>
          </a:p>
          <a:p>
            <a:r>
              <a:rPr lang="ru-RU" dirty="0"/>
              <a:t>- давай приведем себя в порядок, чтоб никто не догадался про плач, а потом купим мороженое;</a:t>
            </a:r>
          </a:p>
          <a:p>
            <a:r>
              <a:rPr lang="ru-RU" dirty="0"/>
              <a:t>- пойдем домой и обработаем рану, чтобы не было инфекции и запомним, что нельзя подходить близко качелям;</a:t>
            </a:r>
          </a:p>
          <a:p>
            <a:r>
              <a:rPr lang="ru-RU" dirty="0"/>
              <a:t>- мы пойдем сейчас в парк, погуляем, и ты пообещаешь, что больше не будешь отнимать чужие игрушки, а в следующий раз попросишь поиграть.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Вариантов планирования может быть много. Главное, решить несколько задач: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1. Обговорить варианты действий в похожих ситуациях.</a:t>
            </a:r>
          </a:p>
          <a:p>
            <a:r>
              <a:rPr lang="ru-RU" dirty="0"/>
              <a:t>2. Установить границы поведения.</a:t>
            </a:r>
          </a:p>
          <a:p>
            <a:r>
              <a:rPr lang="ru-RU" dirty="0"/>
              <a:t>3. Запланировать ближайшее будущее.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905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532" y="320635"/>
            <a:ext cx="9318080" cy="5296394"/>
          </a:xfrm>
          <a:prstGeom prst="rect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921828"/>
            <a:ext cx="8911687" cy="79828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Благодарю за внимание 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4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DD21D2-C607-1073-0DBD-25440C91E4A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126" y="1649299"/>
            <a:ext cx="4437650" cy="261229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64E5C-0230-506E-3263-318710F24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54524"/>
            <a:ext cx="8911687" cy="165047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Родитель – вертолёт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BEC679-8D0E-5B9F-8190-E6B64225F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121" y="622169"/>
            <a:ext cx="9400968" cy="59813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Контролируют каждый шаг ребёнка (даже как ребёнок играет, рисует)</a:t>
            </a:r>
          </a:p>
          <a:p>
            <a:r>
              <a:rPr lang="ru-RU" dirty="0"/>
              <a:t>Пытаются оградить от всех опасностей</a:t>
            </a:r>
          </a:p>
          <a:p>
            <a:r>
              <a:rPr lang="ru-RU" dirty="0"/>
              <a:t>Постоянно тревожатся и переживают</a:t>
            </a:r>
          </a:p>
          <a:p>
            <a:r>
              <a:rPr lang="ru-RU" dirty="0"/>
              <a:t>Боятся дать ребёнку свободу</a:t>
            </a:r>
          </a:p>
          <a:p>
            <a:r>
              <a:rPr lang="ru-RU" dirty="0"/>
              <a:t>Решают за ребёнка все проблемы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Ведущее эмоциональное состояние  родителя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                       – тревога (как бы не…..)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РЕЗУЛЬТАТ: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Ребёнок не умеет за себя постоять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Ведёт себя как беспомощный и несамостоятельный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Не проявляет инициативу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Много страхов и тревоги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Не умеет решать проблемы, избегает новых ситуаций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Ребёнок вырастаем с установкой  </a:t>
            </a:r>
            <a:r>
              <a:rPr lang="ru-RU" dirty="0">
                <a:solidFill>
                  <a:srgbClr val="C00000"/>
                </a:solidFill>
              </a:rPr>
              <a:t>«Мир опасен, надо быть незаметным»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8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632F90-8621-4807-1E13-03D8A75ED8F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278" y="3556262"/>
            <a:ext cx="4651722" cy="330173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E2623-7616-B177-ED25-7EE30D2A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74397"/>
            <a:ext cx="8911687" cy="75885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Родитель – мотиватор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DB8DC7-A156-B0C2-673C-24E74FF59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387" y="1027523"/>
            <a:ext cx="9879290" cy="565608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Постоянно </a:t>
            </a:r>
            <a:r>
              <a:rPr lang="ru-RU" dirty="0" smtClean="0"/>
              <a:t>стимулирует </a:t>
            </a:r>
            <a:r>
              <a:rPr lang="ru-RU" dirty="0" smtClean="0"/>
              <a:t> </a:t>
            </a:r>
            <a:r>
              <a:rPr lang="ru-RU" dirty="0"/>
              <a:t>ребёнка к освоению новых навыков (вытягивание в самостоятельность и раннее взросление) </a:t>
            </a:r>
          </a:p>
          <a:p>
            <a:r>
              <a:rPr lang="ru-RU" dirty="0"/>
              <a:t>Отказывает в помощи, если ребёнок чему –то уже научился.</a:t>
            </a:r>
          </a:p>
          <a:p>
            <a:r>
              <a:rPr lang="ru-RU" dirty="0"/>
              <a:t>Любит читать мотивационные лекции, пытаясь вдохновить ребёнка на подвиги. </a:t>
            </a:r>
          </a:p>
          <a:p>
            <a:r>
              <a:rPr lang="ru-RU" dirty="0"/>
              <a:t>Редко доволен результатом, делает акцент на том, что ты можешь лучше  </a:t>
            </a:r>
            <a:r>
              <a:rPr lang="ru-RU" dirty="0" smtClean="0"/>
              <a:t>      </a:t>
            </a:r>
            <a:r>
              <a:rPr lang="ru-RU" dirty="0"/>
              <a:t>(«4», а почему не пять…?)</a:t>
            </a:r>
          </a:p>
          <a:p>
            <a:pPr marL="0" indent="0">
              <a:buNone/>
            </a:pPr>
            <a:r>
              <a:rPr lang="ru-RU" b="1" dirty="0" smtClean="0"/>
              <a:t>      </a:t>
            </a:r>
            <a:r>
              <a:rPr lang="ru-RU" b="1" dirty="0" err="1" smtClean="0"/>
              <a:t>Мотиватор</a:t>
            </a:r>
            <a:r>
              <a:rPr lang="ru-RU" b="1" dirty="0" smtClean="0"/>
              <a:t> </a:t>
            </a:r>
            <a:r>
              <a:rPr lang="ru-RU" b="1" dirty="0"/>
              <a:t>(роль педагога, тренера)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Результат: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Чувство одиночества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Не формируются близкие отношения,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    т.к нет поддержки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Низкая самооценка, нет уверенности в себе.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Желание доказать, что я заслуживаю любви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   (не умеют сказать «нет»)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  </a:t>
            </a:r>
            <a:r>
              <a:rPr lang="ru-RU" b="1" dirty="0">
                <a:solidFill>
                  <a:srgbClr val="C00000"/>
                </a:solidFill>
              </a:rPr>
              <a:t>Родителю всегда мало !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38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9AE2D-3227-16C9-A2F4-7B80C28F8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60257"/>
            <a:ext cx="8911687" cy="786522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Родитель – друг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799AEB-6897-AD19-A195-59E22DFEC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214" y="1036949"/>
            <a:ext cx="9600398" cy="5392132"/>
          </a:xfrm>
        </p:spPr>
        <p:txBody>
          <a:bodyPr>
            <a:normAutofit/>
          </a:bodyPr>
          <a:lstStyle/>
          <a:p>
            <a:r>
              <a:rPr lang="ru-RU" dirty="0"/>
              <a:t>Всегда пытается договориться по- хорошему</a:t>
            </a:r>
          </a:p>
          <a:p>
            <a:r>
              <a:rPr lang="ru-RU" dirty="0"/>
              <a:t>Долго и терпеливо объясняет ребёнку правила</a:t>
            </a:r>
          </a:p>
          <a:p>
            <a:r>
              <a:rPr lang="ru-RU" dirty="0"/>
              <a:t>Пытается убедить ребёнка, что правило классное, </a:t>
            </a:r>
          </a:p>
          <a:p>
            <a:pPr marL="0" indent="0">
              <a:buNone/>
            </a:pPr>
            <a:r>
              <a:rPr lang="ru-RU" dirty="0"/>
              <a:t>      полезное и должно ему понравиться.</a:t>
            </a:r>
          </a:p>
          <a:p>
            <a:r>
              <a:rPr lang="ru-RU" dirty="0"/>
              <a:t>Страх расстроить ребёнка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      Сильное желание нравиться своим детям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      </a:t>
            </a:r>
            <a:r>
              <a:rPr lang="ru-RU" b="1" u="sng" dirty="0" err="1">
                <a:solidFill>
                  <a:srgbClr val="7030A0"/>
                </a:solidFill>
              </a:rPr>
              <a:t>Равентсво</a:t>
            </a:r>
            <a:endParaRPr lang="ru-RU" b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>
                <a:solidFill>
                  <a:srgbClr val="FF0000"/>
                </a:solidFill>
              </a:rPr>
              <a:t>РЕЗУЛЬТАТ:</a:t>
            </a:r>
          </a:p>
          <a:p>
            <a:r>
              <a:rPr lang="ru-RU" dirty="0"/>
              <a:t>Ребёнок не воспринимает родителя как авторитет (подружка, обслуга)</a:t>
            </a:r>
          </a:p>
          <a:p>
            <a:r>
              <a:rPr lang="ru-RU" dirty="0"/>
              <a:t>Спорит по любому поводу</a:t>
            </a:r>
          </a:p>
          <a:p>
            <a:r>
              <a:rPr lang="ru-RU" dirty="0"/>
              <a:t>Много капризов и недовольства</a:t>
            </a:r>
          </a:p>
          <a:p>
            <a:r>
              <a:rPr lang="ru-RU" dirty="0"/>
              <a:t>Ребёнок постоянно пытается всеми командовать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</a:t>
            </a:r>
            <a:r>
              <a:rPr lang="ru-RU" b="1" i="1" dirty="0">
                <a:solidFill>
                  <a:srgbClr val="FF0000"/>
                </a:solidFill>
              </a:rPr>
              <a:t>Если вы не занимаете позицию взрослого – её займёт </a:t>
            </a:r>
            <a:r>
              <a:rPr lang="ru-RU" b="1" dirty="0">
                <a:solidFill>
                  <a:srgbClr val="FF0000"/>
                </a:solidFill>
              </a:rPr>
              <a:t>ребёнок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6DEDD7-951D-F45D-116C-FFE84595A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491" y="605892"/>
            <a:ext cx="2699182" cy="376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0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CE6947-B031-84B7-1F58-58F68FCEE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041" y="3530954"/>
            <a:ext cx="3404288" cy="318154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6B575-1329-0243-EB43-7F5D2716F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82804"/>
            <a:ext cx="8911687" cy="66397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Родитель надзиратель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46186A23-DC28-4AA7-8A3D-56A39BA95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715" y="1084082"/>
            <a:ext cx="9986897" cy="5491114"/>
          </a:xfrm>
        </p:spPr>
        <p:txBody>
          <a:bodyPr>
            <a:normAutofit/>
          </a:bodyPr>
          <a:lstStyle/>
          <a:p>
            <a:r>
              <a:rPr lang="ru-RU" dirty="0"/>
              <a:t>Часто критикует и делает замечания ребенку по любому поводу.</a:t>
            </a:r>
          </a:p>
          <a:p>
            <a:r>
              <a:rPr lang="ru-RU" dirty="0"/>
              <a:t>Выстраивает очень много правил и ограничений </a:t>
            </a:r>
          </a:p>
          <a:p>
            <a:r>
              <a:rPr lang="ru-RU" dirty="0"/>
              <a:t>Не верит в ребёнка ещё до того, как тот начал что –то делать</a:t>
            </a:r>
          </a:p>
          <a:p>
            <a:r>
              <a:rPr lang="ru-RU" dirty="0"/>
              <a:t>Любит  доказывать свою точку зрения и не может воспринимать  точку зрения серьёзно.</a:t>
            </a:r>
          </a:p>
          <a:p>
            <a:r>
              <a:rPr lang="ru-RU" dirty="0"/>
              <a:t>Видят в ребёнке все недостатки, которые необходимо устранить</a:t>
            </a:r>
          </a:p>
          <a:p>
            <a:r>
              <a:rPr lang="ru-RU" dirty="0"/>
              <a:t>Ребёнок по умолчанию всегда не прав</a:t>
            </a:r>
          </a:p>
          <a:p>
            <a:r>
              <a:rPr lang="ru-RU" dirty="0">
                <a:solidFill>
                  <a:srgbClr val="FF0000"/>
                </a:solidFill>
              </a:rPr>
              <a:t>РЕЗУЛЬТАТ:</a:t>
            </a:r>
          </a:p>
          <a:p>
            <a:r>
              <a:rPr lang="ru-RU" dirty="0">
                <a:solidFill>
                  <a:schemeClr val="tx1"/>
                </a:solidFill>
              </a:rPr>
              <a:t>Ребёнок с низкой самооценкой, нет веры в себя.</a:t>
            </a:r>
          </a:p>
          <a:p>
            <a:r>
              <a:rPr lang="ru-RU" dirty="0">
                <a:solidFill>
                  <a:schemeClr val="tx1"/>
                </a:solidFill>
              </a:rPr>
              <a:t>Боится что – то начинать, пробовать</a:t>
            </a:r>
          </a:p>
          <a:p>
            <a:r>
              <a:rPr lang="ru-RU" dirty="0">
                <a:solidFill>
                  <a:schemeClr val="tx1"/>
                </a:solidFill>
              </a:rPr>
              <a:t>Боится ошибаться</a:t>
            </a:r>
          </a:p>
          <a:p>
            <a:r>
              <a:rPr lang="ru-RU" dirty="0">
                <a:solidFill>
                  <a:schemeClr val="tx1"/>
                </a:solidFill>
              </a:rPr>
              <a:t>Не доверяет родителям, врёт.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      </a:t>
            </a:r>
            <a:r>
              <a:rPr lang="ru-RU" dirty="0">
                <a:solidFill>
                  <a:srgbClr val="C00000"/>
                </a:solidFill>
              </a:rPr>
              <a:t>Воспитание – устранить поломки ребёнка.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     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70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508479"/>
              </p:ext>
            </p:extLst>
          </p:nvPr>
        </p:nvGraphicFramePr>
        <p:xfrm>
          <a:off x="2589213" y="406400"/>
          <a:ext cx="8915400" cy="599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98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478" y="159657"/>
            <a:ext cx="6897008" cy="569423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339771" y="5334000"/>
            <a:ext cx="4934858" cy="1524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Иерархия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Безопасные отношения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Эмоционально устойчивый взрослый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6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8073" y="180109"/>
            <a:ext cx="9606539" cy="78970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Техника </a:t>
            </a:r>
            <a:r>
              <a:rPr lang="ru-RU" sz="2400" b="1" dirty="0" err="1">
                <a:solidFill>
                  <a:srgbClr val="C00000"/>
                </a:solidFill>
              </a:rPr>
              <a:t>контейнирования</a:t>
            </a:r>
            <a:r>
              <a:rPr lang="ru-RU" sz="2400" b="1" dirty="0">
                <a:solidFill>
                  <a:srgbClr val="C00000"/>
                </a:solidFill>
              </a:rPr>
              <a:t> детских эмоций за пять шагов.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8073" y="1149927"/>
            <a:ext cx="10030691" cy="5278582"/>
          </a:xfrm>
        </p:spPr>
        <p:txBody>
          <a:bodyPr>
            <a:normAutofit/>
          </a:bodyPr>
          <a:lstStyle/>
          <a:p>
            <a:r>
              <a:rPr lang="ru-RU" b="1" i="1" dirty="0"/>
              <a:t> • Шаг №1.  СПОКОЙСТВИЕ.                                                                                </a:t>
            </a:r>
            <a:r>
              <a:rPr lang="ru-RU" dirty="0"/>
              <a:t>Сохраняйте полное спокойствие.  Конструктивный диалог с малышом возможен только в спокойном состоянии. Многим родителям сложно сохранять невозмутимый и спокойный настрой, когда их ребенок начинает кричать и плакать, но сделать это просто необходимо.</a:t>
            </a:r>
          </a:p>
          <a:p>
            <a:r>
              <a:rPr lang="ru-RU" b="1" i="1" dirty="0"/>
              <a:t> • Шаг №2. ПОДКЛЮЧЕНИЕ.                                                                                    </a:t>
            </a:r>
            <a:r>
              <a:rPr lang="ru-RU" dirty="0"/>
              <a:t>    </a:t>
            </a:r>
          </a:p>
          <a:p>
            <a:pPr marL="0" indent="0">
              <a:buNone/>
            </a:pPr>
            <a:r>
              <a:rPr lang="ru-RU" dirty="0"/>
              <a:t>Когда вы почувствуете контроль над собой, можно приступить к подключению к детским эмоциям. Вы должны стать одним целым с малышом.                                       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                 </a:t>
            </a:r>
            <a:r>
              <a:rPr lang="ru-RU" sz="2400" b="1" i="1" dirty="0">
                <a:solidFill>
                  <a:srgbClr val="C00000"/>
                </a:solidFill>
              </a:rPr>
              <a:t>На этом этапе нельзя успокаивать и воспитывать!</a:t>
            </a:r>
            <a:r>
              <a:rPr lang="ru-RU" sz="2400" dirty="0">
                <a:solidFill>
                  <a:srgbClr val="C00000"/>
                </a:solidFill>
              </a:rPr>
              <a:t>            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Лучше вообще ничего не говорить, а действовать: взять на руки, прижать к себе, погладить по голове, сжать его руку. Главное, почувствовать содрогание детского тела, чтобы ребенок ощутил ваше тепло. Вы подключились. Малыш должен почувствовать ваше присутствие и понять, что вы не только полностью принимаете его таким, каким он есть, но и сочувствуете ему.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0243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8048" y="415637"/>
            <a:ext cx="9796752" cy="6054436"/>
          </a:xfrm>
        </p:spPr>
        <p:txBody>
          <a:bodyPr/>
          <a:lstStyle/>
          <a:p>
            <a:r>
              <a:rPr lang="ru-RU" b="1" i="1" dirty="0"/>
              <a:t>• Шаг №3. ПРОЯСНЕНИЕ.                                                                                         </a:t>
            </a:r>
            <a:endParaRPr lang="ru-RU" dirty="0"/>
          </a:p>
          <a:p>
            <a:r>
              <a:rPr lang="ru-RU" dirty="0"/>
              <a:t>Подключившись к ребенку, вы в какой-то момент ощутите спад эмоций:      голос станет тише, всхлипывания реже, возможно, ребенок начнет что-то говорить. В этот момент нужно прояснять ситуацию. </a:t>
            </a:r>
            <a:r>
              <a:rPr lang="ru-RU" i="1" dirty="0"/>
              <a:t>Но не следует задавать прямые вопросы: что случилось или почему ты плачешь. Пробуйте угадать:</a:t>
            </a:r>
            <a:endParaRPr lang="ru-RU" dirty="0"/>
          </a:p>
          <a:p>
            <a:r>
              <a:rPr lang="ru-RU" dirty="0"/>
              <a:t>- Тебе больно? Где именно? Покажи. Как это случилось?</a:t>
            </a:r>
          </a:p>
          <a:p>
            <a:r>
              <a:rPr lang="ru-RU" dirty="0"/>
              <a:t>- Тебя кто-то обидел? Он что-то отнял у тебя? Ударил? Как обидел?</a:t>
            </a:r>
          </a:p>
          <a:p>
            <a:r>
              <a:rPr lang="ru-RU" dirty="0"/>
              <a:t>- Ты расстроился из-за чего-то? Разозлился на себя самого?</a:t>
            </a:r>
          </a:p>
          <a:p>
            <a:r>
              <a:rPr lang="ru-RU" dirty="0"/>
              <a:t>Обратите внимание, что первый вопрос выражает эмоцию или ее причину. Сильная истерика может быть из-за боли, обиды, злости. Озвучьте эмоцию и определите причину, но не надоедайте вопросами. Многие дети сами начинают рассказывать о том, что с ними произошло. Вам нужно помочь малышу правильно определить его состояние. Сделать это помогут следующие вопросы: «Ты испугался?», «Ты расстроился ?», «Тебе стыдно?»,    «Тебе обидно?», «Тебе неловко?» и т.д.                        </a:t>
            </a:r>
          </a:p>
          <a:p>
            <a:r>
              <a:rPr lang="ru-RU" dirty="0"/>
              <a:t>Задавая вопросы малышу, не забывайте делать ненавязчивый акцент именно на эмоциях и чувствах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16949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707</TotalTime>
  <Words>1016</Words>
  <Application>Microsoft Office PowerPoint</Application>
  <PresentationFormat>Широкоэкранный</PresentationFormat>
  <Paragraphs>104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Влияние семейного воспитания на формирование личности ребёнка  Цель воспитания – научить наших  детей обходиться без нас.                                                                                             Эрнест Легуве</vt:lpstr>
      <vt:lpstr>Родитель – вертолёт </vt:lpstr>
      <vt:lpstr>Родитель – мотиватор</vt:lpstr>
      <vt:lpstr>Родитель – друг</vt:lpstr>
      <vt:lpstr>Родитель надзиратель</vt:lpstr>
      <vt:lpstr>Презентация PowerPoint</vt:lpstr>
      <vt:lpstr>Презентация PowerPoint</vt:lpstr>
      <vt:lpstr>Техника контейнирования детских эмоций за пять шагов. </vt:lpstr>
      <vt:lpstr>Презентация PowerPoint</vt:lpstr>
      <vt:lpstr>Презентация PowerPoint</vt:lpstr>
      <vt:lpstr>Презентация PowerPoint</vt:lpstr>
      <vt:lpstr>Благодарю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семейного воспитания на формирование личности ребёнка</dc:title>
  <dc:creator>4PC</dc:creator>
  <cp:lastModifiedBy>Пользователь Windows</cp:lastModifiedBy>
  <cp:revision>27</cp:revision>
  <dcterms:created xsi:type="dcterms:W3CDTF">2024-05-06T11:35:58Z</dcterms:created>
  <dcterms:modified xsi:type="dcterms:W3CDTF">2024-05-22T19:36:49Z</dcterms:modified>
</cp:coreProperties>
</file>