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5143500" type="screen16x9"/>
  <p:notesSz cx="6858000" cy="9144000"/>
  <p:embeddedFontLst>
    <p:embeddedFont>
      <p:font typeface="Nunito" panose="020B0604020202020204" charset="-52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542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79929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5462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8c10aa8d07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8c10aa8d07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1153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8c10aa8d07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8c10aa8d07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51224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8c10aa8d07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8c10aa8d07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4433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8c10aa8d07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18c10aa8d07_0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3147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8c10aa8d07_0_1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8c10aa8d07_0_1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58299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8c10aa8d07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8c10aa8d07_0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9612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>
            <a:spLocks noGrp="1"/>
          </p:cNvSpPr>
          <p:nvPr>
            <p:ph type="ctrTitle"/>
          </p:nvPr>
        </p:nvSpPr>
        <p:spPr>
          <a:xfrm>
            <a:off x="719192" y="1678994"/>
            <a:ext cx="7442734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 dirty="0">
                <a:latin typeface="Times New Roman"/>
                <a:cs typeface="Times New Roman"/>
                <a:sym typeface="Times New Roman"/>
              </a:rPr>
              <a:t>ОСОБЕННОСТИ ФОРМИРОВАНИЯ УЧЕБНОЙ САМОСТОЯТЕЛЬНОСТИ ДЕТЕЙ</a:t>
            </a:r>
            <a:endParaRPr sz="2800" dirty="0"/>
          </a:p>
        </p:txBody>
      </p:sp>
      <p:sp>
        <p:nvSpPr>
          <p:cNvPr id="129" name="Google Shape;129;p13"/>
          <p:cNvSpPr txBox="1">
            <a:spLocks noGrp="1"/>
          </p:cNvSpPr>
          <p:nvPr>
            <p:ph type="subTitle" idx="1"/>
          </p:nvPr>
        </p:nvSpPr>
        <p:spPr>
          <a:xfrm>
            <a:off x="4931825" y="3561325"/>
            <a:ext cx="3230100" cy="118533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endParaRPr lang="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/>
            <a:r>
              <a:rPr lang="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Тихорецкого </a:t>
            </a:r>
          </a:p>
          <a:p>
            <a:pPr marL="0" lvl="0" inden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филиала ГБУ КК «Центр диагностики и</a:t>
            </a:r>
          </a:p>
          <a:p>
            <a:pPr marL="0" lvl="0" inden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консультирования»:</a:t>
            </a:r>
          </a:p>
          <a:p>
            <a:pPr marL="0" lvl="0" inden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Кузнецова О.Г. – педагог-психолог, Мельникова Н.А. – учитель-дефектолог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43638" y="-1006868"/>
            <a:ext cx="5361300" cy="3085998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ЧЕМ СТОИТ ЗАДУМАТЬСЯ?</a:t>
            </a:r>
            <a:br>
              <a:rPr lang="ru-RU" sz="16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5757" y="1002090"/>
            <a:ext cx="8517277" cy="3521205"/>
          </a:xfrm>
        </p:spPr>
        <p:txBody>
          <a:bodyPr>
            <a:noAutofit/>
          </a:bodyPr>
          <a:lstStyle/>
          <a:p>
            <a:pPr marL="0" lvl="0" indent="0" algn="just">
              <a:buClr>
                <a:srgbClr val="000000"/>
              </a:buClr>
              <a:buSzTx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  <a:sym typeface="Arial"/>
              </a:rPr>
              <a:t>-Не слишком ли часто Вы даете понять ребенку: ты мал, ты глуп, не умеешь того, не знаешь этого? Не слишком ли часто оговариваете его ("Не лезь в разговоры взрослых", "Это не твоего ума дело")?</a:t>
            </a:r>
          </a:p>
          <a:p>
            <a:pPr marL="0" lvl="0" indent="0" algn="just">
              <a:buClr>
                <a:srgbClr val="000000"/>
              </a:buClr>
              <a:buSzTx/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/>
              <a:sym typeface="Arial"/>
            </a:endParaRPr>
          </a:p>
          <a:p>
            <a:pPr marL="0" lvl="0" indent="0" algn="just">
              <a:buClr>
                <a:srgbClr val="000000"/>
              </a:buClr>
              <a:buSzTx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  <a:sym typeface="Arial"/>
              </a:rPr>
              <a:t> -Не пытаетесь ли Вы контролировать каждый шаг растущего ребенка? К чему может привести этот          тотальный контроль? </a:t>
            </a:r>
          </a:p>
          <a:p>
            <a:pPr marL="0" lvl="0" indent="0" algn="just">
              <a:buClr>
                <a:srgbClr val="000000"/>
              </a:buClr>
              <a:buSzTx/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rial"/>
              <a:sym typeface="Arial"/>
            </a:endParaRPr>
          </a:p>
          <a:p>
            <a:pPr marL="0" lvl="0" indent="0" algn="just">
              <a:buClr>
                <a:srgbClr val="000000"/>
              </a:buClr>
              <a:buSzTx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/>
                <a:sym typeface="Arial"/>
              </a:rPr>
              <a:t>- Хвалите своего школьника за любую инициативу, проявленную при выполнении учебных заданий: решил задачу необычным способом, сам нашел дополнительный материал при подготовке к уроку, открыл новый способ запоминания и т.д. </a:t>
            </a:r>
            <a:endParaRPr lang="ru-RU" dirty="0"/>
          </a:p>
          <a:p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доверия, больше самостоятельности и поощрения – таковы несложные правила развития самостоятельности ребенка.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5757" y="-382905"/>
            <a:ext cx="86302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431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"/>
          <p:cNvSpPr txBox="1">
            <a:spLocks noGrp="1"/>
          </p:cNvSpPr>
          <p:nvPr>
            <p:ph type="body" idx="1"/>
          </p:nvPr>
        </p:nvSpPr>
        <p:spPr>
          <a:xfrm>
            <a:off x="819150" y="497425"/>
            <a:ext cx="7505700" cy="377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4500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662" y="408022"/>
            <a:ext cx="7718675" cy="32217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222" y="3078759"/>
            <a:ext cx="2856216" cy="18406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>
            <a:spLocks noGrp="1"/>
          </p:cNvSpPr>
          <p:nvPr>
            <p:ph type="title"/>
          </p:nvPr>
        </p:nvSpPr>
        <p:spPr>
          <a:xfrm>
            <a:off x="1080124" y="573624"/>
            <a:ext cx="7642636" cy="679823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4500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ОСНОВНЫЕ ПРИЧИНЫ НЕУСПЕВАЕМОСТИ В ШКОЛЕ</a:t>
            </a:r>
            <a:endParaRPr sz="1600" b="1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6593" y="1729806"/>
            <a:ext cx="590250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Неуспевающих учеников можно разделить на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три категории:</a:t>
            </a:r>
          </a:p>
          <a:p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Те, кто не могут хорошо учиться, но хотят.</a:t>
            </a:r>
          </a:p>
          <a:p>
            <a:pPr marL="342900" indent="-342900"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Те, кто и не могут, и не хотят.</a:t>
            </a:r>
          </a:p>
          <a:p>
            <a:pPr marL="342900" indent="-342900"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Те, кто могли бы хорошо учиться, но не хотят.</a:t>
            </a:r>
          </a:p>
          <a:p>
            <a:pPr marL="342900" indent="-342900">
              <a:buAutoNum type="arabicPeriod"/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очень легко попасть из первой категории во вторую. Зависеть это будет и от позиции учителя, и от терпения родителей, и от самого ребенка.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3612" y="3503488"/>
            <a:ext cx="2335025" cy="156098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/>
        </p:nvSpPr>
        <p:spPr>
          <a:xfrm>
            <a:off x="533477" y="77912"/>
            <a:ext cx="6976932" cy="430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ПОЧЕМУ УЧИТЬСЯ ТРУДНО?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240" y="508769"/>
            <a:ext cx="815768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  У ребенка может быть задержка психического развития.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  Могут быть незрелыми отдельные психические функции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 Нет основных навыков работы: умения слушать и выполнять инструкцию, доводить задание до конца, проверять сделанное, распределять свое время.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  Быстрая истощаемость нервной системы, низкая умственная работоспособность.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  Ригидность психики, то есть замедленное восприятие и переработка информации,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Речевые нарушения: недостаточное умение выражать свои мысли, затрудненное понимание речи других людей. Заикание.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  Специфические расстройства. Например,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дислексия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такому ребенку труднее овладеть чтением, чем другим детям.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Дискалькулия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расстройства счета.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Дисграфия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трудности при овладении письмом.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   Нарушения зрения, слуха.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Преобладание у ребенка одного канала получения информации, например двигательного или зрительного.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Общая 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ослабленность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организма. Частые простуды или длительные хронические заболевани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7"/>
          <p:cNvSpPr txBox="1"/>
          <p:nvPr/>
        </p:nvSpPr>
        <p:spPr>
          <a:xfrm>
            <a:off x="1036278" y="313305"/>
            <a:ext cx="7249500" cy="55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4500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 dirty="0">
                <a:latin typeface="Times New Roman"/>
                <a:cs typeface="Times New Roman"/>
                <a:sym typeface="Times New Roman"/>
              </a:rPr>
              <a:t>ДОМАШНИЕ ЗАДАНИЯ</a:t>
            </a:r>
            <a:endParaRPr sz="1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34255" y="371148"/>
            <a:ext cx="799329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/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endParaRPr lang="ru-RU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4958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чего начать?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Прежде всего, узнать, сколько времени должен тратить ребенок определенного возраста на приготовление уроков дома.</a:t>
            </a:r>
          </a:p>
          <a:p>
            <a:pPr indent="44958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Второй вопрос: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Как организовать домашние занятия? Имеется в виду, как научить ребенка включаться в работу сразу, какие задания делать в первую очередь, как ребенок должен проверять сделанное и т. д.</a:t>
            </a:r>
          </a:p>
          <a:p>
            <a:pPr indent="44958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Вопрос третий: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Что делать, чтобы у ребенка не пропадал положительный эмоциональный настрой при приготовлении уроков дома?</a:t>
            </a:r>
          </a:p>
          <a:p>
            <a:pPr indent="44958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Четвертый вопрос: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Помогать ли, и если да, то в чем? Как контролировать, как воспитать самостоятельность? А может, вообще предоставить школьнику полную свободу и ждать от него самостоятельности и ответственности?</a:t>
            </a:r>
          </a:p>
          <a:p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Вопрос пятый: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Что делать, если выполнение домашних заданий превратилось в тяжкую обязанность и для самого ребенка, и для его родителей? Можно ли что-то изменить?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18"/>
          <p:cNvPicPr preferRelativeResize="0"/>
          <p:nvPr/>
        </p:nvPicPr>
        <p:blipFill rotWithShape="1">
          <a:blip r:embed="rId3">
            <a:alphaModFix/>
          </a:blip>
          <a:srcRect l="17642" r="16254"/>
          <a:stretch/>
        </p:blipFill>
        <p:spPr>
          <a:xfrm>
            <a:off x="738725" y="1114400"/>
            <a:ext cx="3624302" cy="3038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8"/>
          <p:cNvSpPr txBox="1"/>
          <p:nvPr/>
        </p:nvSpPr>
        <p:spPr>
          <a:xfrm>
            <a:off x="4363027" y="584550"/>
            <a:ext cx="4203698" cy="35086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tabLst>
                <a:tab pos="457200" algn="l"/>
              </a:tabLs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ДОМАШНИЕ ЗАДАНИЯ И ВРЕМЯ ИХ ВЫПОЛНЕНИЯ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/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/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Продолжительность подготовки домашних заданий (в скобках указана оптимальная продолжительность с учетом психофизиологии возраста), составляет:</a:t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 классе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до 1 часа (3/4 часа);</a:t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во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классе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- 1,5 часа (1 час);</a:t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 классе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- 2 часа (1,5 часа);</a:t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 классе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до 2,5 часов (2-2,5 часа);</a:t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 классе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- 3 часа (2,5 часа);</a:t>
            </a:r>
            <a:b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9-11 классах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до 4 часов (3 часа).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9"/>
          <p:cNvSpPr txBox="1">
            <a:spLocks noGrp="1"/>
          </p:cNvSpPr>
          <p:nvPr>
            <p:ph type="title"/>
          </p:nvPr>
        </p:nvSpPr>
        <p:spPr>
          <a:xfrm>
            <a:off x="198833" y="-1243172"/>
            <a:ext cx="7168200" cy="3965824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ОРГАНИЗОВАТЬ ДОМАШНИЕ ЗАНЯТИЯ?</a:t>
            </a:r>
            <a:br>
              <a:rPr lang="ru-RU" sz="1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6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8225" y="914400"/>
            <a:ext cx="7746713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1.Обеспечить условия работы: привычное рабочее место, привычный распорядок дня, привычные места для необходимых принадлежностей.</a:t>
            </a:r>
          </a:p>
          <a:p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2.Выработать у школьника привычку еще до начала работы уточнить все задания и приготовить все необходимое.</a:t>
            </a:r>
          </a:p>
          <a:p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Чтобы подсказать, с каких заданий лучше начинать - легких или трудных, надо понаблюдать, как ребенок включается в работу и насколько быстро утомляется. </a:t>
            </a:r>
          </a:p>
          <a:p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</a:rPr>
              <a:t>4. Проверять себя он будет поначалу с вашей помощью. Когда ребенок может полностью перейти на самоконтроль, зависит от его индивидуальных особенностей.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8085" y="2930283"/>
            <a:ext cx="1089062" cy="194993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86319" y="195208"/>
            <a:ext cx="8295085" cy="945223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ДОМАШНИЕ ЗАДАНИЯ И... ХОРОШЕЕ НАСТРОЕНИЕ</a:t>
            </a:r>
            <a:br>
              <a:rPr lang="ru-RU" sz="16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6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6580" y="750014"/>
            <a:ext cx="848645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ребенка выработается и затем сохранится положительный </a:t>
            </a:r>
          </a:p>
          <a:p>
            <a:pPr indent="449580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настрой на приготовление домашних заданий, если Вы:</a:t>
            </a:r>
          </a:p>
          <a:p>
            <a:pPr indent="449580"/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самого начала дадите ему понять, что его уроки столь же важны, сколько и самые серьезные дела взрослых; никто не имеет права оторвать школьника от его дела, послав в магазин или включив телевизор;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своей семье будете поддерживать атмосферу уважения к умственному труду;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вернувшись домой с работы или, наоборот, встречая ребенка из школы, не станете начинать общение с вопроса об уроках; найдете другую форму приветствия;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 будете стоять у ребенка "над душой", пока он не начнет делать уроки или в процессе работы;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никогда не станете использовать выполнение домашних заданий как средство наказания за проступки;</a:t>
            </a:r>
          </a:p>
          <a:p>
            <a:pPr marL="285750" indent="-285750">
              <a:buFontTx/>
              <a:buChar char="-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случае, если ошибки действительно есть, все равно найдете возможность похвалить ребенка за затраченные усилия; отметите любые, даже незначительные успехи ("Сегодня эта буква у тебя получается лучше, чем вчера", "Ты сегодня так старался!").</a:t>
            </a:r>
          </a:p>
          <a:p>
            <a:pPr indent="449580"/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505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28572" y="-914401"/>
            <a:ext cx="5361300" cy="3349375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ПОМОГАТЬ И КАК ВОСПИТЫВАТЬ САМОСТОЯТЕЛЬНОСТЬ?</a:t>
            </a:r>
            <a:br>
              <a:rPr lang="ru-RU" sz="16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6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36306" y="883578"/>
            <a:ext cx="9041259" cy="3411020"/>
          </a:xfrm>
        </p:spPr>
        <p:txBody>
          <a:bodyPr>
            <a:normAutofit lnSpcReduction="10000"/>
          </a:bodyPr>
          <a:lstStyle/>
          <a:p>
            <a:pPr indent="449580" algn="just"/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 этом процессе будет несколько этапов.</a:t>
            </a:r>
          </a:p>
          <a:p>
            <a:pPr indent="449580" algn="just"/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Первый этап.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 как можно больше заданий выполняете вместе с ребенком. Стараетесь понять, каких знаний, навыков ему не хватает. Помогаете восполнить пробелы и избавиться от неправильных способов действия.</a:t>
            </a:r>
          </a:p>
          <a:p>
            <a:pPr indent="449580" algn="just"/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Второй этап.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Часть работы ребенок выполняет сам. Но вы должны быть уверены, что с этой частью работы он справится. Скорее всего, сна-чала это будет очень небольшая часть, но ребенку необходимо ощущение успеха. Оцените с ним результат.</a:t>
            </a:r>
          </a:p>
          <a:p>
            <a:pPr indent="449580" algn="just"/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Третий этап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Постепенно самостоятельная работа расширяется до того, что ребенок сам выполняет все уроки. Ваша поддержка на этом этапе скорее психологическая. Вы находитесь неподалеку, занимаетесь своими делами.</a:t>
            </a:r>
          </a:p>
          <a:p>
            <a:pPr indent="449580" algn="just"/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Четвертый этап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Ребенок работает самостоятельно. Он уже знает, сколько времени уйдет на то или иное задание, и контролирует себя с помощью часов, обычных или песочных. Вы в это время можете отсутствовать дома или находиться в другой комнате. Смысл этого этапа - ребенок старается преодолеть все возникшие трудности сам.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6194" y="3873356"/>
            <a:ext cx="1022315" cy="104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893122"/>
      </p:ext>
    </p:extLst>
  </p:cSld>
  <p:clrMapOvr>
    <a:masterClrMapping/>
  </p:clrMapOvr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1009</Words>
  <Application>Microsoft Office PowerPoint</Application>
  <PresentationFormat>Экран (16:9)</PresentationFormat>
  <Paragraphs>78</Paragraphs>
  <Slides>10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Times New Roman</vt:lpstr>
      <vt:lpstr>Nunito</vt:lpstr>
      <vt:lpstr>Arial</vt:lpstr>
      <vt:lpstr>Calibri</vt:lpstr>
      <vt:lpstr>Shift</vt:lpstr>
      <vt:lpstr>ОСОБЕННОСТИ ФОРМИРОВАНИЯ УЧЕБНОЙ САМОСТОЯТЕЛЬНОСТИ ДЕТЕЙ</vt:lpstr>
      <vt:lpstr>Презентация PowerPoint</vt:lpstr>
      <vt:lpstr>                 ОСНОВНЫЕ ПРИЧИНЫ НЕУСПЕВАЕМОСТИ В ШКОЛЕ</vt:lpstr>
      <vt:lpstr>Презентация PowerPoint</vt:lpstr>
      <vt:lpstr>Презентация PowerPoint</vt:lpstr>
      <vt:lpstr>Презентация PowerPoint</vt:lpstr>
      <vt:lpstr> КАК ОРГАНИЗОВАТЬ ДОМАШНИЕ ЗАНЯТИЯ? </vt:lpstr>
      <vt:lpstr>                                            ДОМАШНИЕ ЗАДАНИЯ И... ХОРОШЕЕ НАСТРОЕНИЕ  </vt:lpstr>
      <vt:lpstr>КАК ПОМОГАТЬ И КАК ВОСПИТЫВАТЬ САМОСТОЯТЕЛЬНОСТЬ? </vt:lpstr>
      <vt:lpstr>О ЧЕМ СТОИТ ЗАДУМАТЬСЯ?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ФОРМИРОВАНИЯ УЧЕБНОЙ САМОСТОЯТЕЛЬНОСТИ ДЕТЕЙ</dc:title>
  <dc:creator>wallpaper</dc:creator>
  <cp:lastModifiedBy>Krd Dia</cp:lastModifiedBy>
  <cp:revision>13</cp:revision>
  <dcterms:modified xsi:type="dcterms:W3CDTF">2024-05-23T07:43:12Z</dcterms:modified>
</cp:coreProperties>
</file>