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6" r:id="rId1"/>
  </p:sldMasterIdLst>
  <p:notesMasterIdLst>
    <p:notesMasterId r:id="rId7"/>
  </p:notesMasterIdLst>
  <p:sldIdLst>
    <p:sldId id="281" r:id="rId2"/>
    <p:sldId id="282" r:id="rId3"/>
    <p:sldId id="292" r:id="rId4"/>
    <p:sldId id="298" r:id="rId5"/>
    <p:sldId id="279" r:id="rId6"/>
  </p:sldIdLst>
  <p:sldSz cx="9144000" cy="6858000" type="screen4x3"/>
  <p:notesSz cx="6797675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56E8FA6E-D87F-48E9-BEF3-563678A929B0}">
          <p14:sldIdLst>
            <p14:sldId id="281"/>
            <p14:sldId id="282"/>
            <p14:sldId id="292"/>
            <p14:sldId id="298"/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996633"/>
    <a:srgbClr val="F48370"/>
    <a:srgbClr val="EF4427"/>
    <a:srgbClr val="0070C0"/>
    <a:srgbClr val="CCFF99"/>
    <a:srgbClr val="D21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08" autoAdjust="0"/>
  </p:normalViewPr>
  <p:slideViewPr>
    <p:cSldViewPr>
      <p:cViewPr varScale="1">
        <p:scale>
          <a:sx n="65" d="100"/>
          <a:sy n="65" d="100"/>
        </p:scale>
        <p:origin x="72" y="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2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2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2605F-42EE-4F60-8221-C059E6F9D2C5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4399"/>
            <a:ext cx="5438140" cy="446627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7076"/>
            <a:ext cx="2945659" cy="4962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7076"/>
            <a:ext cx="2945659" cy="4962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45FD6-056D-4D09-A4C6-5345AA94B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7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98FD9-04B8-4E01-9807-B85C03E007C1}" type="datetime1">
              <a:rPr lang="ru-RU" smtClean="0"/>
              <a:t>02.04.2024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293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2E134-0736-4CD2-A293-0CDA7CAC6924}" type="datetime1">
              <a:rPr lang="ru-RU" smtClean="0"/>
              <a:t>02.04.2024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01019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2E134-0736-4CD2-A293-0CDA7CAC6924}" type="datetime1">
              <a:rPr lang="ru-RU" smtClean="0"/>
              <a:t>02.04.2024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784885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2E134-0736-4CD2-A293-0CDA7CAC6924}" type="datetime1">
              <a:rPr lang="ru-RU" smtClean="0"/>
              <a:t>02.04.2024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15383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2E134-0736-4CD2-A293-0CDA7CAC6924}" type="datetime1">
              <a:rPr lang="ru-RU" smtClean="0"/>
              <a:t>02.04.2024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959157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2E134-0736-4CD2-A293-0CDA7CAC6924}" type="datetime1">
              <a:rPr lang="ru-RU" smtClean="0"/>
              <a:t>02.04.2024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4322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2CB9-ED9C-4CF1-BC06-EA603FD3D1E7}" type="datetime1">
              <a:rPr lang="ru-RU" smtClean="0"/>
              <a:t>02.04.2024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685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1DDB-9876-4D82-929B-2737A7D43DCE}" type="datetime1">
              <a:rPr lang="ru-RU" smtClean="0"/>
              <a:t>02.04.2024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497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6250-3A10-45D9-AC0E-C3B22CB538ED}" type="datetime1">
              <a:rPr lang="ru-RU" smtClean="0"/>
              <a:t>02.04.2024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300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24802-542D-4DB5-906B-B0E06A2CCF72}" type="datetime1">
              <a:rPr lang="ru-RU" smtClean="0"/>
              <a:t>02.04.2024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20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C862C-918E-44A8-8AF1-AE8BA442FAAC}" type="datetime1">
              <a:rPr lang="ru-RU" smtClean="0"/>
              <a:t>02.04.2024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53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E4CF-C23B-4DB5-B0E7-78688EC0CA34}" type="datetime1">
              <a:rPr lang="ru-RU" smtClean="0"/>
              <a:t>02.04.2024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882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792E-F800-4313-87E8-71BCAB9E81D9}" type="datetime1">
              <a:rPr lang="ru-RU" smtClean="0"/>
              <a:t>02.04.2024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120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A7FC5-B597-47EC-B860-71ED5DDA30B6}" type="datetime1">
              <a:rPr lang="ru-RU" smtClean="0"/>
              <a:t>02.04.2024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506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7D10-93BE-4D1E-878F-B9B1921BCEA4}" type="datetime1">
              <a:rPr lang="ru-RU" smtClean="0"/>
              <a:t>02.04.2024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099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674E2-ED96-4C1A-A3EB-504E48234F89}" type="datetime1">
              <a:rPr lang="ru-RU" smtClean="0"/>
              <a:t>02.04.2024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531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2E134-0736-4CD2-A293-0CDA7CAC6924}" type="datetime1">
              <a:rPr lang="ru-RU" smtClean="0"/>
              <a:t>02.04.2024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79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495598" y="2179322"/>
            <a:ext cx="746077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Дебрифинг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работе с кризисными переживаниями обучающихся</a:t>
            </a:r>
            <a:endParaRPr lang="ru-RU" sz="28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араллелограмм 24"/>
          <p:cNvSpPr/>
          <p:nvPr/>
        </p:nvSpPr>
        <p:spPr>
          <a:xfrm>
            <a:off x="-36512" y="11951"/>
            <a:ext cx="9156849" cy="949954"/>
          </a:xfrm>
          <a:prstGeom prst="parallelogram">
            <a:avLst>
              <a:gd name="adj" fmla="val 37012"/>
            </a:avLst>
          </a:prstGeom>
          <a:solidFill>
            <a:schemeClr val="bg2">
              <a:lumMod val="9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Параллелограмм 26"/>
          <p:cNvSpPr/>
          <p:nvPr/>
        </p:nvSpPr>
        <p:spPr>
          <a:xfrm>
            <a:off x="399383" y="1520791"/>
            <a:ext cx="513117" cy="36003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араллелограмм 27"/>
          <p:cNvSpPr/>
          <p:nvPr/>
        </p:nvSpPr>
        <p:spPr>
          <a:xfrm>
            <a:off x="7443866" y="3866598"/>
            <a:ext cx="748263" cy="42758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араллелограмм 29"/>
          <p:cNvSpPr/>
          <p:nvPr/>
        </p:nvSpPr>
        <p:spPr>
          <a:xfrm>
            <a:off x="959901" y="2138861"/>
            <a:ext cx="479496" cy="29238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араллелограмм 18"/>
          <p:cNvSpPr/>
          <p:nvPr/>
        </p:nvSpPr>
        <p:spPr>
          <a:xfrm>
            <a:off x="389240" y="2915120"/>
            <a:ext cx="479496" cy="29238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араллелограмм 22"/>
          <p:cNvSpPr/>
          <p:nvPr/>
        </p:nvSpPr>
        <p:spPr>
          <a:xfrm>
            <a:off x="508873" y="223367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араллелограмм 31"/>
          <p:cNvSpPr/>
          <p:nvPr/>
        </p:nvSpPr>
        <p:spPr>
          <a:xfrm>
            <a:off x="7035056" y="4513138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араллелограмм 32"/>
          <p:cNvSpPr/>
          <p:nvPr/>
        </p:nvSpPr>
        <p:spPr>
          <a:xfrm>
            <a:off x="7887329" y="523839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араллелограмм 33"/>
          <p:cNvSpPr/>
          <p:nvPr/>
        </p:nvSpPr>
        <p:spPr>
          <a:xfrm>
            <a:off x="450911" y="560048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араллелограмм 34"/>
          <p:cNvSpPr/>
          <p:nvPr/>
        </p:nvSpPr>
        <p:spPr>
          <a:xfrm>
            <a:off x="495598" y="481140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араллелограмм 35"/>
          <p:cNvSpPr/>
          <p:nvPr/>
        </p:nvSpPr>
        <p:spPr>
          <a:xfrm>
            <a:off x="8096332" y="2109023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араллелограмм 36"/>
          <p:cNvSpPr/>
          <p:nvPr/>
        </p:nvSpPr>
        <p:spPr>
          <a:xfrm>
            <a:off x="7587860" y="151093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Параллелограмм 37"/>
          <p:cNvSpPr/>
          <p:nvPr/>
        </p:nvSpPr>
        <p:spPr>
          <a:xfrm>
            <a:off x="7902711" y="1724429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араллелограмм 20"/>
          <p:cNvSpPr/>
          <p:nvPr/>
        </p:nvSpPr>
        <p:spPr>
          <a:xfrm>
            <a:off x="897515" y="5040689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6226" y="76110"/>
            <a:ext cx="1157648" cy="899831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534707" y="70000"/>
            <a:ext cx="7165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0932" y="4513138"/>
            <a:ext cx="4840644" cy="135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88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5578" y="692696"/>
            <a:ext cx="6480718" cy="1224136"/>
          </a:xfrm>
        </p:spPr>
        <p:txBody>
          <a:bodyPr/>
          <a:lstStyle/>
          <a:p>
            <a:pPr algn="l"/>
            <a:r>
              <a:rPr lang="ru-RU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Психологический </a:t>
            </a:r>
            <a:r>
              <a:rPr lang="ru-RU" sz="20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дебрифинг</a:t>
            </a:r>
            <a:r>
              <a:rPr lang="ru-RU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групповая форма кризисной интервенции; это особо организованное и четко структурированное обсуждение в группах людей, совместно переживших катастрофу или трагическое событие</a:t>
            </a:r>
            <a:endParaRPr lang="ru-RU" sz="2000" b="1" i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55578" y="2060848"/>
            <a:ext cx="6552728" cy="193475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цель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дебрифинга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снизить тяжесть психологических последствий после пережитого стресса</a:t>
            </a:r>
          </a:p>
          <a:p>
            <a:pPr algn="l"/>
            <a:endParaRPr lang="ru-RU" dirty="0"/>
          </a:p>
        </p:txBody>
      </p:sp>
      <p:pic>
        <p:nvPicPr>
          <p:cNvPr id="2" name="Picture 2" descr="https://catherineasquithgallery.com/uploads/posts/2021-02/1613636046_5-p-fon-dlya-prezentatsii-sobranie-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032" y="3356993"/>
            <a:ext cx="426287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53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6347713" cy="79208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дебрифинга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7056783" cy="3744416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Отреагирование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впечатлений, реакций, чувств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Способствование когнитивной организации переживаемого опыта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 напряжения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 ощущения уникальности и неадекватности собственных реакций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Мобилизация внутренних и внешних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групповых ресурсов,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переживанию тех симптомов или реакций, которые могут возникнуть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участников о том, где они в дальнейшем могут получить помощь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4437112"/>
            <a:ext cx="3000174" cy="220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378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116632"/>
            <a:ext cx="5760640" cy="64807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 фаз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дебрифинга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764704"/>
            <a:ext cx="6984775" cy="5832648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Вводная фаза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(знакомство, обсуждение правил)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Фаза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(описание того, что произошло)</a:t>
            </a:r>
          </a:p>
          <a:p>
            <a:pPr marL="457200" indent="-4572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Фаза мыслей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ервая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мысль зачастую содержит то, что составляет сердцевину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тревоги)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Фаза переживаний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(реакция на событие)</a:t>
            </a:r>
          </a:p>
          <a:p>
            <a:pPr marL="457200" indent="-4572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Фаза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(влияние события на образ жизни, поведение)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Обучающая фаза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(обобщение и информирование)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+mj-lt"/>
              <a:buAutoNum type="arabicPeriod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Завершающая фаза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(подведение итогов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Общероссийский детский телефон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доверия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8-800-2000-122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6831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1141" y="285344"/>
            <a:ext cx="61251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осуществляющее психолого-педагогическую                          и медико-социальную помощь                                                «Центр диагностики и консультирования» Краснодарского края</a:t>
            </a:r>
            <a:endParaRPr lang="ru-RU" b="1" dirty="0"/>
          </a:p>
        </p:txBody>
      </p:sp>
      <p:sp>
        <p:nvSpPr>
          <p:cNvPr id="8" name="Параллелограмм 7"/>
          <p:cNvSpPr/>
          <p:nvPr/>
        </p:nvSpPr>
        <p:spPr>
          <a:xfrm>
            <a:off x="1331640" y="2631688"/>
            <a:ext cx="576064" cy="472192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араллелограмм 8"/>
          <p:cNvSpPr/>
          <p:nvPr/>
        </p:nvSpPr>
        <p:spPr>
          <a:xfrm>
            <a:off x="582045" y="1297799"/>
            <a:ext cx="576064" cy="472192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араллелограмм 9"/>
          <p:cNvSpPr/>
          <p:nvPr/>
        </p:nvSpPr>
        <p:spPr>
          <a:xfrm>
            <a:off x="1619672" y="2554250"/>
            <a:ext cx="576064" cy="472192"/>
          </a:xfrm>
          <a:prstGeom prst="parallelogram">
            <a:avLst/>
          </a:prstGeom>
          <a:solidFill>
            <a:srgbClr val="CCFF9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араллелограмм 10"/>
          <p:cNvSpPr/>
          <p:nvPr/>
        </p:nvSpPr>
        <p:spPr>
          <a:xfrm>
            <a:off x="8197350" y="868576"/>
            <a:ext cx="576064" cy="472192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араллелограмм 11"/>
          <p:cNvSpPr/>
          <p:nvPr/>
        </p:nvSpPr>
        <p:spPr>
          <a:xfrm>
            <a:off x="7968262" y="1426096"/>
            <a:ext cx="576064" cy="472192"/>
          </a:xfrm>
          <a:prstGeom prst="parallelogram">
            <a:avLst/>
          </a:prstGeom>
          <a:solidFill>
            <a:srgbClr val="CCFF9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араллелограмм 12"/>
          <p:cNvSpPr/>
          <p:nvPr/>
        </p:nvSpPr>
        <p:spPr>
          <a:xfrm>
            <a:off x="582045" y="2082058"/>
            <a:ext cx="576064" cy="472192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араллелограмм 13"/>
          <p:cNvSpPr/>
          <p:nvPr/>
        </p:nvSpPr>
        <p:spPr>
          <a:xfrm>
            <a:off x="7884368" y="692696"/>
            <a:ext cx="576064" cy="472192"/>
          </a:xfrm>
          <a:prstGeom prst="parallelogram">
            <a:avLst/>
          </a:prstGeom>
          <a:solidFill>
            <a:srgbClr val="CCFF9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294013" y="1646493"/>
            <a:ext cx="576064" cy="472192"/>
          </a:xfrm>
          <a:prstGeom prst="parallelogram">
            <a:avLst/>
          </a:prstGeom>
          <a:solidFill>
            <a:srgbClr val="CCFF9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493" y="226998"/>
            <a:ext cx="1157648" cy="899831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8" name="Picture 14" descr="http://1bezposrednikov.ru/var/uploads/ann/photo/approved/139976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049" y="1769991"/>
            <a:ext cx="5379282" cy="280502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араллелограмм 18"/>
          <p:cNvSpPr/>
          <p:nvPr/>
        </p:nvSpPr>
        <p:spPr>
          <a:xfrm>
            <a:off x="7620310" y="2670376"/>
            <a:ext cx="576064" cy="472192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араллелограмм 19"/>
          <p:cNvSpPr/>
          <p:nvPr/>
        </p:nvSpPr>
        <p:spPr>
          <a:xfrm>
            <a:off x="7884368" y="2554250"/>
            <a:ext cx="576064" cy="472192"/>
          </a:xfrm>
          <a:prstGeom prst="parallelogram">
            <a:avLst/>
          </a:prstGeom>
          <a:solidFill>
            <a:srgbClr val="CCFF9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115616" y="4451173"/>
            <a:ext cx="6984776" cy="1476164"/>
          </a:xfrm>
          <a:prstGeom prst="rect">
            <a:avLst/>
          </a:prstGeom>
          <a:solidFill>
            <a:srgbClr val="D5F4FF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тел. 8(861) 992-66-73</a:t>
            </a:r>
            <a:r>
              <a:rPr lang="en-US" alt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en-US" alt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http://cdik-center.ru/</a:t>
            </a:r>
            <a:r>
              <a:rPr lang="ru-RU" alt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alt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эл. почта: </a:t>
            </a:r>
            <a:r>
              <a:rPr lang="en-US" altLang="ru-RU" sz="2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diagn</a:t>
            </a:r>
            <a:r>
              <a:rPr lang="ru-RU" altLang="ru-RU" sz="2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altLang="ru-RU" sz="22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bk</a:t>
            </a:r>
            <a:r>
              <a:rPr lang="ru-RU" alt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ru-RU" sz="22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endParaRPr lang="en-US" altLang="ru-RU" sz="2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altLang="ru-RU" sz="2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590643" y="5675309"/>
            <a:ext cx="6215396" cy="504056"/>
          </a:xfrm>
          <a:prstGeom prst="rect">
            <a:avLst/>
          </a:prstGeom>
          <a:solidFill>
            <a:srgbClr val="D5F4FF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10180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5831</TotalTime>
  <Words>223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Times New Roman</vt:lpstr>
      <vt:lpstr>Trebuchet MS</vt:lpstr>
      <vt:lpstr>Wingdings</vt:lpstr>
      <vt:lpstr>Wingdings 3</vt:lpstr>
      <vt:lpstr>Аспект</vt:lpstr>
      <vt:lpstr>Презентация PowerPoint</vt:lpstr>
      <vt:lpstr>Психологический дебрифинг – это групповая форма кризисной интервенции; это особо организованное и четко структурированное обсуждение в группах людей, совместно переживших катастрофу или трагическое событие</vt:lpstr>
      <vt:lpstr>Задачи дебрифинга</vt:lpstr>
      <vt:lpstr>Семь фаз дебрифинга: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Анатольевна</dc:creator>
  <cp:lastModifiedBy>Пользователь</cp:lastModifiedBy>
  <cp:revision>381</cp:revision>
  <cp:lastPrinted>2023-02-27T07:53:40Z</cp:lastPrinted>
  <dcterms:created xsi:type="dcterms:W3CDTF">2014-12-22T09:35:09Z</dcterms:created>
  <dcterms:modified xsi:type="dcterms:W3CDTF">2024-04-02T07:47:56Z</dcterms:modified>
</cp:coreProperties>
</file>