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8" r:id="rId1"/>
  </p:sldMasterIdLst>
  <p:sldIdLst>
    <p:sldId id="256" r:id="rId2"/>
    <p:sldId id="290" r:id="rId3"/>
    <p:sldId id="293" r:id="rId4"/>
    <p:sldId id="278" r:id="rId5"/>
    <p:sldId id="295" r:id="rId6"/>
    <p:sldId id="296" r:id="rId7"/>
    <p:sldId id="258" r:id="rId8"/>
    <p:sldId id="294" r:id="rId9"/>
    <p:sldId id="297" r:id="rId10"/>
    <p:sldId id="298" r:id="rId11"/>
    <p:sldId id="300" r:id="rId12"/>
    <p:sldId id="299" r:id="rId13"/>
    <p:sldId id="301" r:id="rId14"/>
    <p:sldId id="303" r:id="rId15"/>
    <p:sldId id="279" r:id="rId16"/>
    <p:sldId id="305" r:id="rId17"/>
    <p:sldId id="306" r:id="rId18"/>
    <p:sldId id="304" r:id="rId19"/>
    <p:sldId id="307" r:id="rId20"/>
    <p:sldId id="308" r:id="rId21"/>
    <p:sldId id="309" r:id="rId22"/>
    <p:sldId id="302" r:id="rId23"/>
    <p:sldId id="310" r:id="rId24"/>
    <p:sldId id="313" r:id="rId25"/>
    <p:sldId id="314" r:id="rId26"/>
    <p:sldId id="311" r:id="rId27"/>
    <p:sldId id="315" r:id="rId28"/>
    <p:sldId id="312" r:id="rId29"/>
    <p:sldId id="277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ED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7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11/16/2021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965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11/16/2021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362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11/16/2021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597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11/16/2021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07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11/16/2021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7159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11/16/2021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655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smtClean="0"/>
              <a:t>11/16/2021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123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11/16/2021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681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11/16/2021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774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11/16/2021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67503" cy="32004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522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1160EA64-D806-43AC-9DF2-F8C432F32B4C}" type="datetimeFigureOut">
              <a:rPr lang="en-US" smtClean="0"/>
              <a:pPr/>
              <a:t>11/16/2021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8523" y="6236208"/>
            <a:ext cx="5103729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979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11/16/2021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233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rosinfostat.ru/braki-razvodi/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hilddevelop.ru/articles/psychology/722/" TargetMode="External"/><Relationship Id="rId2" Type="http://schemas.openxmlformats.org/officeDocument/2006/relationships/hyperlink" Target="https://childdevelop.ru/articles/upbring/593/" TargetMode="Externa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961E8A-C27B-460B-B5A7-6646C65DEE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0582" y="665018"/>
            <a:ext cx="9631218" cy="3367646"/>
          </a:xfrm>
        </p:spPr>
        <p:txBody>
          <a:bodyPr>
            <a:norm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«семья в кризисной ситуации: как помочь ребенку преодолеть кризис. Из опыта  работы».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922B7FF-767E-4AE6-9F51-8BD9B576F2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3" y="4352544"/>
            <a:ext cx="8360733" cy="219603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педагог-психолог МБОУ СОШ № 11</a:t>
            </a:r>
          </a:p>
          <a:p>
            <a:r>
              <a:rPr lang="ru-RU" sz="28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Костенко-Колесник Е.В.</a:t>
            </a:r>
          </a:p>
        </p:txBody>
      </p:sp>
    </p:spTree>
    <p:extLst>
      <p:ext uri="{BB962C8B-B14F-4D97-AF65-F5344CB8AC3E}">
        <p14:creationId xmlns:p14="http://schemas.microsoft.com/office/powerpoint/2010/main" val="4270197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>
            <a:extLst>
              <a:ext uri="{FF2B5EF4-FFF2-40B4-BE49-F238E27FC236}">
                <a16:creationId xmlns:a16="http://schemas.microsoft.com/office/drawing/2014/main" id="{2AE86989-E1C2-4D5B-B010-EFA3AB537A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8999" y="68416"/>
            <a:ext cx="11164456" cy="81827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 в кризисной ситуации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DF5BA5-EC11-4107-95E0-59D42CBF6672}"/>
              </a:ext>
            </a:extLst>
          </p:cNvPr>
          <p:cNvSpPr txBox="1"/>
          <p:nvPr/>
        </p:nvSpPr>
        <p:spPr>
          <a:xfrm>
            <a:off x="888999" y="990198"/>
            <a:ext cx="10933546" cy="374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Процесс проживания ребёнком кризисной ситуации неоднороден, состояние ребёнка постоянно меняется.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90A1DC7-92B3-4539-AC46-86CF661DE399}"/>
              </a:ext>
            </a:extLst>
          </p:cNvPr>
          <p:cNvSpPr/>
          <p:nvPr/>
        </p:nvSpPr>
        <p:spPr>
          <a:xfrm>
            <a:off x="2254134" y="1467782"/>
            <a:ext cx="8434186" cy="767418"/>
          </a:xfrm>
          <a:prstGeom prst="rect">
            <a:avLst/>
          </a:prstGeom>
          <a:solidFill>
            <a:schemeClr val="tx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Стадии проживания кризисной ситуации</a:t>
            </a:r>
            <a:endParaRPr lang="ru-RU" sz="3200" dirty="0">
              <a:solidFill>
                <a:srgbClr val="00B05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EDB1A3B-042B-4CC0-84BB-DA92E0DFEA4F}"/>
              </a:ext>
            </a:extLst>
          </p:cNvPr>
          <p:cNvSpPr/>
          <p:nvPr/>
        </p:nvSpPr>
        <p:spPr>
          <a:xfrm>
            <a:off x="498763" y="2429260"/>
            <a:ext cx="11323781" cy="886595"/>
          </a:xfrm>
          <a:prstGeom prst="rect">
            <a:avLst/>
          </a:prstGeom>
          <a:solidFill>
            <a:schemeClr val="tx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Сначала происходит первичный рост психоэмоционального напряжения, ребёнок ищет способ разрешения ситуации. Начало кризиса у ребёнка сопровождается подъёмом негативных эмоций, которые он «выплёскивает» на окружающих. Чаще всего это вызывает у окружения негативную реакцию, приводит к ссорам, дракам, агрессивному поведению и т.д.</a:t>
            </a:r>
            <a:endParaRPr lang="ru-RU" sz="1600" dirty="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571D826-FBF0-40AC-A2D0-7AEC69D86246}"/>
              </a:ext>
            </a:extLst>
          </p:cNvPr>
          <p:cNvSpPr/>
          <p:nvPr/>
        </p:nvSpPr>
        <p:spPr>
          <a:xfrm>
            <a:off x="498764" y="2429260"/>
            <a:ext cx="11323781" cy="886595"/>
          </a:xfrm>
          <a:prstGeom prst="rect">
            <a:avLst/>
          </a:prstGeom>
          <a:solidFill>
            <a:schemeClr val="tx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Сначала происходит </a:t>
            </a:r>
            <a:r>
              <a:rPr lang="ru-RU" sz="1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первичный рост психоэмоционального напряжения</a:t>
            </a:r>
            <a:r>
              <a:rPr lang="ru-RU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ребёнок ищет способ разрешения ситуации. Начало кризиса у ребёнка сопровождается подъёмом негативных эмоций, которые он «выплёскивает» на окружающих. Чаще всего это вызывает у окружения негативную реакцию, приводит к ссорам, дракам, агрессивному поведению и т.д.</a:t>
            </a:r>
            <a:endParaRPr lang="ru-RU" sz="1600" dirty="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9C9A81D-C013-4CE7-8777-ADD903E7346E}"/>
              </a:ext>
            </a:extLst>
          </p:cNvPr>
          <p:cNvSpPr/>
          <p:nvPr/>
        </p:nvSpPr>
        <p:spPr>
          <a:xfrm>
            <a:off x="498762" y="3607043"/>
            <a:ext cx="11323781" cy="678776"/>
          </a:xfrm>
          <a:prstGeom prst="rect">
            <a:avLst/>
          </a:prstGeom>
          <a:solidFill>
            <a:schemeClr val="tx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поиски выхода из ситуации оказываются безрезультатными, то происходит </a:t>
            </a:r>
            <a:r>
              <a:rPr lang="ru-RU" sz="1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дальнейший рост напряжения</a:t>
            </a:r>
            <a:r>
              <a:rPr lang="ru-RU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что усиливает негативные реакции: злость, гнев, агрессию и т.п.</a:t>
            </a:r>
            <a:endParaRPr lang="ru-RU" sz="1600" dirty="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1A0935D3-1646-4EB4-A48E-0C97C2468E42}"/>
              </a:ext>
            </a:extLst>
          </p:cNvPr>
          <p:cNvSpPr/>
          <p:nvPr/>
        </p:nvSpPr>
        <p:spPr>
          <a:xfrm>
            <a:off x="507997" y="4461166"/>
            <a:ext cx="11554693" cy="2189016"/>
          </a:xfrm>
          <a:prstGeom prst="rect">
            <a:avLst/>
          </a:prstGeom>
          <a:solidFill>
            <a:schemeClr val="tx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700" b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17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7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Если всё оказывается тщетно, наступает стадия, характеризующаяся чувством беспомощности, безнадёжности, и отчаяния, особым изменением поведения, что в конечном итоге может привести к интеллектуальной и эмоциональной дезорганизации личности ребёнка, нарушению его развития, психосоматическим заболеваниям. Именно на последней фазе наиболее вероятны </a:t>
            </a:r>
            <a:r>
              <a:rPr lang="ru-RU" sz="17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девиантные формы выхода из кризиса </a:t>
            </a:r>
            <a:r>
              <a:rPr lang="ru-RU" sz="1700" b="1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(например, физическая агрессия и аутоагрессия вплоть до суицида), апатия и прекращение сопротивления, психозы, тяжёлые психосоматические заболевания и т.д.</a:t>
            </a:r>
            <a:endParaRPr lang="ru-RU" sz="1700" b="1" dirty="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3B199085-D3D1-45A7-8B90-A361EB90FCA3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129309" y="1851491"/>
            <a:ext cx="212482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D77788C2-3330-43F5-BB66-9A463217A659}"/>
              </a:ext>
            </a:extLst>
          </p:cNvPr>
          <p:cNvCxnSpPr>
            <a:cxnSpLocks/>
          </p:cNvCxnSpPr>
          <p:nvPr/>
        </p:nvCxnSpPr>
        <p:spPr>
          <a:xfrm flipH="1">
            <a:off x="129309" y="1823782"/>
            <a:ext cx="212482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5F2232C5-24C8-4D66-8C49-3F862D946C10}"/>
              </a:ext>
            </a:extLst>
          </p:cNvPr>
          <p:cNvCxnSpPr>
            <a:cxnSpLocks/>
          </p:cNvCxnSpPr>
          <p:nvPr/>
        </p:nvCxnSpPr>
        <p:spPr>
          <a:xfrm flipH="1" flipV="1">
            <a:off x="129310" y="1851493"/>
            <a:ext cx="9235" cy="358872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4635A4B3-D3C6-48C4-A91C-C50C7D0A7BF7}"/>
              </a:ext>
            </a:extLst>
          </p:cNvPr>
          <p:cNvCxnSpPr>
            <a:endCxn id="9" idx="1"/>
          </p:cNvCxnSpPr>
          <p:nvPr/>
        </p:nvCxnSpPr>
        <p:spPr>
          <a:xfrm>
            <a:off x="138545" y="2872557"/>
            <a:ext cx="360219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B1D96F95-F6CE-4519-AC2C-8D1B21DA98A4}"/>
              </a:ext>
            </a:extLst>
          </p:cNvPr>
          <p:cNvCxnSpPr/>
          <p:nvPr/>
        </p:nvCxnSpPr>
        <p:spPr>
          <a:xfrm>
            <a:off x="138545" y="3946431"/>
            <a:ext cx="360219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F4B24CBE-7CDB-4C35-9E73-C6B60696DDE5}"/>
              </a:ext>
            </a:extLst>
          </p:cNvPr>
          <p:cNvCxnSpPr/>
          <p:nvPr/>
        </p:nvCxnSpPr>
        <p:spPr>
          <a:xfrm>
            <a:off x="138544" y="3946431"/>
            <a:ext cx="360219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3BA02476-4FE1-49F6-9F7C-CC001ADC39CA}"/>
              </a:ext>
            </a:extLst>
          </p:cNvPr>
          <p:cNvCxnSpPr/>
          <p:nvPr/>
        </p:nvCxnSpPr>
        <p:spPr>
          <a:xfrm>
            <a:off x="138544" y="5456127"/>
            <a:ext cx="360219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8506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F7B6E951-B8E2-46EE-80EE-900BCCCC0D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1" t="22158" r="5834" b="14671"/>
          <a:stretch/>
        </p:blipFill>
        <p:spPr bwMode="auto">
          <a:xfrm>
            <a:off x="1263294" y="1265382"/>
            <a:ext cx="9901978" cy="5292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B23D24D-8852-4223-B221-07D541BBFF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891" y="68416"/>
            <a:ext cx="11868727" cy="105842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помощи в кризисной ситуации</a:t>
            </a:r>
          </a:p>
        </p:txBody>
      </p:sp>
    </p:spTree>
    <p:extLst>
      <p:ext uri="{BB962C8B-B14F-4D97-AF65-F5344CB8AC3E}">
        <p14:creationId xmlns:p14="http://schemas.microsoft.com/office/powerpoint/2010/main" val="1096188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Выявление обучающихся «трудной жизненной ситуации»">
            <a:extLst>
              <a:ext uri="{FF2B5EF4-FFF2-40B4-BE49-F238E27FC236}">
                <a16:creationId xmlns:a16="http://schemas.microsoft.com/office/drawing/2014/main" id="{FA6F3483-C946-450B-BFF8-5865758CBE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" t="17239" r="1718" b="10438"/>
          <a:stretch/>
        </p:blipFill>
        <p:spPr bwMode="auto">
          <a:xfrm>
            <a:off x="1348508" y="1126836"/>
            <a:ext cx="9655836" cy="5412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3">
            <a:extLst>
              <a:ext uri="{FF2B5EF4-FFF2-40B4-BE49-F238E27FC236}">
                <a16:creationId xmlns:a16="http://schemas.microsoft.com/office/drawing/2014/main" id="{A970B552-C902-4D44-A3FE-EA038A2E21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891" y="68416"/>
            <a:ext cx="11868727" cy="105842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Выявление проблемы</a:t>
            </a:r>
          </a:p>
        </p:txBody>
      </p:sp>
    </p:spTree>
    <p:extLst>
      <p:ext uri="{BB962C8B-B14F-4D97-AF65-F5344CB8AC3E}">
        <p14:creationId xmlns:p14="http://schemas.microsoft.com/office/powerpoint/2010/main" val="2002681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>
            <a:extLst>
              <a:ext uri="{FF2B5EF4-FFF2-40B4-BE49-F238E27FC236}">
                <a16:creationId xmlns:a16="http://schemas.microsoft.com/office/drawing/2014/main" id="{122AA515-2F3C-45B5-B3D5-EF91B5FED8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892" y="68416"/>
            <a:ext cx="11868726" cy="789805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Выяснение действий и чувств человека, переживающего кризис</a:t>
            </a:r>
          </a:p>
        </p:txBody>
      </p:sp>
      <p:sp>
        <p:nvSpPr>
          <p:cNvPr id="2" name="Овал 1">
            <a:extLst>
              <a:ext uri="{FF2B5EF4-FFF2-40B4-BE49-F238E27FC236}">
                <a16:creationId xmlns:a16="http://schemas.microsoft.com/office/drawing/2014/main" id="{0A337B48-4D7B-4EE6-B2B4-56C11B9C5CE9}"/>
              </a:ext>
            </a:extLst>
          </p:cNvPr>
          <p:cNvSpPr/>
          <p:nvPr/>
        </p:nvSpPr>
        <p:spPr>
          <a:xfrm>
            <a:off x="4104432" y="2161554"/>
            <a:ext cx="4572000" cy="2576945"/>
          </a:xfrm>
          <a:prstGeom prst="ellipse">
            <a:avLst/>
          </a:prstGeom>
          <a:solidFill>
            <a:schemeClr val="tx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исследования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10ECA0E-C801-4FD8-A4E3-61CFB6B62D13}"/>
              </a:ext>
            </a:extLst>
          </p:cNvPr>
          <p:cNvSpPr/>
          <p:nvPr/>
        </p:nvSpPr>
        <p:spPr>
          <a:xfrm>
            <a:off x="554183" y="1278380"/>
            <a:ext cx="2484582" cy="541184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C23B8D7-589F-4EAD-8316-54F04F25FB10}"/>
              </a:ext>
            </a:extLst>
          </p:cNvPr>
          <p:cNvSpPr/>
          <p:nvPr/>
        </p:nvSpPr>
        <p:spPr>
          <a:xfrm>
            <a:off x="554183" y="2925037"/>
            <a:ext cx="2371264" cy="706583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1C4A32D-6088-49BD-BB7C-901F1BE0333B}"/>
              </a:ext>
            </a:extLst>
          </p:cNvPr>
          <p:cNvSpPr/>
          <p:nvPr/>
        </p:nvSpPr>
        <p:spPr>
          <a:xfrm>
            <a:off x="565793" y="2031414"/>
            <a:ext cx="2371264" cy="706583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ребенком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69E05A8-118E-4990-A5A1-F94A82524245}"/>
              </a:ext>
            </a:extLst>
          </p:cNvPr>
          <p:cNvSpPr/>
          <p:nvPr/>
        </p:nvSpPr>
        <p:spPr>
          <a:xfrm>
            <a:off x="554183" y="3704935"/>
            <a:ext cx="2902528" cy="706583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классным руководителем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B10F0B3-A59A-4CA8-9D11-B3A5F31E222B}"/>
              </a:ext>
            </a:extLst>
          </p:cNvPr>
          <p:cNvSpPr/>
          <p:nvPr/>
        </p:nvSpPr>
        <p:spPr>
          <a:xfrm>
            <a:off x="468745" y="4567378"/>
            <a:ext cx="2902528" cy="706583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учителями-предметниками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816DF15-2B55-431A-A404-1593FA5B4FA0}"/>
              </a:ext>
            </a:extLst>
          </p:cNvPr>
          <p:cNvSpPr/>
          <p:nvPr/>
        </p:nvSpPr>
        <p:spPr>
          <a:xfrm>
            <a:off x="468745" y="5429821"/>
            <a:ext cx="2902528" cy="706583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близкими друзьями</a:t>
            </a:r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17DF8B26-27B0-46E1-92FF-9243AEE82B52}"/>
              </a:ext>
            </a:extLst>
          </p:cNvPr>
          <p:cNvSpPr/>
          <p:nvPr/>
        </p:nvSpPr>
        <p:spPr>
          <a:xfrm rot="13716180">
            <a:off x="8371905" y="1915907"/>
            <a:ext cx="609055" cy="994712"/>
          </a:xfrm>
          <a:prstGeom prst="downArrow">
            <a:avLst>
              <a:gd name="adj1" fmla="val 5444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3451702F-4ED2-41EC-9EC1-7AA70B130D4A}"/>
              </a:ext>
            </a:extLst>
          </p:cNvPr>
          <p:cNvSpPr/>
          <p:nvPr/>
        </p:nvSpPr>
        <p:spPr>
          <a:xfrm>
            <a:off x="554183" y="1275188"/>
            <a:ext cx="2484582" cy="541184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D092EDF7-10C9-40CB-837B-EA2981B45023}"/>
              </a:ext>
            </a:extLst>
          </p:cNvPr>
          <p:cNvSpPr/>
          <p:nvPr/>
        </p:nvSpPr>
        <p:spPr>
          <a:xfrm>
            <a:off x="5955235" y="987056"/>
            <a:ext cx="2871654" cy="706583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социальных паспортов класса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D6A41C61-8641-4DA7-9275-1EFFB2A7A7AA}"/>
              </a:ext>
            </a:extLst>
          </p:cNvPr>
          <p:cNvSpPr/>
          <p:nvPr/>
        </p:nvSpPr>
        <p:spPr>
          <a:xfrm>
            <a:off x="9033164" y="1096232"/>
            <a:ext cx="2909454" cy="2576945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с применением рисуночных тестов (преимущественно для дошкольного и младшего школьного возраста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F8A072D2-8C56-4B2C-A4D4-860D2532EBA7}"/>
              </a:ext>
            </a:extLst>
          </p:cNvPr>
          <p:cNvSpPr/>
          <p:nvPr/>
        </p:nvSpPr>
        <p:spPr>
          <a:xfrm>
            <a:off x="3341662" y="937488"/>
            <a:ext cx="2003397" cy="706583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/ тестирование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F5A1A306-653F-45ED-A23C-96AAB71D22F2}"/>
              </a:ext>
            </a:extLst>
          </p:cNvPr>
          <p:cNvSpPr/>
          <p:nvPr/>
        </p:nvSpPr>
        <p:spPr>
          <a:xfrm>
            <a:off x="7723911" y="5644643"/>
            <a:ext cx="3895435" cy="1077266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творческих работ (сочинений, стихов, рассказов, картин и пр. – при наличии)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F604D623-E083-4003-917E-CA3D6D30D0CC}"/>
              </a:ext>
            </a:extLst>
          </p:cNvPr>
          <p:cNvSpPr/>
          <p:nvPr/>
        </p:nvSpPr>
        <p:spPr>
          <a:xfrm>
            <a:off x="3646053" y="6041832"/>
            <a:ext cx="3715326" cy="706583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«Проигрывание» жизненных ситуаций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7174F3E8-B434-4193-A4AA-06291ACBDD6E}"/>
              </a:ext>
            </a:extLst>
          </p:cNvPr>
          <p:cNvSpPr/>
          <p:nvPr/>
        </p:nvSpPr>
        <p:spPr>
          <a:xfrm>
            <a:off x="3526965" y="4993941"/>
            <a:ext cx="1992744" cy="765487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</a:p>
        </p:txBody>
      </p:sp>
      <p:sp>
        <p:nvSpPr>
          <p:cNvPr id="23" name="Стрелка: вниз 22">
            <a:extLst>
              <a:ext uri="{FF2B5EF4-FFF2-40B4-BE49-F238E27FC236}">
                <a16:creationId xmlns:a16="http://schemas.microsoft.com/office/drawing/2014/main" id="{BADBBC25-A55C-4621-A0FA-0A3184C4ABB7}"/>
              </a:ext>
            </a:extLst>
          </p:cNvPr>
          <p:cNvSpPr/>
          <p:nvPr/>
        </p:nvSpPr>
        <p:spPr>
          <a:xfrm rot="8948853">
            <a:off x="5027311" y="1601785"/>
            <a:ext cx="348817" cy="7462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: вниз 23">
            <a:extLst>
              <a:ext uri="{FF2B5EF4-FFF2-40B4-BE49-F238E27FC236}">
                <a16:creationId xmlns:a16="http://schemas.microsoft.com/office/drawing/2014/main" id="{0F16210F-DAD6-4674-A630-A305CDEE68EF}"/>
              </a:ext>
            </a:extLst>
          </p:cNvPr>
          <p:cNvSpPr/>
          <p:nvPr/>
        </p:nvSpPr>
        <p:spPr>
          <a:xfrm rot="7791594">
            <a:off x="3401702" y="1480380"/>
            <a:ext cx="580410" cy="16816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: вниз 24">
            <a:extLst>
              <a:ext uri="{FF2B5EF4-FFF2-40B4-BE49-F238E27FC236}">
                <a16:creationId xmlns:a16="http://schemas.microsoft.com/office/drawing/2014/main" id="{CF0B1D14-9974-443F-8E07-07DA20CCE123}"/>
              </a:ext>
            </a:extLst>
          </p:cNvPr>
          <p:cNvSpPr/>
          <p:nvPr/>
        </p:nvSpPr>
        <p:spPr>
          <a:xfrm rot="1618781">
            <a:off x="4336840" y="4301315"/>
            <a:ext cx="529301" cy="7037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ED1526E4-0EB8-4002-95F7-5D4E03745317}"/>
              </a:ext>
            </a:extLst>
          </p:cNvPr>
          <p:cNvSpPr/>
          <p:nvPr/>
        </p:nvSpPr>
        <p:spPr>
          <a:xfrm rot="19933142">
            <a:off x="7990861" y="4299171"/>
            <a:ext cx="536779" cy="14168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: вниз 26">
            <a:extLst>
              <a:ext uri="{FF2B5EF4-FFF2-40B4-BE49-F238E27FC236}">
                <a16:creationId xmlns:a16="http://schemas.microsoft.com/office/drawing/2014/main" id="{7FEAE4E5-6156-48E6-82A5-653BDDC0ACE0}"/>
              </a:ext>
            </a:extLst>
          </p:cNvPr>
          <p:cNvSpPr/>
          <p:nvPr/>
        </p:nvSpPr>
        <p:spPr>
          <a:xfrm>
            <a:off x="6226829" y="4723763"/>
            <a:ext cx="700444" cy="1257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156F3918-5038-4672-858C-6A53FCD4E64F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193964" y="1545780"/>
            <a:ext cx="360219" cy="1376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E0E7B84A-1A77-4C35-8D17-528FDE2FAC01}"/>
              </a:ext>
            </a:extLst>
          </p:cNvPr>
          <p:cNvCxnSpPr>
            <a:cxnSpLocks/>
          </p:cNvCxnSpPr>
          <p:nvPr/>
        </p:nvCxnSpPr>
        <p:spPr>
          <a:xfrm flipV="1">
            <a:off x="193964" y="1542588"/>
            <a:ext cx="0" cy="42168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>
            <a:extLst>
              <a:ext uri="{FF2B5EF4-FFF2-40B4-BE49-F238E27FC236}">
                <a16:creationId xmlns:a16="http://schemas.microsoft.com/office/drawing/2014/main" id="{8045704A-4D7B-4977-BC2E-22CDAA25EAC2}"/>
              </a:ext>
            </a:extLst>
          </p:cNvPr>
          <p:cNvCxnSpPr>
            <a:cxnSpLocks/>
            <a:endCxn id="9" idx="1"/>
          </p:cNvCxnSpPr>
          <p:nvPr/>
        </p:nvCxnSpPr>
        <p:spPr>
          <a:xfrm>
            <a:off x="260992" y="2384706"/>
            <a:ext cx="304801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>
            <a:extLst>
              <a:ext uri="{FF2B5EF4-FFF2-40B4-BE49-F238E27FC236}">
                <a16:creationId xmlns:a16="http://schemas.microsoft.com/office/drawing/2014/main" id="{0DDC60A2-D0E0-478F-A009-74243F059373}"/>
              </a:ext>
            </a:extLst>
          </p:cNvPr>
          <p:cNvCxnSpPr>
            <a:cxnSpLocks/>
          </p:cNvCxnSpPr>
          <p:nvPr/>
        </p:nvCxnSpPr>
        <p:spPr>
          <a:xfrm>
            <a:off x="249382" y="3132342"/>
            <a:ext cx="304801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>
            <a:extLst>
              <a:ext uri="{FF2B5EF4-FFF2-40B4-BE49-F238E27FC236}">
                <a16:creationId xmlns:a16="http://schemas.microsoft.com/office/drawing/2014/main" id="{1E36B0AF-1BC0-4082-AF2B-5A285A7B5744}"/>
              </a:ext>
            </a:extLst>
          </p:cNvPr>
          <p:cNvCxnSpPr>
            <a:cxnSpLocks/>
          </p:cNvCxnSpPr>
          <p:nvPr/>
        </p:nvCxnSpPr>
        <p:spPr>
          <a:xfrm>
            <a:off x="249382" y="3956447"/>
            <a:ext cx="304801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>
            <a:extLst>
              <a:ext uri="{FF2B5EF4-FFF2-40B4-BE49-F238E27FC236}">
                <a16:creationId xmlns:a16="http://schemas.microsoft.com/office/drawing/2014/main" id="{B0CB4F32-1707-4728-ADC7-E5C68ED0D8C0}"/>
              </a:ext>
            </a:extLst>
          </p:cNvPr>
          <p:cNvCxnSpPr>
            <a:cxnSpLocks/>
          </p:cNvCxnSpPr>
          <p:nvPr/>
        </p:nvCxnSpPr>
        <p:spPr>
          <a:xfrm>
            <a:off x="193964" y="4856993"/>
            <a:ext cx="304801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>
            <a:extLst>
              <a:ext uri="{FF2B5EF4-FFF2-40B4-BE49-F238E27FC236}">
                <a16:creationId xmlns:a16="http://schemas.microsoft.com/office/drawing/2014/main" id="{888B286C-E326-441D-9295-C067009BAC4C}"/>
              </a:ext>
            </a:extLst>
          </p:cNvPr>
          <p:cNvCxnSpPr>
            <a:cxnSpLocks/>
          </p:cNvCxnSpPr>
          <p:nvPr/>
        </p:nvCxnSpPr>
        <p:spPr>
          <a:xfrm>
            <a:off x="163944" y="5711912"/>
            <a:ext cx="304801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3801085A-3A9E-4AC5-BA74-ADB4E9781919}"/>
              </a:ext>
            </a:extLst>
          </p:cNvPr>
          <p:cNvSpPr/>
          <p:nvPr/>
        </p:nvSpPr>
        <p:spPr>
          <a:xfrm>
            <a:off x="8692573" y="3887409"/>
            <a:ext cx="3370118" cy="1106532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b="1">
                <a:solidFill>
                  <a:srgbClr val="4A4A4A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задания на воображение РТС и теста «Нарисуй историю»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7" name="Прямая со стрелкой 46">
            <a:extLst>
              <a:ext uri="{FF2B5EF4-FFF2-40B4-BE49-F238E27FC236}">
                <a16:creationId xmlns:a16="http://schemas.microsoft.com/office/drawing/2014/main" id="{8B78F3E9-F699-41A0-A235-CC7473D829FE}"/>
              </a:ext>
            </a:extLst>
          </p:cNvPr>
          <p:cNvCxnSpPr>
            <a:cxnSpLocks/>
          </p:cNvCxnSpPr>
          <p:nvPr/>
        </p:nvCxnSpPr>
        <p:spPr>
          <a:xfrm>
            <a:off x="10240884" y="3631620"/>
            <a:ext cx="0" cy="2557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4C5E7BB3-C8DB-4664-9E43-91FB0CD7661A}"/>
              </a:ext>
            </a:extLst>
          </p:cNvPr>
          <p:cNvSpPr/>
          <p:nvPr/>
        </p:nvSpPr>
        <p:spPr>
          <a:xfrm>
            <a:off x="554183" y="1278380"/>
            <a:ext cx="2484582" cy="541184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</a:t>
            </a:r>
          </a:p>
        </p:txBody>
      </p:sp>
      <p:sp>
        <p:nvSpPr>
          <p:cNvPr id="51" name="Стрелка: вниз 50">
            <a:extLst>
              <a:ext uri="{FF2B5EF4-FFF2-40B4-BE49-F238E27FC236}">
                <a16:creationId xmlns:a16="http://schemas.microsoft.com/office/drawing/2014/main" id="{C145E1B3-8344-41C0-91C8-57C75D51857F}"/>
              </a:ext>
            </a:extLst>
          </p:cNvPr>
          <p:cNvSpPr/>
          <p:nvPr/>
        </p:nvSpPr>
        <p:spPr>
          <a:xfrm rot="11972607">
            <a:off x="7082619" y="1675757"/>
            <a:ext cx="291225" cy="590921"/>
          </a:xfrm>
          <a:prstGeom prst="downArrow">
            <a:avLst>
              <a:gd name="adj1" fmla="val 50000"/>
              <a:gd name="adj2" fmla="val 1363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650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A3E7653-AFA6-410B-8014-27C9FADDA883}"/>
              </a:ext>
            </a:extLst>
          </p:cNvPr>
          <p:cNvSpPr txBox="1"/>
          <p:nvPr/>
        </p:nvSpPr>
        <p:spPr>
          <a:xfrm>
            <a:off x="558800" y="1918293"/>
            <a:ext cx="11360728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Психодиагностика кризисных состояний проективными методами. </a:t>
            </a:r>
          </a:p>
          <a:p>
            <a:pPr marL="285750" indent="-285750">
              <a:buFontTx/>
              <a:buChar char="-"/>
            </a:pPr>
            <a:r>
              <a:rPr lang="ru-RU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«РНЖ».</a:t>
            </a:r>
          </a:p>
          <a:p>
            <a:pPr marL="285750" indent="-285750">
              <a:buFontTx/>
              <a:buChar char="-"/>
            </a:pPr>
            <a:r>
              <a:rPr lang="ru-RU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Тематический апперцептивный тест (ТАТ).</a:t>
            </a:r>
          </a:p>
          <a:p>
            <a:pPr marL="285750" indent="-285750">
              <a:buFontTx/>
              <a:buChar char="-"/>
            </a:pPr>
            <a:r>
              <a:rPr lang="ru-RU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 Роршаха (краткий обзор). </a:t>
            </a:r>
          </a:p>
          <a:p>
            <a:pPr marL="285750" indent="-285750">
              <a:buFontTx/>
              <a:buChar char="-"/>
            </a:pPr>
            <a:r>
              <a:rPr lang="ru-RU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 фрустрационных реакций С. Розенцвейга.</a:t>
            </a:r>
          </a:p>
          <a:p>
            <a:pPr marL="285750" indent="-285750">
              <a:buFontTx/>
              <a:buChar char="-"/>
            </a:pPr>
            <a:r>
              <a:rPr lang="ru-RU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 М. Люшера. </a:t>
            </a:r>
          </a:p>
          <a:p>
            <a:pPr marL="285750" indent="-285750">
              <a:buFontTx/>
              <a:buChar char="-"/>
            </a:pPr>
            <a:r>
              <a:rPr lang="ru-RU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 руки. </a:t>
            </a:r>
          </a:p>
          <a:p>
            <a:pPr marL="285750" indent="-285750">
              <a:buFontTx/>
              <a:buChar char="-"/>
            </a:pPr>
            <a:r>
              <a:rPr lang="ru-RU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Разбор психологических иллюстраций. </a:t>
            </a:r>
          </a:p>
        </p:txBody>
      </p:sp>
      <p:sp>
        <p:nvSpPr>
          <p:cNvPr id="7" name="Заголовок 3">
            <a:extLst>
              <a:ext uri="{FF2B5EF4-FFF2-40B4-BE49-F238E27FC236}">
                <a16:creationId xmlns:a16="http://schemas.microsoft.com/office/drawing/2014/main" id="{EFA46C59-A9F4-401B-BB5C-58A791F99951}"/>
              </a:ext>
            </a:extLst>
          </p:cNvPr>
          <p:cNvSpPr txBox="1">
            <a:spLocks/>
          </p:cNvSpPr>
          <p:nvPr/>
        </p:nvSpPr>
        <p:spPr>
          <a:xfrm>
            <a:off x="157018" y="129310"/>
            <a:ext cx="11508509" cy="1207000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 vert="horz" lIns="274320" tIns="182880" rIns="274320" bIns="18288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некоторых методик, которые применяются для диагностики особенностей кризисного состояния</a:t>
            </a:r>
            <a:r>
              <a:rPr lang="ru-RU" sz="1100" dirty="0"/>
              <a:t>.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214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>
            <a:extLst>
              <a:ext uri="{FF2B5EF4-FFF2-40B4-BE49-F238E27FC236}">
                <a16:creationId xmlns:a16="http://schemas.microsoft.com/office/drawing/2014/main" id="{8CCBFCF8-9FD9-4D0B-90CD-1513290379F4}"/>
              </a:ext>
            </a:extLst>
          </p:cNvPr>
          <p:cNvSpPr txBox="1">
            <a:spLocks/>
          </p:cNvSpPr>
          <p:nvPr/>
        </p:nvSpPr>
        <p:spPr>
          <a:xfrm>
            <a:off x="387928" y="147783"/>
            <a:ext cx="11360728" cy="812799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 vert="horz" lIns="274320" tIns="182880" rIns="274320" bIns="18288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Помощь в поиске путей выхода из кризиса (кризисное сопровождение)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8E3D2D-12ED-4F0F-9483-21B079118EDA}"/>
              </a:ext>
            </a:extLst>
          </p:cNvPr>
          <p:cNvSpPr txBox="1"/>
          <p:nvPr/>
        </p:nvSpPr>
        <p:spPr>
          <a:xfrm>
            <a:off x="535709" y="1348509"/>
            <a:ext cx="11443855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0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Кризисное сопровождение</a:t>
            </a:r>
            <a:r>
              <a:rPr lang="ru-RU" sz="32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0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3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оказание психолого-социальной помощи, способствующей предупреждению прекращения существования семьи, оказавшейся в кризисной ситуации, направленной на улучшение положения в семье, устранение противоречий между интересами ребёнка и интересами родителей.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04BC64-AC38-4902-8BE3-AB77A04885D1}"/>
              </a:ext>
            </a:extLst>
          </p:cNvPr>
          <p:cNvSpPr txBox="1"/>
          <p:nvPr/>
        </p:nvSpPr>
        <p:spPr>
          <a:xfrm>
            <a:off x="212436" y="4395497"/>
            <a:ext cx="1197956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3FED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ДЕЙСТВИЯ </a:t>
            </a:r>
          </a:p>
          <a:p>
            <a:r>
              <a:rPr lang="ru-RU" sz="2400" b="1" dirty="0">
                <a:solidFill>
                  <a:srgbClr val="3FED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Установить рабочий альянс </a:t>
            </a:r>
            <a:r>
              <a:rPr lang="ru-RU" sz="24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семьёй. </a:t>
            </a:r>
            <a:r>
              <a:rPr lang="ru-RU" sz="2400" b="1" i="0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4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Получить согласие на сопровождение. </a:t>
            </a:r>
          </a:p>
          <a:p>
            <a:r>
              <a:rPr lang="ru-RU" sz="2400" b="1" i="0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проблему и ресурсы семьи </a:t>
            </a:r>
            <a:r>
              <a:rPr lang="ru-RU" sz="2400" b="1" i="0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4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Мотивировать всех членов семьи на совместную работу. </a:t>
            </a:r>
            <a:r>
              <a:rPr lang="ru-RU" sz="2400" b="1" i="0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4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оптимальный маршрут сопровождения семьи и составить индивидуальную программу сопровождения.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3">
            <a:extLst>
              <a:ext uri="{FF2B5EF4-FFF2-40B4-BE49-F238E27FC236}">
                <a16:creationId xmlns:a16="http://schemas.microsoft.com/office/drawing/2014/main" id="{F2C960DC-DEAF-488A-B85C-85C9C0EF550C}"/>
              </a:ext>
            </a:extLst>
          </p:cNvPr>
          <p:cNvSpPr txBox="1">
            <a:spLocks/>
          </p:cNvSpPr>
          <p:nvPr/>
        </p:nvSpPr>
        <p:spPr>
          <a:xfrm>
            <a:off x="415636" y="117111"/>
            <a:ext cx="11360728" cy="812799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 vert="horz" lIns="274320" tIns="182880" rIns="274320" bIns="18288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Помощь в поиске путей выхода из кризиса (кризисное сопровождение)</a:t>
            </a:r>
          </a:p>
        </p:txBody>
      </p:sp>
    </p:spTree>
    <p:extLst>
      <p:ext uri="{BB962C8B-B14F-4D97-AF65-F5344CB8AC3E}">
        <p14:creationId xmlns:p14="http://schemas.microsoft.com/office/powerpoint/2010/main" val="32892776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A42E7F4-B436-4D55-AA40-1CC0506BDA1C}"/>
              </a:ext>
            </a:extLst>
          </p:cNvPr>
          <p:cNvSpPr txBox="1"/>
          <p:nvPr/>
        </p:nvSpPr>
        <p:spPr>
          <a:xfrm>
            <a:off x="184727" y="1031510"/>
            <a:ext cx="11480800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ru-RU" sz="28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процессе оказания психологической помощи </a:t>
            </a:r>
            <a:r>
              <a:rPr lang="ru-RU" sz="28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комфортной и доброжелательной атмосферы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Tx/>
              <a:buChar char="-"/>
            </a:pPr>
            <a:r>
              <a:rPr lang="ru-RU" sz="28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Взаимоотношения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человеком в кризисе и сопровождающим психологом должны строиться </a:t>
            </a:r>
            <a:r>
              <a:rPr lang="ru-RU" sz="28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человеческих отношениях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42900" indent="-342900" algn="just">
              <a:buFontTx/>
              <a:buChar char="-"/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Сопровождающему психологу следует обладать </a:t>
            </a:r>
            <a:r>
              <a:rPr lang="ru-RU" sz="28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навыками: поддержание эмпатического контакта, техниками активного слушания и т.д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Tx/>
              <a:buChar char="-"/>
            </a:pPr>
            <a:r>
              <a:rPr lang="ru-RU" sz="28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сопровождающего психолога говорить на темы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 обычно в обществе не поддерживается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например, вопросы смерти, физического и сексуального насилия, самоубийства и т.д.</a:t>
            </a:r>
          </a:p>
          <a:p>
            <a:pPr marL="342900" indent="-342900" algn="just">
              <a:buFontTx/>
              <a:buChar char="-"/>
            </a:pPr>
            <a:r>
              <a:rPr lang="ru-RU" sz="28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значимости любой кризисной ситуации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она может быть очень важна для человека в кризисе. </a:t>
            </a:r>
          </a:p>
        </p:txBody>
      </p:sp>
      <p:sp>
        <p:nvSpPr>
          <p:cNvPr id="7" name="Заголовок 3">
            <a:extLst>
              <a:ext uri="{FF2B5EF4-FFF2-40B4-BE49-F238E27FC236}">
                <a16:creationId xmlns:a16="http://schemas.microsoft.com/office/drawing/2014/main" id="{5E3CBCAB-36EF-4826-9D10-36D15A41464A}"/>
              </a:ext>
            </a:extLst>
          </p:cNvPr>
          <p:cNvSpPr txBox="1">
            <a:spLocks/>
          </p:cNvSpPr>
          <p:nvPr/>
        </p:nvSpPr>
        <p:spPr>
          <a:xfrm>
            <a:off x="415636" y="117111"/>
            <a:ext cx="11360728" cy="812799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 vert="horz" lIns="274320" tIns="182880" rIns="274320" bIns="18288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успешной помощи в кризисной ситуации</a:t>
            </a:r>
          </a:p>
        </p:txBody>
      </p:sp>
    </p:spTree>
    <p:extLst>
      <p:ext uri="{BB962C8B-B14F-4D97-AF65-F5344CB8AC3E}">
        <p14:creationId xmlns:p14="http://schemas.microsoft.com/office/powerpoint/2010/main" val="26586711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>
            <a:extLst>
              <a:ext uri="{FF2B5EF4-FFF2-40B4-BE49-F238E27FC236}">
                <a16:creationId xmlns:a16="http://schemas.microsoft.com/office/drawing/2014/main" id="{44C9E0CC-A772-4AF2-A212-128C36826CD2}"/>
              </a:ext>
            </a:extLst>
          </p:cNvPr>
          <p:cNvSpPr txBox="1">
            <a:spLocks/>
          </p:cNvSpPr>
          <p:nvPr/>
        </p:nvSpPr>
        <p:spPr>
          <a:xfrm>
            <a:off x="415636" y="117111"/>
            <a:ext cx="11360728" cy="446307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 vert="horz" lIns="274320" tIns="182880" rIns="274320" bIns="18288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правила кризисной помощи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A48F32-8EA2-42ED-95ED-0FF3D8FAFAA5}"/>
              </a:ext>
            </a:extLst>
          </p:cNvPr>
          <p:cNvSpPr txBox="1"/>
          <p:nvPr/>
        </p:nvSpPr>
        <p:spPr>
          <a:xfrm>
            <a:off x="240145" y="563418"/>
            <a:ext cx="1145309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Не спешите. </a:t>
            </a:r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Переживание – это процесс, происходящий во времени, часто весьма длительный процесс. Человек, находящийся в кризисной ситуации (далее – человек в кризисе), переполнен множеством чувств, мыслей, воспоминаний. Необходимо время, чтобы человек принял, пережил и интегрировал – «вобрал в себя» – свой собственный опыт.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C71A31-C02E-455D-90C8-D347D1784879}"/>
              </a:ext>
            </a:extLst>
          </p:cNvPr>
          <p:cNvSpPr txBox="1"/>
          <p:nvPr/>
        </p:nvSpPr>
        <p:spPr>
          <a:xfrm>
            <a:off x="124690" y="1709879"/>
            <a:ext cx="11684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b="1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Обращайте внимание на внутренний опыт</a:t>
            </a:r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Часто, описывая ситуацию, человек в кризисе не заостряет внимание на том, что он переживает, чувствует, ощущает в тот или иной момент, он просто рассказывает "сценарий", схему событий. Задача сопровождающий "замедлить" ход событий и раскрыть психологическое содержание, их наполняющее, – чувства и желания, появляющиеся и сменяющие друг друга на протяжении всей ситуации, возникающие физические ощущения, отношение к происходящему (поступкам действующих лиц, собственному поведению, собственному положению и т.д.) в каждый момент ситуации. Сопровождающий может задавать прямые открытые вопросы: "Что вы почувствовали в тот, момент, когда он это сказал?", "Как вы относитесь к тому, что произошло?",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41EA40-D19C-43CE-8868-32073D5B6590}"/>
              </a:ext>
            </a:extLst>
          </p:cNvPr>
          <p:cNvSpPr txBox="1"/>
          <p:nvPr/>
        </p:nvSpPr>
        <p:spPr>
          <a:xfrm>
            <a:off x="124690" y="3939250"/>
            <a:ext cx="1176712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Идите туда, где боль. </a:t>
            </a:r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"Разговор о чувствах" обычно сопровождается тем или иным внешним выражением этих чувств: человек может начать плакать, злиться и пр. В психологическом консультировании существует принцип, согласно которому сопровождающий находит эти болезненные области и помогает человеку в кризисе их </a:t>
            </a:r>
            <a:r>
              <a:rPr lang="ru-RU" sz="1800" b="1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вербализовать</a:t>
            </a:r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(облечь в слова, проговорить). Это приводит к действительному эмоциональному освобождению, а не временной остановке.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52E6FF-127C-473F-94F7-344B1156C592}"/>
              </a:ext>
            </a:extLst>
          </p:cNvPr>
          <p:cNvSpPr txBox="1"/>
          <p:nvPr/>
        </p:nvSpPr>
        <p:spPr>
          <a:xfrm>
            <a:off x="240145" y="541657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Говорите на запретные темы.</a:t>
            </a:r>
            <a:endParaRPr lang="ru-RU" b="1" dirty="0">
              <a:solidFill>
                <a:srgbClr val="3FED0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8724F4-641C-480F-943E-05A2A2A0CAA6}"/>
              </a:ext>
            </a:extLst>
          </p:cNvPr>
          <p:cNvSpPr txBox="1"/>
          <p:nvPr/>
        </p:nvSpPr>
        <p:spPr>
          <a:xfrm>
            <a:off x="240145" y="5732041"/>
            <a:ext cx="118364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ru-RU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спорьте, не переубеждайте, не манипулируйте. Принятие – вот ключевое слово настоящего правила. Принятие заключается в том, что сопровождающий психолог  предоставляет человеку, пришедшему к нему на ряд прав: - право на любые чувства и желания; - право на свое мировоззрение; - право на выбор собственной судьбы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8699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>
            <a:extLst>
              <a:ext uri="{FF2B5EF4-FFF2-40B4-BE49-F238E27FC236}">
                <a16:creationId xmlns:a16="http://schemas.microsoft.com/office/drawing/2014/main" id="{2C72D25C-6273-4914-8631-3198F7D5D421}"/>
              </a:ext>
            </a:extLst>
          </p:cNvPr>
          <p:cNvSpPr txBox="1">
            <a:spLocks/>
          </p:cNvSpPr>
          <p:nvPr/>
        </p:nvSpPr>
        <p:spPr>
          <a:xfrm>
            <a:off x="387928" y="147783"/>
            <a:ext cx="11360728" cy="812799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 vert="horz" lIns="274320" tIns="182880" rIns="274320" bIns="18288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Формы работы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8A55B32-32F1-4A61-937A-81DD918CA8B4}"/>
              </a:ext>
            </a:extLst>
          </p:cNvPr>
          <p:cNvSpPr/>
          <p:nvPr/>
        </p:nvSpPr>
        <p:spPr>
          <a:xfrm>
            <a:off x="554183" y="1278380"/>
            <a:ext cx="4562762" cy="661256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2D78F14-9266-41D3-9278-D09C2A1C895A}"/>
              </a:ext>
            </a:extLst>
          </p:cNvPr>
          <p:cNvSpPr/>
          <p:nvPr/>
        </p:nvSpPr>
        <p:spPr>
          <a:xfrm>
            <a:off x="387928" y="2522979"/>
            <a:ext cx="4562762" cy="661256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EABBF0C-6C48-41FF-BBDA-4C8CA62F9EE9}"/>
              </a:ext>
            </a:extLst>
          </p:cNvPr>
          <p:cNvSpPr/>
          <p:nvPr/>
        </p:nvSpPr>
        <p:spPr>
          <a:xfrm>
            <a:off x="387928" y="3647507"/>
            <a:ext cx="4839853" cy="1270858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рекомендаций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47AE100-35EC-46A0-82EC-CB6EB3BFAE8A}"/>
              </a:ext>
            </a:extLst>
          </p:cNvPr>
          <p:cNvSpPr/>
          <p:nvPr/>
        </p:nvSpPr>
        <p:spPr>
          <a:xfrm>
            <a:off x="6520873" y="1354151"/>
            <a:ext cx="5024581" cy="812799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тренинги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3BC177A-7654-42C8-8066-CA0EAA679176}"/>
              </a:ext>
            </a:extLst>
          </p:cNvPr>
          <p:cNvSpPr/>
          <p:nvPr/>
        </p:nvSpPr>
        <p:spPr>
          <a:xfrm>
            <a:off x="7897093" y="2447207"/>
            <a:ext cx="3851563" cy="812799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Проигрывание жизненных ситуаций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93FC4C6-0C56-41F4-BB71-2A5A2580AEE8}"/>
              </a:ext>
            </a:extLst>
          </p:cNvPr>
          <p:cNvSpPr/>
          <p:nvPr/>
        </p:nvSpPr>
        <p:spPr>
          <a:xfrm>
            <a:off x="7897092" y="3429000"/>
            <a:ext cx="3851563" cy="812799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Разбор психологических иллюстраций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E818267-6550-4D61-B762-4EDF9FC04A31}"/>
              </a:ext>
            </a:extLst>
          </p:cNvPr>
          <p:cNvSpPr/>
          <p:nvPr/>
        </p:nvSpPr>
        <p:spPr>
          <a:xfrm>
            <a:off x="387928" y="5248992"/>
            <a:ext cx="4562762" cy="661256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слушание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9A4693F-E310-4BDF-B85F-1951A0BF46E0}"/>
              </a:ext>
            </a:extLst>
          </p:cNvPr>
          <p:cNvSpPr/>
          <p:nvPr/>
        </p:nvSpPr>
        <p:spPr>
          <a:xfrm>
            <a:off x="7952509" y="4511965"/>
            <a:ext cx="3851563" cy="812799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семейных мероприятий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69F677B1-6CB3-4E3C-88EC-31583CD8790C}"/>
              </a:ext>
            </a:extLst>
          </p:cNvPr>
          <p:cNvSpPr/>
          <p:nvPr/>
        </p:nvSpPr>
        <p:spPr>
          <a:xfrm>
            <a:off x="7952509" y="5606309"/>
            <a:ext cx="3851563" cy="812799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семейных традиций и др.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1A824451-FE75-4755-B24B-EFC75D1D4AE2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6068292" y="960582"/>
            <a:ext cx="83124" cy="5458526"/>
          </a:xfrm>
          <a:prstGeom prst="line">
            <a:avLst/>
          </a:prstGeom>
          <a:ln w="38100">
            <a:solidFill>
              <a:srgbClr val="3FED0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38AF2C4A-ECA1-452F-A607-5F96665D7F9C}"/>
              </a:ext>
            </a:extLst>
          </p:cNvPr>
          <p:cNvCxnSpPr>
            <a:cxnSpLocks/>
          </p:cNvCxnSpPr>
          <p:nvPr/>
        </p:nvCxnSpPr>
        <p:spPr>
          <a:xfrm>
            <a:off x="6096000" y="1939635"/>
            <a:ext cx="369454" cy="0"/>
          </a:xfrm>
          <a:prstGeom prst="straightConnector1">
            <a:avLst/>
          </a:prstGeom>
          <a:ln w="28575">
            <a:solidFill>
              <a:srgbClr val="3FED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2D4135B8-6C00-461B-982B-570680DC9E20}"/>
              </a:ext>
            </a:extLst>
          </p:cNvPr>
          <p:cNvCxnSpPr>
            <a:cxnSpLocks/>
            <a:endCxn id="5" idx="3"/>
          </p:cNvCxnSpPr>
          <p:nvPr/>
        </p:nvCxnSpPr>
        <p:spPr>
          <a:xfrm flipH="1">
            <a:off x="5116945" y="1609008"/>
            <a:ext cx="979055" cy="0"/>
          </a:xfrm>
          <a:prstGeom prst="straightConnector1">
            <a:avLst/>
          </a:prstGeom>
          <a:ln w="28575">
            <a:solidFill>
              <a:srgbClr val="3FED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4BB8C98C-BBED-42B8-B082-EDBC26CF0D0F}"/>
              </a:ext>
            </a:extLst>
          </p:cNvPr>
          <p:cNvCxnSpPr>
            <a:cxnSpLocks/>
          </p:cNvCxnSpPr>
          <p:nvPr/>
        </p:nvCxnSpPr>
        <p:spPr>
          <a:xfrm flipH="1">
            <a:off x="4950691" y="2853606"/>
            <a:ext cx="1145309" cy="0"/>
          </a:xfrm>
          <a:prstGeom prst="straightConnector1">
            <a:avLst/>
          </a:prstGeom>
          <a:ln w="28575">
            <a:solidFill>
              <a:srgbClr val="3FED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8F5EE8F5-1F38-488E-9D41-6DB96AB82447}"/>
              </a:ext>
            </a:extLst>
          </p:cNvPr>
          <p:cNvCxnSpPr>
            <a:cxnSpLocks/>
          </p:cNvCxnSpPr>
          <p:nvPr/>
        </p:nvCxnSpPr>
        <p:spPr>
          <a:xfrm flipH="1">
            <a:off x="5227782" y="4282936"/>
            <a:ext cx="854364" cy="0"/>
          </a:xfrm>
          <a:prstGeom prst="straightConnector1">
            <a:avLst/>
          </a:prstGeom>
          <a:ln w="28575">
            <a:solidFill>
              <a:srgbClr val="3FED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>
            <a:extLst>
              <a:ext uri="{FF2B5EF4-FFF2-40B4-BE49-F238E27FC236}">
                <a16:creationId xmlns:a16="http://schemas.microsoft.com/office/drawing/2014/main" id="{28C61B62-E5FA-4B2D-A81C-D1667B4B3F12}"/>
              </a:ext>
            </a:extLst>
          </p:cNvPr>
          <p:cNvCxnSpPr>
            <a:cxnSpLocks/>
          </p:cNvCxnSpPr>
          <p:nvPr/>
        </p:nvCxnSpPr>
        <p:spPr>
          <a:xfrm flipH="1">
            <a:off x="4950691" y="5606309"/>
            <a:ext cx="1145309" cy="0"/>
          </a:xfrm>
          <a:prstGeom prst="straightConnector1">
            <a:avLst/>
          </a:prstGeom>
          <a:ln w="28575">
            <a:solidFill>
              <a:srgbClr val="3FED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FEDBEBFA-85EB-4FE7-A626-203E729CCE4E}"/>
              </a:ext>
            </a:extLst>
          </p:cNvPr>
          <p:cNvCxnSpPr>
            <a:cxnSpLocks/>
          </p:cNvCxnSpPr>
          <p:nvPr/>
        </p:nvCxnSpPr>
        <p:spPr>
          <a:xfrm>
            <a:off x="7356765" y="2726179"/>
            <a:ext cx="540327" cy="0"/>
          </a:xfrm>
          <a:prstGeom prst="straightConnector1">
            <a:avLst/>
          </a:prstGeom>
          <a:ln w="28575">
            <a:solidFill>
              <a:srgbClr val="3FED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id="{16146C2F-8BF4-484F-951A-12798F3CF521}"/>
              </a:ext>
            </a:extLst>
          </p:cNvPr>
          <p:cNvCxnSpPr>
            <a:cxnSpLocks/>
          </p:cNvCxnSpPr>
          <p:nvPr/>
        </p:nvCxnSpPr>
        <p:spPr>
          <a:xfrm>
            <a:off x="7356765" y="2166950"/>
            <a:ext cx="0" cy="3845758"/>
          </a:xfrm>
          <a:prstGeom prst="line">
            <a:avLst/>
          </a:prstGeom>
          <a:ln w="38100">
            <a:solidFill>
              <a:srgbClr val="3FED0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>
            <a:extLst>
              <a:ext uri="{FF2B5EF4-FFF2-40B4-BE49-F238E27FC236}">
                <a16:creationId xmlns:a16="http://schemas.microsoft.com/office/drawing/2014/main" id="{1A5141B9-0A15-459E-BCF7-CA94F441ABCA}"/>
              </a:ext>
            </a:extLst>
          </p:cNvPr>
          <p:cNvCxnSpPr>
            <a:cxnSpLocks/>
          </p:cNvCxnSpPr>
          <p:nvPr/>
        </p:nvCxnSpPr>
        <p:spPr>
          <a:xfrm>
            <a:off x="7356765" y="3662813"/>
            <a:ext cx="540327" cy="0"/>
          </a:xfrm>
          <a:prstGeom prst="straightConnector1">
            <a:avLst/>
          </a:prstGeom>
          <a:ln w="28575">
            <a:solidFill>
              <a:srgbClr val="3FED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>
            <a:extLst>
              <a:ext uri="{FF2B5EF4-FFF2-40B4-BE49-F238E27FC236}">
                <a16:creationId xmlns:a16="http://schemas.microsoft.com/office/drawing/2014/main" id="{8339731F-5A36-409B-BC9C-206287512598}"/>
              </a:ext>
            </a:extLst>
          </p:cNvPr>
          <p:cNvCxnSpPr>
            <a:cxnSpLocks/>
          </p:cNvCxnSpPr>
          <p:nvPr/>
        </p:nvCxnSpPr>
        <p:spPr>
          <a:xfrm>
            <a:off x="7412182" y="4781270"/>
            <a:ext cx="540327" cy="0"/>
          </a:xfrm>
          <a:prstGeom prst="straightConnector1">
            <a:avLst/>
          </a:prstGeom>
          <a:ln w="28575">
            <a:solidFill>
              <a:srgbClr val="3FED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>
            <a:extLst>
              <a:ext uri="{FF2B5EF4-FFF2-40B4-BE49-F238E27FC236}">
                <a16:creationId xmlns:a16="http://schemas.microsoft.com/office/drawing/2014/main" id="{3D230F03-4821-4F3B-9597-34C124829F6C}"/>
              </a:ext>
            </a:extLst>
          </p:cNvPr>
          <p:cNvCxnSpPr>
            <a:cxnSpLocks/>
          </p:cNvCxnSpPr>
          <p:nvPr/>
        </p:nvCxnSpPr>
        <p:spPr>
          <a:xfrm>
            <a:off x="7386783" y="5972596"/>
            <a:ext cx="540327" cy="0"/>
          </a:xfrm>
          <a:prstGeom prst="straightConnector1">
            <a:avLst/>
          </a:prstGeom>
          <a:ln w="28575">
            <a:solidFill>
              <a:srgbClr val="3FED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75FDF269-7C16-443F-AD00-633A28198209}"/>
              </a:ext>
            </a:extLst>
          </p:cNvPr>
          <p:cNvSpPr/>
          <p:nvPr/>
        </p:nvSpPr>
        <p:spPr>
          <a:xfrm>
            <a:off x="392546" y="6048961"/>
            <a:ext cx="5297053" cy="661251"/>
          </a:xfrm>
          <a:prstGeom prst="rect">
            <a:avLst/>
          </a:prstGeom>
          <a:solidFill>
            <a:schemeClr val="tx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Родительские собрания</a:t>
            </a:r>
          </a:p>
        </p:txBody>
      </p:sp>
      <p:cxnSp>
        <p:nvCxnSpPr>
          <p:cNvPr id="43" name="Прямая со стрелкой 42">
            <a:extLst>
              <a:ext uri="{FF2B5EF4-FFF2-40B4-BE49-F238E27FC236}">
                <a16:creationId xmlns:a16="http://schemas.microsoft.com/office/drawing/2014/main" id="{7855A195-939B-4E54-93CF-F333501639B7}"/>
              </a:ext>
            </a:extLst>
          </p:cNvPr>
          <p:cNvCxnSpPr>
            <a:cxnSpLocks/>
          </p:cNvCxnSpPr>
          <p:nvPr/>
        </p:nvCxnSpPr>
        <p:spPr>
          <a:xfrm flipH="1">
            <a:off x="5689599" y="6419108"/>
            <a:ext cx="461817" cy="0"/>
          </a:xfrm>
          <a:prstGeom prst="straightConnector1">
            <a:avLst/>
          </a:prstGeom>
          <a:ln w="28575">
            <a:solidFill>
              <a:srgbClr val="3FED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81039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>
            <a:extLst>
              <a:ext uri="{FF2B5EF4-FFF2-40B4-BE49-F238E27FC236}">
                <a16:creationId xmlns:a16="http://schemas.microsoft.com/office/drawing/2014/main" id="{2E0DBD5F-C171-46BA-BE9E-E68169C98A93}"/>
              </a:ext>
            </a:extLst>
          </p:cNvPr>
          <p:cNvSpPr txBox="1">
            <a:spLocks/>
          </p:cNvSpPr>
          <p:nvPr/>
        </p:nvSpPr>
        <p:spPr>
          <a:xfrm>
            <a:off x="415636" y="1819566"/>
            <a:ext cx="11360728" cy="812799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 vert="horz" lIns="274320" tIns="182880" rIns="274320" bIns="18288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рекомендаций</a:t>
            </a: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759700D0-61BA-4FF6-8030-6C56CD33C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690" y="3568861"/>
            <a:ext cx="3721389" cy="2476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>
            <a:extLst>
              <a:ext uri="{FF2B5EF4-FFF2-40B4-BE49-F238E27FC236}">
                <a16:creationId xmlns:a16="http://schemas.microsoft.com/office/drawing/2014/main" id="{FF7356DA-5429-4FFD-8CFE-E4D02C4D28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3" b="36296"/>
          <a:stretch/>
        </p:blipFill>
        <p:spPr bwMode="auto">
          <a:xfrm>
            <a:off x="6746732" y="3429000"/>
            <a:ext cx="3721390" cy="290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530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DE5929BE-1D62-4B55-9FEF-61378640AA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8236" y="68416"/>
            <a:ext cx="8993909" cy="679729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исследования: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E186E726-9A91-4394-9E27-2A4451F116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7090" y="1126837"/>
            <a:ext cx="11637819" cy="5851236"/>
          </a:xfrm>
        </p:spPr>
        <p:txBody>
          <a:bodyPr>
            <a:normAutofit fontScale="92500"/>
          </a:bodyPr>
          <a:lstStyle/>
          <a:p>
            <a:pPr marL="571500" indent="-571500" algn="just">
              <a:spcBef>
                <a:spcPts val="0"/>
              </a:spcBef>
              <a:buFontTx/>
              <a:buChar char="-"/>
            </a:pP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Увеличение числа разводов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(на 39,4% больше, за аналогичный период (январь-сентябрь 2021 г.) 2020 г.)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571500" indent="-571500" algn="just">
              <a:spcBef>
                <a:spcPts val="0"/>
              </a:spcBef>
              <a:buFontTx/>
              <a:buChar char="-"/>
            </a:pP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Увеличение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числа 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18 лет с юридическим 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статусом «без отца»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 2,6 млн (1989 г.) до 3,9 млн (2021 г.)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**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 мнению многих исследователей стало прямой и косвенной причиной и, одновременно, показателем 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кризиса семейных отношений. В кризисной ситуации в этом случае, оказываются, в первую очередь, дети.  </a:t>
            </a:r>
          </a:p>
          <a:p>
            <a:pPr marL="571500" indent="-571500" algn="just">
              <a:spcBef>
                <a:spcPts val="0"/>
              </a:spcBef>
              <a:buFontTx/>
              <a:buChar char="-"/>
            </a:pP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 fontAlgn="t">
              <a:lnSpc>
                <a:spcPct val="90000"/>
              </a:lnSpc>
              <a:spcBef>
                <a:spcPts val="0"/>
              </a:spcBef>
            </a:pPr>
            <a:r>
              <a:rPr lang="ru-RU" sz="19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  </a:t>
            </a:r>
            <a:r>
              <a:rPr lang="ru-RU" sz="1900" i="0" strike="noStrike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Cтатистика</a:t>
            </a:r>
            <a:r>
              <a:rPr lang="ru-RU" sz="1900" i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разводов и браков Росстат: по годам, месяцам. </a:t>
            </a:r>
            <a:r>
              <a:rPr lang="en-US" sz="1900" i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[</a:t>
            </a:r>
            <a:r>
              <a:rPr lang="ru-RU" sz="1900" i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электронный ресурс</a:t>
            </a:r>
            <a:r>
              <a:rPr lang="en-US" sz="1900" i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ru-RU" sz="1900" i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Режим доступа: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rosinfostat.ru›braki-razvodi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t">
              <a:spcBef>
                <a:spcPts val="0"/>
              </a:spcBef>
            </a:pPr>
            <a:r>
              <a:rPr lang="ru-RU" sz="2200" i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**  Статистика матерей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</a:t>
            </a:r>
            <a:r>
              <a:rPr lang="ru-RU" sz="2200" i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диночек в России на 2021 год. </a:t>
            </a:r>
            <a:r>
              <a:rPr lang="en-US" sz="2400" i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</a:t>
            </a:r>
            <a:r>
              <a:rPr lang="ru-RU" sz="2400" i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электронный ресурс</a:t>
            </a:r>
            <a:r>
              <a:rPr lang="en-US" sz="2400" i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ru-RU" sz="2400" i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Режим доступа:  </a:t>
            </a:r>
            <a:r>
              <a:rPr lang="en-US" sz="2200" i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belyj-aist.ru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443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>
            <a:extLst>
              <a:ext uri="{FF2B5EF4-FFF2-40B4-BE49-F238E27FC236}">
                <a16:creationId xmlns:a16="http://schemas.microsoft.com/office/drawing/2014/main" id="{81E4FB6F-C2C4-4F8F-8782-B4E68832530B}"/>
              </a:ext>
            </a:extLst>
          </p:cNvPr>
          <p:cNvSpPr txBox="1">
            <a:spLocks/>
          </p:cNvSpPr>
          <p:nvPr/>
        </p:nvSpPr>
        <p:spPr>
          <a:xfrm>
            <a:off x="415636" y="117111"/>
            <a:ext cx="11619346" cy="649507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 vert="horz" lIns="274320" tIns="182880" rIns="274320" bIns="18288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для родителей в семье с психотравмирующей ситуацией (развод родителей или смерть близкого человека)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7443F7-0D80-4C79-98FC-42EE94C1F5EB}"/>
              </a:ext>
            </a:extLst>
          </p:cNvPr>
          <p:cNvSpPr txBox="1"/>
          <p:nvPr/>
        </p:nvSpPr>
        <p:spPr>
          <a:xfrm>
            <a:off x="212436" y="813305"/>
            <a:ext cx="11711709" cy="43408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1800" b="1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Следите за индивидуальной реакцией ребёнка на травму</a:t>
            </a:r>
            <a:endParaRPr lang="ru-RU" sz="1600" b="1" dirty="0">
              <a:solidFill>
                <a:srgbClr val="3FED0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Каждый ребёнок уникален в своей реакции на пугающие события. Одни дети могут вести себя тише, чем обычно, а другие же могут быть слишком возбуждены или требовать повышенного внимания к себе. Многие дети начинают вести себя младше своего возраста – как младенец –, начиная сосать палец или устраивая истерики родителям. Важно помнить, что все эти проявления – абсолютно нормальная реакция на травмирующее событие и направлена на то, чтобы успокоить ребенка.</a:t>
            </a: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ru-RU" sz="1800" b="1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Будьте готовы справляться со страхами и беспокойствами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Обычные детские страхи могут усиливаться после пережитой травмы или травмирующего события. Часто дети начинают еще больше бояться темноты и оставаться одни. Проблемы со сном и некоторые приступы болевых ощущений (например, боли в желудке, головные боли) встречаются довольно часто, особенно, если разговор о маленьких детях, которые еще не способны выражать свои чувства вербально. Вы можете помочь детям успокоиться, читая им книги, включив лёгкую и спокойную музыку, приготовив их любимые блюда. Дети нуждаются в том, чтобы их поддержали как словами, так и действиями.</a:t>
            </a: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ADFD70-84FC-480A-A60D-4CF39D29D432}"/>
              </a:ext>
            </a:extLst>
          </p:cNvPr>
          <p:cNvSpPr txBox="1"/>
          <p:nvPr/>
        </p:nvSpPr>
        <p:spPr>
          <a:xfrm>
            <a:off x="157018" y="5144902"/>
            <a:ext cx="11767127" cy="1713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ru-RU" sz="1800" b="1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Создайте чувство безопасности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стресса дети могут чувствовать себя уязвимыми, поэтому важно сначала обеспечить ребенка чувством физической защиты –  большие одеяла, любимая еда, успокаивающие действия (объятья, поцелуи, поглаживания), то есть, все то, что сможет восполнить их чувство защищенности. Времяпровождение с семьей – это убежище ребенка, пережившего стресс.</a:t>
            </a:r>
            <a:endParaRPr lang="ru-RU" sz="1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7288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42DB02E-F535-4093-B5C6-3391E096B5F9}"/>
              </a:ext>
            </a:extLst>
          </p:cNvPr>
          <p:cNvSpPr txBox="1"/>
          <p:nvPr/>
        </p:nvSpPr>
        <p:spPr>
          <a:xfrm>
            <a:off x="230909" y="92678"/>
            <a:ext cx="10788072" cy="61763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ru-RU" b="1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Ограничьте детей от новостей</a:t>
            </a:r>
            <a:endParaRPr lang="ru-RU" b="1" dirty="0">
              <a:solidFill>
                <a:srgbClr val="3FED09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 думаете, детям действительно интересно смотреть новости по телевизору? Нет. Более того, звуки и изображения из новостных отчетов часто слишком яркие и живые для детского мозга, а еще могут спровоцировать внутренние переживания у ребенка.</a:t>
            </a:r>
            <a:b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ребенок что-то спросит у вас из последних новостей, не скрывайте их, давайте честные ответы, объясняя простыми словами и рассказывая про сухие факты. Важно убедить детей, что главное для вас – их безопасность.</a:t>
            </a:r>
            <a:endParaRPr lang="ru-RU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ru-RU" b="1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Найдите время выслушать</a:t>
            </a:r>
            <a:endParaRPr lang="ru-RU" b="1" dirty="0">
              <a:solidFill>
                <a:srgbClr val="3FED09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Заверьте ребенка, что у него есть возможность выразить свои чувства и переживания. Задайте ему наводящие вопросы, например, «Что нового ты узнал?», «Как ты себя чувствуешь?», «У тебя есть вопросы?». Это позволит детям разобраться в себе и понять, что же им нужно. Задавайте такие вопросы без особого внимания на их эмоциях и чувствах, а только заставляйте их поверить, что теперь все кончилось, и они в безопасности.</a:t>
            </a:r>
            <a:endParaRPr lang="ru-RU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ru-RU" b="1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Помогите детям выразить свои эмоции иначе</a:t>
            </a:r>
            <a:endParaRPr lang="ru-RU" b="1" dirty="0">
              <a:solidFill>
                <a:srgbClr val="3FED09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ребенок не хочет разговаривать - письмо и рисование может помочь детям справиться с тем, что беспокоит их. Используйте эти способы как возможность напомнить им, что это нормально чувствовать то, что они чувствуют. Вы также можете помочь, просто слушая с неподдельным интересом.</a:t>
            </a:r>
            <a:endParaRPr lang="ru-RU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8736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70BABE7-4DBB-4E59-A91E-95AE52549CEB}"/>
              </a:ext>
            </a:extLst>
          </p:cNvPr>
          <p:cNvSpPr txBox="1"/>
          <p:nvPr/>
        </p:nvSpPr>
        <p:spPr>
          <a:xfrm>
            <a:off x="510886" y="234343"/>
            <a:ext cx="11170228" cy="5272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900" b="1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 Важно находить время для игры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9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– это естественный для каждого ребенка способ коммуникации с миром. Игра помогает отвлечься от сложных обстоятельств и помогает найти выход для сдержанной энергии и стресса.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900" b="1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Модель для подражания - сами родители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9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Ваши дети будут искать у вас не только поддержки, но и совета, как справится со сложными эмоциями и переживаниями. Поэтому вам стоит быть в позитивном настроении и полными сил. Но не старайтесь каждый раз быть веселыми – дети должны видеть вас и грустным, расстроенным. Вы можете стать примером для них, рассказывая, что сейчас вы переживаете негативные эмоции, но вы сможете с ними справится и все будет хорошо. </a:t>
            </a:r>
          </a:p>
          <a:p>
            <a:pPr algn="l"/>
            <a:r>
              <a:rPr lang="ru-RU" b="1" i="0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9. Воодушевляйте детей на позитивные реакции</a:t>
            </a:r>
          </a:p>
          <a:p>
            <a:pPr algn="l"/>
            <a:r>
              <a:rPr lang="ru-RU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пережитого дети должны вновь обрести ощущение собственных возможностей, гибкости и </a:t>
            </a:r>
            <a:r>
              <a:rPr lang="ru-RU" b="1" i="0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жизнестойкости</a:t>
            </a:r>
            <a:r>
              <a:rPr lang="ru-RU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Помогите им направить свои чувства в конструктивное русло и найти способы помочь другим людям. Когда дети пишут открытки и участвуют в волонтерской деятельности вместе со всей семьей, это не только помогает им </a:t>
            </a:r>
            <a:r>
              <a:rPr lang="ru-RU" b="1" i="0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сосредоточиться на позитиве</a:t>
            </a:r>
            <a:r>
              <a:rPr lang="ru-RU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но и задает тон для принятия и отражения всех жизненных невзгод.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9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8974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42CBCFC-E774-4853-B1C5-2AE98BAF1B58}"/>
              </a:ext>
            </a:extLst>
          </p:cNvPr>
          <p:cNvSpPr txBox="1"/>
          <p:nvPr/>
        </p:nvSpPr>
        <p:spPr>
          <a:xfrm>
            <a:off x="415636" y="1194322"/>
            <a:ext cx="11991109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1" i="0" dirty="0">
                <a:solidFill>
                  <a:srgbClr val="000000"/>
                </a:solidFill>
                <a:effectLst/>
                <a:latin typeface="Times New Roman, serif"/>
              </a:rPr>
              <a:t>Симптомами переживания кризисной ситуации у детей являются:</a:t>
            </a:r>
            <a:endParaRPr lang="ru-RU" sz="28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sz="2800" b="0" i="0" dirty="0">
                <a:solidFill>
                  <a:srgbClr val="000000"/>
                </a:solidFill>
                <a:effectLst/>
                <a:latin typeface="Times New Roman, serif"/>
              </a:rPr>
              <a:t>* Изменение аппетита и веса тела.</a:t>
            </a:r>
            <a:endParaRPr lang="ru-RU" sz="28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sz="2800" b="0" i="0" dirty="0">
                <a:solidFill>
                  <a:srgbClr val="000000"/>
                </a:solidFill>
                <a:effectLst/>
                <a:latin typeface="Times New Roman, serif"/>
              </a:rPr>
              <a:t>* Потеря энергии.</a:t>
            </a:r>
            <a:endParaRPr lang="ru-RU" sz="28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sz="2800" b="0" i="0" dirty="0">
                <a:solidFill>
                  <a:srgbClr val="000000"/>
                </a:solidFill>
                <a:effectLst/>
                <a:latin typeface="Times New Roman, serif"/>
              </a:rPr>
              <a:t>* Изменение продолжительности сна.</a:t>
            </a:r>
            <a:endParaRPr lang="ru-RU" sz="28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sz="2800" b="0" i="0" dirty="0">
                <a:solidFill>
                  <a:srgbClr val="000000"/>
                </a:solidFill>
                <a:effectLst/>
                <a:latin typeface="Times New Roman, serif"/>
              </a:rPr>
              <a:t>* Изменение психомоторной активности.</a:t>
            </a:r>
            <a:endParaRPr lang="ru-RU" sz="28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sz="2800" b="0" i="0" dirty="0">
                <a:solidFill>
                  <a:srgbClr val="000000"/>
                </a:solidFill>
                <a:effectLst/>
                <a:latin typeface="Times New Roman, serif"/>
              </a:rPr>
              <a:t>* Социальная замкнутость.</a:t>
            </a:r>
            <a:endParaRPr lang="ru-RU" sz="28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sz="2800" b="0" i="0" dirty="0">
                <a:solidFill>
                  <a:srgbClr val="000000"/>
                </a:solidFill>
                <a:effectLst/>
                <a:latin typeface="Times New Roman, serif"/>
              </a:rPr>
              <a:t>* Несвойственная раньше агрессивность.</a:t>
            </a:r>
            <a:endParaRPr lang="ru-RU" sz="28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sz="2800" b="0" i="0" dirty="0">
                <a:solidFill>
                  <a:srgbClr val="000000"/>
                </a:solidFill>
                <a:effectLst/>
                <a:latin typeface="Times New Roman, serif"/>
              </a:rPr>
              <a:t>* Соматические жалобы.</a:t>
            </a:r>
            <a:endParaRPr lang="ru-RU" sz="28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sz="2800" b="0" i="0" dirty="0">
                <a:solidFill>
                  <a:srgbClr val="000000"/>
                </a:solidFill>
                <a:effectLst/>
                <a:latin typeface="Times New Roman, serif"/>
              </a:rPr>
              <a:t>* Ожидание наказания. </a:t>
            </a:r>
            <a:endParaRPr lang="ru-RU" sz="2800" b="0" i="0" dirty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9" name="Заголовок 3">
            <a:extLst>
              <a:ext uri="{FF2B5EF4-FFF2-40B4-BE49-F238E27FC236}">
                <a16:creationId xmlns:a16="http://schemas.microsoft.com/office/drawing/2014/main" id="{51A920AD-558E-4DAA-8441-9BED994B11C4}"/>
              </a:ext>
            </a:extLst>
          </p:cNvPr>
          <p:cNvSpPr txBox="1">
            <a:spLocks/>
          </p:cNvSpPr>
          <p:nvPr/>
        </p:nvSpPr>
        <p:spPr>
          <a:xfrm>
            <a:off x="415636" y="117111"/>
            <a:ext cx="11619346" cy="649507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 vert="horz" lIns="274320" tIns="182880" rIns="274320" bIns="18288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1800" b="1" i="0" dirty="0">
                <a:solidFill>
                  <a:srgbClr val="7030A0"/>
                </a:solidFill>
                <a:effectLst/>
                <a:latin typeface="Times New Roman, serif"/>
              </a:rPr>
              <a:t>Как понять, что ваш ребенок переживает кризисную ситуацию?</a:t>
            </a:r>
            <a:endParaRPr lang="ru-RU" sz="1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2229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>
            <a:extLst>
              <a:ext uri="{FF2B5EF4-FFF2-40B4-BE49-F238E27FC236}">
                <a16:creationId xmlns:a16="http://schemas.microsoft.com/office/drawing/2014/main" id="{681C1164-4A18-4C4A-B058-CCF36D335F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1"/>
          <a:stretch/>
        </p:blipFill>
        <p:spPr bwMode="auto">
          <a:xfrm>
            <a:off x="1321377" y="192232"/>
            <a:ext cx="10084462" cy="647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1742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DC8725D-59C1-4667-A9A5-91EECC4ED61D}"/>
              </a:ext>
            </a:extLst>
          </p:cNvPr>
          <p:cNvSpPr txBox="1"/>
          <p:nvPr/>
        </p:nvSpPr>
        <p:spPr>
          <a:xfrm>
            <a:off x="1028700" y="384464"/>
            <a:ext cx="8112702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0" i="0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ЧЕМ МОЖНО ПОМОЧЬ РЕБЕНКУ с проявлением суицидальных наклонностей?</a:t>
            </a:r>
          </a:p>
          <a:p>
            <a:r>
              <a:rPr lang="ru-RU" sz="28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I. Подбирайте ключи к разгадке суицида. </a:t>
            </a:r>
          </a:p>
          <a:p>
            <a:r>
              <a:rPr lang="ru-RU" sz="28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Нужно понять, что не каждый потенциальный самоубийца — психически больной. </a:t>
            </a:r>
          </a:p>
          <a:p>
            <a:r>
              <a:rPr lang="ru-RU" sz="28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Установите заботливые, доброжелательные взаимоотношения. </a:t>
            </a:r>
          </a:p>
          <a:p>
            <a:r>
              <a:rPr lang="ru-RU" sz="28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Будьте внимательным слушателем. </a:t>
            </a:r>
          </a:p>
          <a:p>
            <a:r>
              <a:rPr lang="ru-RU" sz="28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Не давите на чувство долга </a:t>
            </a:r>
          </a:p>
          <a:p>
            <a:r>
              <a:rPr lang="ru-RU" sz="28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 Не предлагайте неоправданных утешений. </a:t>
            </a:r>
          </a:p>
          <a:p>
            <a:r>
              <a:rPr lang="ru-RU" sz="28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7. Предложите выходы из проблемной ситуации. </a:t>
            </a:r>
          </a:p>
          <a:p>
            <a:r>
              <a:rPr lang="ru-RU" sz="28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8. Вселяйте надежду </a:t>
            </a:r>
          </a:p>
          <a:p>
            <a:r>
              <a:rPr lang="ru-RU" sz="28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9. Оцените степень риска самоубийства. </a:t>
            </a:r>
          </a:p>
          <a:p>
            <a:r>
              <a:rPr lang="ru-RU" sz="2800" b="1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10. Обратитесь за помощью к специалистам.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8044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52950F7-97B5-494B-9052-32C3D07F5384}"/>
              </a:ext>
            </a:extLst>
          </p:cNvPr>
          <p:cNvSpPr txBox="1"/>
          <p:nvPr/>
        </p:nvSpPr>
        <p:spPr>
          <a:xfrm>
            <a:off x="384464" y="519545"/>
            <a:ext cx="11807536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i="0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помощь в кризисной ситуации (рекомендации педагогам)</a:t>
            </a:r>
            <a:endParaRPr lang="ru-RU" sz="2400" b="0" i="0" dirty="0">
              <a:solidFill>
                <a:srgbClr val="3FED0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28600" algn="l"/>
            <a:r>
              <a:rPr lang="ru-RU" sz="2400" b="0" i="0" dirty="0">
                <a:solidFill>
                  <a:srgbClr val="351C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∙         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Помните, для ребенка совершенно нормально быть расстроенным и проявлять чувства, касающиеся того, что с ним случилось</a:t>
            </a:r>
          </a:p>
          <a:p>
            <a:pPr indent="-228600" algn="l"/>
            <a:r>
              <a:rPr lang="ru-RU" sz="2400" b="0" i="0" dirty="0">
                <a:solidFill>
                  <a:srgbClr val="351C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∙         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Осторожно установите телесный контакт с ребенком. Возьмите его за руку или похлопайте по плечу.</a:t>
            </a:r>
          </a:p>
          <a:p>
            <a:pPr indent="-228600" algn="l"/>
            <a:r>
              <a:rPr lang="ru-RU" sz="2400" b="0" i="0" dirty="0">
                <a:solidFill>
                  <a:srgbClr val="351C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∙         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Займите положение на том же уровне, что и ребенок. Не поворачивайтесь к ребенку спиной.</a:t>
            </a:r>
          </a:p>
          <a:p>
            <a:pPr indent="-228600" algn="l"/>
            <a:r>
              <a:rPr lang="ru-RU" sz="2400" b="0" i="0" dirty="0">
                <a:solidFill>
                  <a:srgbClr val="351C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∙         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прикасайтесь к голове или иным частям тела.</a:t>
            </a:r>
          </a:p>
          <a:p>
            <a:pPr indent="-228600" algn="l"/>
            <a:r>
              <a:rPr lang="ru-RU" sz="2400" b="0" i="0" dirty="0">
                <a:solidFill>
                  <a:srgbClr val="351C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∙         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Успокойте ребенка.</a:t>
            </a:r>
          </a:p>
          <a:p>
            <a:pPr indent="-228600" algn="l"/>
            <a:r>
              <a:rPr lang="ru-RU" sz="2400" b="0" i="0" dirty="0">
                <a:solidFill>
                  <a:srgbClr val="351C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∙         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Дайте ребенку выговориться. Отвечая на его вопросы сообщайте только верные сведения, давайте только верные ответы</a:t>
            </a:r>
          </a:p>
          <a:p>
            <a:pPr indent="-228600" algn="l"/>
            <a:r>
              <a:rPr lang="ru-RU" sz="2400" b="0" i="0" dirty="0">
                <a:solidFill>
                  <a:srgbClr val="351C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∙         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Скажите ребенку, что вы останетесь с ним. В случае  расставания найдите себе замену.</a:t>
            </a:r>
          </a:p>
          <a:p>
            <a:pPr indent="-228600" algn="l"/>
            <a:r>
              <a:rPr lang="ru-RU" sz="2400" b="0" i="0" dirty="0">
                <a:solidFill>
                  <a:srgbClr val="351C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∙         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Избегайте любых слов, которые могут вызвать у кого-либо чувство вины.</a:t>
            </a:r>
          </a:p>
          <a:p>
            <a:pPr algn="ctr"/>
            <a:r>
              <a:rPr lang="ru-RU" sz="2400" b="0" i="0" dirty="0">
                <a:solidFill>
                  <a:srgbClr val="351C7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∙         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готовы вообще не говорить. Ребенку может быть достаточно того, что вы рядом</a:t>
            </a:r>
          </a:p>
        </p:txBody>
      </p:sp>
    </p:spTree>
    <p:extLst>
      <p:ext uri="{BB962C8B-B14F-4D97-AF65-F5344CB8AC3E}">
        <p14:creationId xmlns:p14="http://schemas.microsoft.com/office/powerpoint/2010/main" val="40301512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33B1A3D-14A3-4C45-9D7C-792202D35E74}"/>
              </a:ext>
            </a:extLst>
          </p:cNvPr>
          <p:cNvSpPr txBox="1"/>
          <p:nvPr/>
        </p:nvSpPr>
        <p:spPr>
          <a:xfrm>
            <a:off x="218209" y="353291"/>
            <a:ext cx="11783291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i="0" u="sng" dirty="0">
                <a:solidFill>
                  <a:srgbClr val="3FED09"/>
                </a:solidFill>
                <a:effectLst/>
                <a:latin typeface="Times New Roman" panose="02020603050405020304" pitchFamily="18" charset="0"/>
              </a:rPr>
              <a:t>Как помочь ребенку преодолеть кризисную ситуацию (рекомендации для родителей)</a:t>
            </a:r>
          </a:p>
          <a:p>
            <a:pPr algn="ctr"/>
            <a:endParaRPr lang="ru-RU" sz="1400" b="0" i="0" dirty="0">
              <a:solidFill>
                <a:srgbClr val="3FED09"/>
              </a:solidFill>
              <a:effectLst/>
              <a:latin typeface="Calibri" panose="020F0502020204030204" pitchFamily="34" charset="0"/>
            </a:endParaRPr>
          </a:p>
          <a:p>
            <a:pPr indent="-228600" algn="just"/>
            <a:r>
              <a:rPr lang="ru-RU" sz="1800" b="0" i="0" dirty="0">
                <a:solidFill>
                  <a:srgbClr val="000000"/>
                </a:solidFill>
                <a:effectLst/>
                <a:latin typeface="Noto Sans Symbols"/>
              </a:rPr>
              <a:t>▪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 актуальной кризисной ситуации помощь должна быть </a:t>
            </a:r>
            <a:r>
              <a:rPr lang="ru-RU" b="1" i="0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направлена на уменьшение внутреннего напряжения ребенка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успешно приспособиться и дать поддержку в решении насущной проблемы.</a:t>
            </a:r>
          </a:p>
          <a:p>
            <a:pPr indent="-228600" algn="just"/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▪  Во время кризиса у детей появляются особые потребности. </a:t>
            </a:r>
            <a:r>
              <a:rPr lang="ru-RU" b="1" i="0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Позволяйте детям быть более зависимыми от вас,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им необходимо обновление чувства собственной защищенности; проводите больше времени вместе, позволяйте им прочувствовать вашу заботу, физическую поддержку.</a:t>
            </a:r>
          </a:p>
          <a:p>
            <a:pPr indent="-228600" algn="just"/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▪  Постарайтесь, по возможности </a:t>
            </a:r>
            <a:r>
              <a:rPr lang="ru-RU" b="1" i="0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быстрее, возобновить обычный ежедневный жизненный ритм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-228600" algn="just"/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▪  Свои чувства дети выражают разными способами. </a:t>
            </a:r>
            <a:r>
              <a:rPr lang="ru-RU" b="1" i="0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Примите эти особенности и знайте как на это адекватно ответить. 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выразить свои чувства – это сила,  а не показатель слабости. Дайте своему ребенку любовь и уменьшите страхи, признавая все чувства ребенка (страх, боль). Главное, чтобы ребенок понял, что «вместе мы можем пережить все».</a:t>
            </a:r>
          </a:p>
          <a:p>
            <a:pPr indent="-228600" algn="just"/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▪  </a:t>
            </a:r>
            <a:r>
              <a:rPr lang="ru-RU" b="1" i="0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Говорите с ребенком о том, что произошло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Выслушайте его эмоции, давая конкретные пояснения и короткие, правдивые ответы на специфические вопросы, даже о смерти. Используйте понятные для ребенка слова и понятия.</a:t>
            </a:r>
          </a:p>
          <a:p>
            <a:pPr indent="-228600" algn="just"/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▪  </a:t>
            </a:r>
            <a:r>
              <a:rPr lang="ru-RU" b="1" i="0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Создавайте ребенку возможность общения и время препровождения со сверстниками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-228600" algn="just"/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▪  </a:t>
            </a:r>
            <a:r>
              <a:rPr lang="ru-RU" b="1" i="0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Ограничивайте и контролируйте те моменты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когда ребенок (особенно маленький) </a:t>
            </a:r>
            <a:r>
              <a:rPr lang="ru-RU" b="1" i="0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может проводить, смотря волнительные телевизионные передачи.</a:t>
            </a:r>
          </a:p>
          <a:p>
            <a:pPr indent="-228600" algn="just"/>
            <a:endParaRPr lang="ru-RU" b="1" i="0" dirty="0">
              <a:solidFill>
                <a:schemeClr val="accent5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28600" algn="just"/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▪   </a:t>
            </a:r>
            <a:r>
              <a:rPr lang="ru-RU" b="1" i="0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Следите за своим поведением и своими реакциями</a:t>
            </a:r>
            <a:r>
              <a:rPr lang="ru-RU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Важно знать, что ваше поведение и реакции очень сильно влияют на вашего ребенка. В большинстве случаев,  ребенок возвращается к своему обычному поведению через несколько недель после кризисной ситуации.</a:t>
            </a:r>
          </a:p>
        </p:txBody>
      </p:sp>
    </p:spTree>
    <p:extLst>
      <p:ext uri="{BB962C8B-B14F-4D97-AF65-F5344CB8AC3E}">
        <p14:creationId xmlns:p14="http://schemas.microsoft.com/office/powerpoint/2010/main" val="20199311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BD7E4F7-19C4-4371-B70D-A530E4532F46}"/>
              </a:ext>
            </a:extLst>
          </p:cNvPr>
          <p:cNvSpPr txBox="1"/>
          <p:nvPr/>
        </p:nvSpPr>
        <p:spPr>
          <a:xfrm>
            <a:off x="1337685" y="1630463"/>
            <a:ext cx="9775248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Белашева И. В. Психология экстремальных и чрезвычайных состояний: учебное пособие. – Ставрополь: Изд-во СКФУ. – 2015. – 262 с. 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Ромек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 Г., Конторович В. А.,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Крукович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 И. Психологическая помощь в кризисных ситуациях — СПб.: Речь. - 2014. - 256 с.</a:t>
            </a:r>
          </a:p>
          <a:p>
            <a:pPr algn="just"/>
            <a:r>
              <a:rPr lang="ru-RU" sz="200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000" i="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Гиппенрейтер</a:t>
            </a:r>
            <a:r>
              <a:rPr lang="ru-RU" sz="200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Ю. Б. Общаться с ребенком. Как? — 2-е изд., </a:t>
            </a:r>
            <a:r>
              <a:rPr lang="ru-RU" sz="2000" i="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испр</a:t>
            </a:r>
            <a:r>
              <a:rPr lang="ru-RU" sz="200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и доп. —— М.: </a:t>
            </a:r>
            <a:r>
              <a:rPr lang="ru-RU" sz="2000" i="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ЧеРо</a:t>
            </a:r>
            <a:r>
              <a:rPr lang="ru-RU" sz="200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2014.</a:t>
            </a:r>
          </a:p>
          <a:p>
            <a:pPr marR="0" algn="just" rtl="0"/>
            <a:r>
              <a:rPr lang="ru-RU" sz="200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000" i="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Гиппенрейтер</a:t>
            </a:r>
            <a:r>
              <a:rPr lang="ru-RU" sz="200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Ю. Б. Продолжаем общаться с ребенком. Так? - М. : АСТ : Астрель ; Владимир : ВКТ, 2019.</a:t>
            </a:r>
          </a:p>
          <a:p>
            <a:pPr marR="0" algn="just" rtl="0"/>
            <a:r>
              <a:rPr lang="ru-RU" sz="200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Ждакаева Е. И. Тропинка к счастливой семье. Коррекция детско-родительских отношений через сказку, игру, рисунок / Е. И. Ждакаева. – СПб. : Речь, 2021.</a:t>
            </a:r>
          </a:p>
          <a:p>
            <a:pPr marR="0" algn="just" rtl="0"/>
            <a:r>
              <a:rPr lang="ru-RU" sz="200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 Кипнис М.Ш. Тренинг семейных отношений (2 часть) - М. Ось-89, 2016.</a:t>
            </a:r>
          </a:p>
          <a:p>
            <a:pPr marR="0" algn="just" rtl="0"/>
            <a:r>
              <a:rPr lang="ru-RU" sz="200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7. Малкина-Пых И.Г. Семейная терапия. Изд-во: ЭКСМО., 2019.</a:t>
            </a:r>
          </a:p>
          <a:p>
            <a:endParaRPr lang="ru-RU" dirty="0"/>
          </a:p>
        </p:txBody>
      </p:sp>
      <p:sp>
        <p:nvSpPr>
          <p:cNvPr id="5" name="Заголовок 3">
            <a:extLst>
              <a:ext uri="{FF2B5EF4-FFF2-40B4-BE49-F238E27FC236}">
                <a16:creationId xmlns:a16="http://schemas.microsoft.com/office/drawing/2014/main" id="{901C3E9F-576F-4011-BE23-3A4A805A0F4B}"/>
              </a:ext>
            </a:extLst>
          </p:cNvPr>
          <p:cNvSpPr txBox="1">
            <a:spLocks/>
          </p:cNvSpPr>
          <p:nvPr/>
        </p:nvSpPr>
        <p:spPr>
          <a:xfrm>
            <a:off x="415636" y="117111"/>
            <a:ext cx="11619346" cy="649507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 vert="horz" lIns="274320" tIns="182880" rIns="274320" bIns="182880" rtlCol="0" anchor="ctr" anchorCtr="1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 cap="all" spc="200" baseline="0">
                <a:solidFill>
                  <a:srgbClr val="262626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1800" b="1" i="0" dirty="0">
                <a:solidFill>
                  <a:srgbClr val="7030A0"/>
                </a:solidFill>
                <a:effectLst/>
                <a:latin typeface="Times New Roman, serif"/>
              </a:rPr>
              <a:t>Использованная литература</a:t>
            </a:r>
            <a:endParaRPr lang="ru-RU" sz="1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7561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E25F1DD6-E87C-42AA-B6EB-BCE4E9C326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94"/>
          <a:stretch/>
        </p:blipFill>
        <p:spPr bwMode="auto">
          <a:xfrm>
            <a:off x="0" y="0"/>
            <a:ext cx="11887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23E91C-5287-49CD-9BC6-9EAFD68B9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0183834">
            <a:off x="1750845" y="3403091"/>
            <a:ext cx="7729728" cy="1188720"/>
          </a:xfrm>
        </p:spPr>
        <p:txBody>
          <a:bodyPr/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143979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9BB6879-46EB-4CF9-A9CA-841A66F45A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4390" y="96981"/>
            <a:ext cx="9133610" cy="337128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 исследования: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E42074D9-BCA7-4FF7-817F-0587DD5EDD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0181" y="434109"/>
            <a:ext cx="11591637" cy="5652655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10000"/>
              </a:lnSpc>
            </a:pPr>
            <a:r>
              <a:rPr lang="ru-RU" sz="10800" b="1" dirty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Кризисы и кризисные состояния - </a:t>
            </a:r>
            <a:r>
              <a:rPr lang="ru-RU" sz="108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внутренне болезненные переживания могут нести с собой угрозу индивидуальному представлению о себе, идеальному образу Я и личным планам на будущее. </a:t>
            </a:r>
            <a:r>
              <a:rPr lang="ru-RU" sz="10800" b="1" dirty="0"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Кризисы и состояния в них содержат элементы объективной опасности и могут толкнуть человека на суицид или привести к глубокому депрессивному состоянию. Кризисные ситуации — это неблагоприятные внешние воздействия, или периоды, которые оказывают огромное влияние на дальнейшее формирование личности ребёнка, на становление его сексуальности и способов реагирования на воздействия внешней среды. Очень маленькие дети не могут вербализировать свои переживания и поэтому особо остро нуждаются в поддержке. Незамеченные кризисы в детском возрасте, могут превратиться в запущенные, или вылиться в невротические, непоследовательные или агрессивные действия: побеги, убегания, бродяжничество и пр. Часто дети сталкиваются с кризисами разлуки в случаях развода родителей и создания родителями новых семей.  </a:t>
            </a:r>
            <a:r>
              <a:rPr lang="ru-RU" sz="10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Поэтому одной из первоочередных задач психологов современности выступает помощь ребенку в кризисной ситуации</a:t>
            </a:r>
          </a:p>
          <a:p>
            <a:pPr algn="just"/>
            <a:endParaRPr lang="ru-RU" sz="36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</a:endParaRPr>
          </a:p>
          <a:p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888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DE5929BE-1D62-4B55-9FEF-61378640AA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8999" y="68416"/>
            <a:ext cx="9095509" cy="44882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понятия: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E186E726-9A91-4394-9E27-2A4451F116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6328" y="618837"/>
            <a:ext cx="11905672" cy="5486400"/>
          </a:xfrm>
        </p:spPr>
        <p:txBody>
          <a:bodyPr>
            <a:normAutofit fontScale="92500" lnSpcReduction="20000"/>
          </a:bodyPr>
          <a:lstStyle/>
          <a:p>
            <a:pPr algn="just">
              <a:spcBef>
                <a:spcPts val="0"/>
              </a:spcBef>
            </a:pPr>
            <a:r>
              <a:rPr lang="ru-RU" sz="4200" b="1" i="0" dirty="0">
                <a:solidFill>
                  <a:srgbClr val="3FED09"/>
                </a:solidFill>
                <a:effectLst/>
                <a:latin typeface="Times New Roman" panose="02020603050405020304" pitchFamily="18" charset="0"/>
              </a:rPr>
              <a:t>Кризис </a:t>
            </a:r>
            <a:r>
              <a:rPr lang="ru-RU" sz="4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4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это состояние, в котором человек воспринимает происходящее или ситуацию как непреодолимую тяжесть. Это ситуация, в которой превышаются возможные силы человека приспосабливаться к ситуации, и в которой нет возможности разрешить проблему обычными способами. </a:t>
            </a:r>
          </a:p>
          <a:p>
            <a:pPr algn="just">
              <a:spcBef>
                <a:spcPts val="0"/>
              </a:spcBef>
            </a:pPr>
            <a:r>
              <a:rPr lang="ru-RU" sz="4200" b="1" dirty="0">
                <a:solidFill>
                  <a:srgbClr val="3FED0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Кризис</a:t>
            </a:r>
            <a:r>
              <a:rPr lang="ru-RU" sz="4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это тяжёлый, болезненный период в жизни человека, причиной которого, может быть травмирующая, неприятная, неожиданно шокирующая ситуация, произошедшая независимо от воли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8952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E42074D9-BCA7-4FF7-817F-0587DD5EDD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4109" y="286327"/>
            <a:ext cx="11563927" cy="5204511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>
                <a:solidFill>
                  <a:srgbClr val="3FED0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Кризисное состояние — </a:t>
            </a:r>
            <a: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внутренний процесс, который происходит в организме человека и часто сопровождается душевной болью. Кризисное состояние человека, может быть связано с потерей, неприятным открытием, событием, унижением, обидой.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92B0531-B45B-4BEC-B590-6A6582A71D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46" t="64916" r="23572"/>
          <a:stretch/>
        </p:blipFill>
        <p:spPr bwMode="auto">
          <a:xfrm>
            <a:off x="193964" y="3219847"/>
            <a:ext cx="3350430" cy="1988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B0956EB-720F-4886-ADFE-F4217B3E09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2" t="41751" r="47579" b="4175"/>
          <a:stretch/>
        </p:blipFill>
        <p:spPr bwMode="auto">
          <a:xfrm>
            <a:off x="8456724" y="2936983"/>
            <a:ext cx="2913239" cy="255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4CE81F0D-6718-46B7-BBFF-D5AF340198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22" t="19935" r="3434" b="11650"/>
          <a:stretch/>
        </p:blipFill>
        <p:spPr bwMode="auto">
          <a:xfrm>
            <a:off x="4675141" y="3343025"/>
            <a:ext cx="2650836" cy="306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7FBED92A-B452-4918-B8CC-B691DCBBEF23}"/>
              </a:ext>
            </a:extLst>
          </p:cNvPr>
          <p:cNvSpPr/>
          <p:nvPr/>
        </p:nvSpPr>
        <p:spPr>
          <a:xfrm>
            <a:off x="3784539" y="3882645"/>
            <a:ext cx="778225" cy="8186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вправо 9">
            <a:extLst>
              <a:ext uri="{FF2B5EF4-FFF2-40B4-BE49-F238E27FC236}">
                <a16:creationId xmlns:a16="http://schemas.microsoft.com/office/drawing/2014/main" id="{5FEDFFD5-0726-4A31-98A5-09F91359FC3D}"/>
              </a:ext>
            </a:extLst>
          </p:cNvPr>
          <p:cNvSpPr/>
          <p:nvPr/>
        </p:nvSpPr>
        <p:spPr>
          <a:xfrm rot="10800000">
            <a:off x="7502238" y="3882645"/>
            <a:ext cx="778225" cy="8186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669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5F9DF0A7-2E3E-41BF-BA9F-7E8CC6F817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8" t="18855" r="6061" b="6667"/>
          <a:stretch/>
        </p:blipFill>
        <p:spPr bwMode="auto">
          <a:xfrm>
            <a:off x="1108364" y="380124"/>
            <a:ext cx="10253529" cy="6279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5508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E42074D9-BCA7-4FF7-817F-0587DD5EDD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6328" y="110837"/>
            <a:ext cx="11296072" cy="3398982"/>
          </a:xfrm>
        </p:spPr>
        <p:txBody>
          <a:bodyPr>
            <a:noAutofit/>
          </a:bodyPr>
          <a:lstStyle/>
          <a:p>
            <a:pPr algn="just"/>
            <a:r>
              <a:rPr lang="ru-RU" sz="3200" b="1" i="0" dirty="0">
                <a:solidFill>
                  <a:srgbClr val="3FED09"/>
                </a:solidFill>
                <a:effectLst/>
                <a:latin typeface="Merriweather" panose="020B0604020202020204" pitchFamily="2" charset="-52"/>
              </a:rPr>
              <a:t>Семейные кризисы </a:t>
            </a:r>
            <a:r>
              <a:rPr lang="ru-RU" sz="3200" b="0" i="0" dirty="0">
                <a:solidFill>
                  <a:srgbClr val="333333"/>
                </a:solidFill>
                <a:effectLst/>
                <a:latin typeface="Merriweather" panose="020B0604020202020204" pitchFamily="2" charset="-52"/>
              </a:rPr>
              <a:t>– это психологические трудности, возникающие на разных этапах жизни семьи. Точно так же, как и возрастные кризисы, семейные являются естественными для развития отношений между членами семьи и возникают тогда, когда созрела необходимость изменения системы отношений, так как семья больше не может так же взаимодействовать, как раньше. </a:t>
            </a: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 descr="кризисы семейной жизни">
            <a:extLst>
              <a:ext uri="{FF2B5EF4-FFF2-40B4-BE49-F238E27FC236}">
                <a16:creationId xmlns:a16="http://schemas.microsoft.com/office/drawing/2014/main" id="{14A8DFF3-6461-4713-B564-F588DDBC9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672" y="3968654"/>
            <a:ext cx="4331853" cy="288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736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DD583F5-8FCF-4C51-BCFA-F8BB4F781801}"/>
              </a:ext>
            </a:extLst>
          </p:cNvPr>
          <p:cNvSpPr/>
          <p:nvPr/>
        </p:nvSpPr>
        <p:spPr>
          <a:xfrm>
            <a:off x="4321232" y="206225"/>
            <a:ext cx="3992880" cy="1203960"/>
          </a:xfrm>
          <a:prstGeom prst="rect">
            <a:avLst/>
          </a:prstGeom>
          <a:solidFill>
            <a:schemeClr val="tx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Типы кризисных</a:t>
            </a:r>
            <a:r>
              <a:rPr lang="ru-RU" sz="3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ситуаций</a:t>
            </a:r>
            <a:endParaRPr lang="ru-RU" sz="1100" dirty="0">
              <a:solidFill>
                <a:srgbClr val="FF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7639335-314E-47C5-AD9F-8D040AC6FE72}"/>
              </a:ext>
            </a:extLst>
          </p:cNvPr>
          <p:cNvSpPr/>
          <p:nvPr/>
        </p:nvSpPr>
        <p:spPr>
          <a:xfrm>
            <a:off x="279399" y="1856605"/>
            <a:ext cx="5310909" cy="1276926"/>
          </a:xfrm>
          <a:prstGeom prst="rect">
            <a:avLst/>
          </a:prstGeom>
          <a:solidFill>
            <a:schemeClr val="tx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обусловленные изменениями в естественном жизненном цикле (эволюционный кризис) </a:t>
            </a:r>
            <a:endParaRPr lang="ru-RU" sz="2800" dirty="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5A77B4D-B809-411E-9B43-6E6ABB5C9F5B}"/>
              </a:ext>
            </a:extLst>
          </p:cNvPr>
          <p:cNvSpPr/>
          <p:nvPr/>
        </p:nvSpPr>
        <p:spPr>
          <a:xfrm>
            <a:off x="5959767" y="1906640"/>
            <a:ext cx="6012874" cy="1347209"/>
          </a:xfrm>
          <a:prstGeom prst="rect">
            <a:avLst/>
          </a:prstGeom>
          <a:solidFill>
            <a:schemeClr val="tx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обусловленные  травмирующими событиями жизни (ситуационный / событийный кризис) </a:t>
            </a:r>
            <a:endParaRPr lang="ru-RU" sz="2800" dirty="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85E27919-AF8D-498C-BEEE-E15E30F11611}"/>
              </a:ext>
            </a:extLst>
          </p:cNvPr>
          <p:cNvSpPr/>
          <p:nvPr/>
        </p:nvSpPr>
        <p:spPr>
          <a:xfrm>
            <a:off x="4207164" y="1380125"/>
            <a:ext cx="1089891" cy="5106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низ 11">
            <a:extLst>
              <a:ext uri="{FF2B5EF4-FFF2-40B4-BE49-F238E27FC236}">
                <a16:creationId xmlns:a16="http://schemas.microsoft.com/office/drawing/2014/main" id="{AC24B170-D7DF-4A9D-9538-C15904145623}"/>
              </a:ext>
            </a:extLst>
          </p:cNvPr>
          <p:cNvSpPr/>
          <p:nvPr/>
        </p:nvSpPr>
        <p:spPr>
          <a:xfrm>
            <a:off x="7224221" y="1434577"/>
            <a:ext cx="1162397" cy="472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47A11675-4F91-4BF5-BF74-62AC547EEC67}"/>
              </a:ext>
            </a:extLst>
          </p:cNvPr>
          <p:cNvSpPr/>
          <p:nvPr/>
        </p:nvSpPr>
        <p:spPr>
          <a:xfrm>
            <a:off x="226291" y="3579951"/>
            <a:ext cx="5417127" cy="3189861"/>
          </a:xfrm>
          <a:prstGeom prst="rect">
            <a:avLst/>
          </a:prstGeom>
          <a:solidFill>
            <a:schemeClr val="tx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lnSpc>
                <a:spcPct val="9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b="1" spc="15" dirty="0">
                <a:solidFill>
                  <a:srgbClr val="3A42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Первый год жизни семьи. 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9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b="1" spc="15" dirty="0">
                <a:solidFill>
                  <a:srgbClr val="3A42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Рождение первого ребёнка. 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9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b="1" spc="15" dirty="0">
                <a:solidFill>
                  <a:srgbClr val="3A42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Рождение второго и последующих детей. 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9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b="1" spc="15" dirty="0">
                <a:solidFill>
                  <a:srgbClr val="3A42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Появление нового члена семьи. 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9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b="1" spc="15" dirty="0">
                <a:solidFill>
                  <a:srgbClr val="3A42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Поступление ребёнка в школу. 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9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b="1" spc="15" dirty="0">
                <a:solidFill>
                  <a:srgbClr val="3A42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Идентификация личности подростка. 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9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b="1" spc="15" dirty="0">
                <a:solidFill>
                  <a:srgbClr val="3A42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«пустого гнезда». 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9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b="1" spc="15" dirty="0">
                <a:solidFill>
                  <a:srgbClr val="3A42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Смерть одного из членов семьи. 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9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b="1" spc="15" dirty="0">
                <a:solidFill>
                  <a:srgbClr val="3A42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Разлад эмоциональных отношений. 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8D9C27F3-4157-430F-B8A7-C696D465D65F}"/>
              </a:ext>
            </a:extLst>
          </p:cNvPr>
          <p:cNvSpPr/>
          <p:nvPr/>
        </p:nvSpPr>
        <p:spPr>
          <a:xfrm>
            <a:off x="2782454" y="3167213"/>
            <a:ext cx="937491" cy="4127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9B7A31EC-7E75-4C6F-85AE-649A38480B36}"/>
              </a:ext>
            </a:extLst>
          </p:cNvPr>
          <p:cNvSpPr/>
          <p:nvPr/>
        </p:nvSpPr>
        <p:spPr>
          <a:xfrm>
            <a:off x="8497459" y="3252799"/>
            <a:ext cx="942105" cy="3770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321FE0D7-1153-421F-B700-CED75EE28801}"/>
              </a:ext>
            </a:extLst>
          </p:cNvPr>
          <p:cNvSpPr/>
          <p:nvPr/>
        </p:nvSpPr>
        <p:spPr>
          <a:xfrm>
            <a:off x="279399" y="3579951"/>
            <a:ext cx="5417127" cy="3189861"/>
          </a:xfrm>
          <a:prstGeom prst="rect">
            <a:avLst/>
          </a:prstGeom>
          <a:solidFill>
            <a:schemeClr val="tx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lnSpc>
                <a:spcPct val="9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b="1" spc="15" dirty="0">
                <a:solidFill>
                  <a:srgbClr val="3A42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Первый год жизни семьи. 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9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b="1" spc="15" dirty="0">
                <a:solidFill>
                  <a:srgbClr val="3A42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Рождение первого ребёнка. 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9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b="1" spc="15" dirty="0">
                <a:solidFill>
                  <a:srgbClr val="3A42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Рождение второго и последующих детей. 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9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b="1" spc="15" dirty="0">
                <a:solidFill>
                  <a:srgbClr val="3A42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Появление нового члена семьи. 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9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b="1" spc="15" dirty="0">
                <a:solidFill>
                  <a:srgbClr val="3A42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Поступление ребёнка в школу. 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9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b="1" spc="15" dirty="0">
                <a:solidFill>
                  <a:srgbClr val="3A42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Идентификация личности подростка. 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9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b="1" spc="15" dirty="0">
                <a:solidFill>
                  <a:srgbClr val="3A42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«пустого гнезда». 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9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b="1" spc="15" dirty="0">
                <a:solidFill>
                  <a:srgbClr val="3A42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Смерть одного из членов семьи. 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90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2200" b="1" spc="15" dirty="0">
                <a:solidFill>
                  <a:srgbClr val="3A424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Разлад эмоциональных отношений. 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FBCD43F-938F-41A4-81C3-921D7ABC97CF}"/>
              </a:ext>
            </a:extLst>
          </p:cNvPr>
          <p:cNvSpPr/>
          <p:nvPr/>
        </p:nvSpPr>
        <p:spPr>
          <a:xfrm>
            <a:off x="6400800" y="3629891"/>
            <a:ext cx="5255491" cy="2766958"/>
          </a:xfrm>
          <a:prstGeom prst="rect">
            <a:avLst/>
          </a:prstGeom>
          <a:solidFill>
            <a:schemeClr val="tx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92075" algn="just">
              <a:lnSpc>
                <a:spcPct val="107000"/>
              </a:lnSpc>
              <a:spcAft>
                <a:spcPts val="800"/>
              </a:spcAft>
              <a:tabLst>
                <a:tab pos="4840288" algn="l"/>
              </a:tabLst>
            </a:pPr>
            <a:r>
              <a:rPr lang="ru-RU" sz="2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длительные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конфликтные </a:t>
            </a:r>
            <a:r>
              <a:rPr lang="ru-RU" sz="2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отношения, развод, алкоголь, наркомания, измены, насилие между супругами, жилищно-бытовые проблемы,  и пр.</a:t>
            </a:r>
          </a:p>
        </p:txBody>
      </p:sp>
    </p:spTree>
    <p:extLst>
      <p:ext uri="{BB962C8B-B14F-4D97-AF65-F5344CB8AC3E}">
        <p14:creationId xmlns:p14="http://schemas.microsoft.com/office/powerpoint/2010/main" val="3017980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01A5C7B-AC04-4257-ABC5-2BA4AC1CE0F2}"/>
              </a:ext>
            </a:extLst>
          </p:cNvPr>
          <p:cNvSpPr txBox="1"/>
          <p:nvPr/>
        </p:nvSpPr>
        <p:spPr>
          <a:xfrm>
            <a:off x="249381" y="957761"/>
            <a:ext cx="11730183" cy="14219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32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спектра проявления и вида кризиса наблюдаются следующие изменения в эмоциональном состоянии ребёнка:</a:t>
            </a:r>
          </a:p>
        </p:txBody>
      </p:sp>
      <p:sp>
        <p:nvSpPr>
          <p:cNvPr id="5" name="Заголовок 3">
            <a:extLst>
              <a:ext uri="{FF2B5EF4-FFF2-40B4-BE49-F238E27FC236}">
                <a16:creationId xmlns:a16="http://schemas.microsoft.com/office/drawing/2014/main" id="{BAA05D2F-56A5-4088-BAE2-CE3AAF5C3C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8999" y="68416"/>
            <a:ext cx="11164456" cy="81827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 ребенка на кризис в семье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4DD484-0F86-41FB-B489-818B6D7FD62C}"/>
              </a:ext>
            </a:extLst>
          </p:cNvPr>
          <p:cNvSpPr txBox="1"/>
          <p:nvPr/>
        </p:nvSpPr>
        <p:spPr>
          <a:xfrm>
            <a:off x="73890" y="2152073"/>
            <a:ext cx="8469745" cy="4662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3000" b="1" i="0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дошкольники</a:t>
            </a:r>
            <a:r>
              <a:rPr lang="ru-RU" sz="3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чувство вины, тревога, беспомощность</a:t>
            </a:r>
          </a:p>
          <a:p>
            <a:pPr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3000" b="1" i="0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6-8 лет </a:t>
            </a:r>
            <a:r>
              <a:rPr lang="ru-RU" sz="3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эмоциональные нарушения, тревога, одиночество, обида на родителей</a:t>
            </a:r>
          </a:p>
          <a:p>
            <a:pPr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3000" b="1" i="0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9-12 лет </a:t>
            </a:r>
            <a:r>
              <a:rPr lang="ru-RU" sz="3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агрессивность, враждебность, отвержение негативно оцениваемого родителя</a:t>
            </a:r>
          </a:p>
          <a:p>
            <a:pPr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3000" b="1" i="0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Старшие подростки</a:t>
            </a:r>
            <a:r>
              <a:rPr lang="ru-RU" sz="3000" b="0" i="0" dirty="0">
                <a:solidFill>
                  <a:srgbClr val="3FED0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проявления девиантного поведения (стремление к уходу из семьи, отказ посещать учебное заведение, употребление ПАВ, конфликты с родителями и сверстниками, эмоциональная отгороженность и т.д.).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566CB0F-4842-4345-A2EC-A2A4A6B6E1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3635" y="3574001"/>
            <a:ext cx="1963647" cy="1356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6C1C64A9-6D8E-47B9-B7BB-A91A8A6508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082" y="3308018"/>
            <a:ext cx="1386373" cy="215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25A5AAB4-9045-4731-836F-DFDCEF36E5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63" t="2693" r="5395" b="17845"/>
          <a:stretch/>
        </p:blipFill>
        <p:spPr bwMode="auto">
          <a:xfrm>
            <a:off x="8602281" y="5092116"/>
            <a:ext cx="1846354" cy="161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>
            <a:extLst>
              <a:ext uri="{FF2B5EF4-FFF2-40B4-BE49-F238E27FC236}">
                <a16:creationId xmlns:a16="http://schemas.microsoft.com/office/drawing/2014/main" id="{E0CD3369-D62C-4F3F-AC8C-D2E09BF62C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" t="11500" r="50814" b="2213"/>
          <a:stretch/>
        </p:blipFill>
        <p:spPr bwMode="auto">
          <a:xfrm>
            <a:off x="8453312" y="1895988"/>
            <a:ext cx="1947299" cy="153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0471220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Посылка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A6B727"/>
      </a:accent1>
      <a:accent2>
        <a:srgbClr val="418AB3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Посылка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A425FB89-E954-4A2A-81DC-D90804A94DB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906</TotalTime>
  <Words>3086</Words>
  <Application>Microsoft Office PowerPoint</Application>
  <PresentationFormat>Широкоэкранный</PresentationFormat>
  <Paragraphs>179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40" baseType="lpstr">
      <vt:lpstr>Arial</vt:lpstr>
      <vt:lpstr>Calibri</vt:lpstr>
      <vt:lpstr>Corbel</vt:lpstr>
      <vt:lpstr>Georgia</vt:lpstr>
      <vt:lpstr>Gill Sans MT</vt:lpstr>
      <vt:lpstr>Merriweather</vt:lpstr>
      <vt:lpstr>Noto Sans Symbols</vt:lpstr>
      <vt:lpstr>Open Sans</vt:lpstr>
      <vt:lpstr>Times New Roman</vt:lpstr>
      <vt:lpstr>Times New Roman, serif</vt:lpstr>
      <vt:lpstr>Посылка</vt:lpstr>
      <vt:lpstr>«семья в кризисной ситуации: как помочь ребенку преодолеть кризис. Из опыта  работы».</vt:lpstr>
      <vt:lpstr>Проблема исследования:</vt:lpstr>
      <vt:lpstr>Актуальность исследования: </vt:lpstr>
      <vt:lpstr>Основные понятия:</vt:lpstr>
      <vt:lpstr>Презентация PowerPoint</vt:lpstr>
      <vt:lpstr>Презентация PowerPoint</vt:lpstr>
      <vt:lpstr>Презентация PowerPoint</vt:lpstr>
      <vt:lpstr>Презентация PowerPoint</vt:lpstr>
      <vt:lpstr>Реакция ребенка на кризис в семье</vt:lpstr>
      <vt:lpstr>Ребенок  в кризисной ситуации</vt:lpstr>
      <vt:lpstr>Алгоритм помощи в кризисной ситуации</vt:lpstr>
      <vt:lpstr>1. Выявление проблемы</vt:lpstr>
      <vt:lpstr>2. Выяснение действий и чувств человека, переживающего кризис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«Особенности применения игр, как средства сплочения детского коллектива и способ решения коммуникативных проблем у младшего школьника».</dc:title>
  <dc:creator>Helena Kostenko-Kolesnik</dc:creator>
  <cp:lastModifiedBy>Helena Kostenko-Kolesnik</cp:lastModifiedBy>
  <cp:revision>24</cp:revision>
  <dcterms:created xsi:type="dcterms:W3CDTF">2021-05-13T21:45:01Z</dcterms:created>
  <dcterms:modified xsi:type="dcterms:W3CDTF">2021-11-16T23:08:14Z</dcterms:modified>
</cp:coreProperties>
</file>