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8" r:id="rId5"/>
    <p:sldId id="269" r:id="rId6"/>
    <p:sldId id="270" r:id="rId7"/>
    <p:sldId id="271" r:id="rId8"/>
    <p:sldId id="272" r:id="rId9"/>
    <p:sldId id="282" r:id="rId10"/>
    <p:sldId id="261" r:id="rId11"/>
    <p:sldId id="258" r:id="rId12"/>
    <p:sldId id="259" r:id="rId13"/>
    <p:sldId id="260" r:id="rId14"/>
    <p:sldId id="263" r:id="rId15"/>
    <p:sldId id="264" r:id="rId16"/>
    <p:sldId id="262" r:id="rId17"/>
    <p:sldId id="266" r:id="rId18"/>
    <p:sldId id="273" r:id="rId19"/>
    <p:sldId id="275" r:id="rId20"/>
    <p:sldId id="276" r:id="rId21"/>
    <p:sldId id="274" r:id="rId22"/>
    <p:sldId id="277" r:id="rId23"/>
    <p:sldId id="281" r:id="rId24"/>
    <p:sldId id="279" r:id="rId25"/>
    <p:sldId id="280" r:id="rId26"/>
    <p:sldId id="283" r:id="rId27"/>
    <p:sldId id="27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845BF11-C983-4F10-B6AA-9098C7F66440}">
          <p14:sldIdLst>
            <p14:sldId id="256"/>
            <p14:sldId id="257"/>
            <p14:sldId id="265"/>
            <p14:sldId id="268"/>
            <p14:sldId id="269"/>
            <p14:sldId id="270"/>
            <p14:sldId id="271"/>
            <p14:sldId id="272"/>
            <p14:sldId id="282"/>
            <p14:sldId id="261"/>
            <p14:sldId id="258"/>
            <p14:sldId id="259"/>
            <p14:sldId id="260"/>
            <p14:sldId id="263"/>
            <p14:sldId id="264"/>
            <p14:sldId id="262"/>
            <p14:sldId id="266"/>
            <p14:sldId id="273"/>
            <p14:sldId id="275"/>
            <p14:sldId id="276"/>
            <p14:sldId id="274"/>
            <p14:sldId id="277"/>
            <p14:sldId id="281"/>
            <p14:sldId id="279"/>
            <p14:sldId id="280"/>
            <p14:sldId id="283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4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  <a:alpha val="58000"/>
              </a:schemeClr>
            </a:gs>
            <a:gs pos="58000">
              <a:schemeClr val="accent1">
                <a:tint val="44500"/>
                <a:satMod val="160000"/>
                <a:lumMod val="87000"/>
                <a:alpha val="84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5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196752"/>
            <a:ext cx="8352928" cy="410445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 июня 2022 год</a:t>
            </a:r>
          </a:p>
          <a:p>
            <a:endParaRPr lang="ru-RU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Практический семинар по теме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«Помощь обучающимся в преодолении тревожности»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Стенгазеты </a:t>
            </a:r>
            <a:br>
              <a:rPr lang="ru-RU" b="1" dirty="0" smtClean="0"/>
            </a:br>
            <a:r>
              <a:rPr lang="ru-RU" b="1" dirty="0" smtClean="0"/>
              <a:t>«Быть студентом – это здорово!»</a:t>
            </a:r>
            <a:endParaRPr lang="ru-RU" b="1" dirty="0"/>
          </a:p>
        </p:txBody>
      </p:sp>
      <p:pic>
        <p:nvPicPr>
          <p:cNvPr id="4" name="Picture 2" descr="C:\Users\akinfeeva\Downloads\1634278957887.jpe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 rot="16200000">
            <a:off x="1403648" y="332656"/>
            <a:ext cx="2160240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8" name="Picture 2" descr="C:\Users\akinfeeva\Downloads\d9beeff4-109c-4a96-b63d-70bab4d41c48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 l="6294" t="15314" r="2751" b="5066"/>
          <a:stretch>
            <a:fillRect/>
          </a:stretch>
        </p:blipFill>
        <p:spPr bwMode="auto">
          <a:xfrm>
            <a:off x="362028" y="3789040"/>
            <a:ext cx="4281980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Users\akinfeeva\Downloads\9bf1bcad-ff61-456b-b9f7-7133ad0c84c1.jpg"/>
          <p:cNvPicPr>
            <a:picLocks noChangeAspect="1" noChangeArrowheads="1"/>
          </p:cNvPicPr>
          <p:nvPr/>
        </p:nvPicPr>
        <p:blipFill>
          <a:blip r:embed="rId4" cstate="print"/>
          <a:srcRect l="4066" r="6488" b="4047"/>
          <a:stretch>
            <a:fillRect/>
          </a:stretch>
        </p:blipFill>
        <p:spPr bwMode="auto">
          <a:xfrm>
            <a:off x="5076056" y="1412776"/>
            <a:ext cx="3600400" cy="51551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kinfeeva\Pictures\у8.jpg"/>
          <p:cNvPicPr>
            <a:picLocks noChangeAspect="1" noChangeArrowheads="1"/>
          </p:cNvPicPr>
          <p:nvPr/>
        </p:nvPicPr>
        <p:blipFill>
          <a:blip r:embed="rId2" cstate="print">
            <a:lum bright="28000" contrast="-34000"/>
          </a:blip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Конкурс «Прикольные маски»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akinfeeva\Desktop\неделя психологии ОТ ГРУПП\9c412db0-ae68-4d47-8543-3aedd6307ac5.jpg"/>
          <p:cNvPicPr>
            <a:picLocks noChangeAspect="1" noChangeArrowheads="1"/>
          </p:cNvPicPr>
          <p:nvPr/>
        </p:nvPicPr>
        <p:blipFill>
          <a:blip r:embed="rId3" cstate="print"/>
          <a:srcRect t="33445" b="7431"/>
          <a:stretch>
            <a:fillRect/>
          </a:stretch>
        </p:blipFill>
        <p:spPr bwMode="auto">
          <a:xfrm>
            <a:off x="1475656" y="836712"/>
            <a:ext cx="6014720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Users\akinfeeva\Desktop\неделя психологии ОТ ГРУПП\51826764-c030-4fd7-a9d8-3f39d8e0b759.jpg"/>
          <p:cNvPicPr>
            <a:picLocks noChangeAspect="1" noChangeArrowheads="1"/>
          </p:cNvPicPr>
          <p:nvPr/>
        </p:nvPicPr>
        <p:blipFill>
          <a:blip r:embed="rId4" cstate="print"/>
          <a:srcRect t="28004" b="17679"/>
          <a:stretch>
            <a:fillRect/>
          </a:stretch>
        </p:blipFill>
        <p:spPr bwMode="auto">
          <a:xfrm>
            <a:off x="899592" y="3717032"/>
            <a:ext cx="7176120" cy="2920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kinfeeva\Pictures\у8.jpg"/>
          <p:cNvPicPr>
            <a:picLocks noChangeAspect="1" noChangeArrowheads="1"/>
          </p:cNvPicPr>
          <p:nvPr/>
        </p:nvPicPr>
        <p:blipFill>
          <a:blip r:embed="rId2" cstate="print">
            <a:lum bright="28000" contrast="-3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Конкурс «Прикольные маски»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akinfeeva\Desktop\неделя психологии ОТ ГРУПП\c2374da8-7c61-4a86-bbf3-85450ae8da9e.jpg"/>
          <p:cNvPicPr>
            <a:picLocks noChangeAspect="1" noChangeArrowheads="1"/>
          </p:cNvPicPr>
          <p:nvPr/>
        </p:nvPicPr>
        <p:blipFill>
          <a:blip r:embed="rId3" cstate="print"/>
          <a:srcRect l="5704" t="5855" r="12500" b="27139"/>
          <a:stretch>
            <a:fillRect/>
          </a:stretch>
        </p:blipFill>
        <p:spPr bwMode="auto">
          <a:xfrm>
            <a:off x="2195736" y="3789040"/>
            <a:ext cx="4458339" cy="2736304"/>
          </a:xfrm>
          <a:prstGeom prst="rect">
            <a:avLst/>
          </a:prstGeom>
          <a:noFill/>
        </p:spPr>
      </p:pic>
      <p:pic>
        <p:nvPicPr>
          <p:cNvPr id="2051" name="Picture 3" descr="C:\Users\akinfeeva\Desktop\неделя психологии ОТ ГРУПП\11744850-444a-48ae-be26-9b778deb8f3d.jpg"/>
          <p:cNvPicPr>
            <a:picLocks noChangeAspect="1" noChangeArrowheads="1"/>
          </p:cNvPicPr>
          <p:nvPr/>
        </p:nvPicPr>
        <p:blipFill>
          <a:blip r:embed="rId4" cstate="print"/>
          <a:srcRect t="4278" r="979" b="5066"/>
          <a:stretch>
            <a:fillRect/>
          </a:stretch>
        </p:blipFill>
        <p:spPr bwMode="auto">
          <a:xfrm>
            <a:off x="5004048" y="1412776"/>
            <a:ext cx="3464330" cy="2376264"/>
          </a:xfrm>
          <a:prstGeom prst="rect">
            <a:avLst/>
          </a:prstGeom>
          <a:noFill/>
        </p:spPr>
      </p:pic>
      <p:pic>
        <p:nvPicPr>
          <p:cNvPr id="2052" name="Picture 4" descr="C:\Users\akinfeeva\Desktop\неделя психологии ОТ ГРУПП\8a450a28-c140-4e56-8206-7453b51e2f37.jpg"/>
          <p:cNvPicPr>
            <a:picLocks noChangeAspect="1" noChangeArrowheads="1"/>
          </p:cNvPicPr>
          <p:nvPr/>
        </p:nvPicPr>
        <p:blipFill>
          <a:blip r:embed="rId5" cstate="print"/>
          <a:srcRect l="11019" t="23986" r="23422" b="21621"/>
          <a:stretch>
            <a:fillRect/>
          </a:stretch>
        </p:blipFill>
        <p:spPr bwMode="auto">
          <a:xfrm>
            <a:off x="683568" y="1412776"/>
            <a:ext cx="3672408" cy="22828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kinfeeva\Pictures\у8.jpg"/>
          <p:cNvPicPr>
            <a:picLocks noChangeAspect="1" noChangeArrowheads="1"/>
          </p:cNvPicPr>
          <p:nvPr/>
        </p:nvPicPr>
        <p:blipFill>
          <a:blip r:embed="rId2" cstate="print">
            <a:lum bright="28000" contrast="-34000"/>
          </a:blip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Конкурс «Прикольные маски»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Users\akinfeeva\Downloads\163427903886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0178" b="13454"/>
          <a:stretch>
            <a:fillRect/>
          </a:stretch>
        </p:blipFill>
        <p:spPr bwMode="auto">
          <a:xfrm>
            <a:off x="2843808" y="980728"/>
            <a:ext cx="3901363" cy="3983058"/>
          </a:xfrm>
          <a:prstGeom prst="rect">
            <a:avLst/>
          </a:prstGeom>
          <a:noFill/>
        </p:spPr>
      </p:pic>
      <p:pic>
        <p:nvPicPr>
          <p:cNvPr id="8" name="Picture 3" descr="C:\Users\akinfeeva\Desktop\неделя психологии ОТ ГРУПП\51826764-c030-4fd7-a9d8-3f39d8e0b759.jpg"/>
          <p:cNvPicPr>
            <a:picLocks noChangeAspect="1" noChangeArrowheads="1"/>
          </p:cNvPicPr>
          <p:nvPr/>
        </p:nvPicPr>
        <p:blipFill>
          <a:blip r:embed="rId4" cstate="print"/>
          <a:srcRect l="32110" t="34701" r="9690" b="51906"/>
          <a:stretch>
            <a:fillRect/>
          </a:stretch>
        </p:blipFill>
        <p:spPr bwMode="auto">
          <a:xfrm>
            <a:off x="611560" y="5229200"/>
            <a:ext cx="7935282" cy="1368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4859074"/>
            <a:ext cx="3024336" cy="172171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Начни день с улыбки!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Picture 3" descr="C:\Users\morshavka\Desktop\смалики\IMG_20181012_112005__01.jpg"/>
          <p:cNvPicPr>
            <a:picLocks noChangeAspect="1" noChangeArrowheads="1"/>
          </p:cNvPicPr>
          <p:nvPr/>
        </p:nvPicPr>
        <p:blipFill>
          <a:blip r:embed="rId2" cstate="print"/>
          <a:srcRect l="12843" t="15203" r="34360" b="35386"/>
          <a:stretch>
            <a:fillRect/>
          </a:stretch>
        </p:blipFill>
        <p:spPr bwMode="auto">
          <a:xfrm>
            <a:off x="179512" y="188640"/>
            <a:ext cx="2952329" cy="20746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2" name="Picture 2" descr="C:\Users\akinfeeva\Desktop\неделя психологии ОТ ГРУПП\45a1865a-8728-4a2f-bff6-f860fac8cc18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 t="12461" r="5113" b="6643"/>
          <a:stretch>
            <a:fillRect/>
          </a:stretch>
        </p:blipFill>
        <p:spPr bwMode="auto">
          <a:xfrm>
            <a:off x="395536" y="4869160"/>
            <a:ext cx="2608708" cy="17116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C:\Users\akinfeeva\Downloads\163427901534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6738998" y="4535825"/>
            <a:ext cx="1750173" cy="23397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C:\Users\akinfeeva\Downloads\IMG-20211013-WA0026.jpg"/>
          <p:cNvPicPr>
            <a:picLocks noChangeAspect="1" noChangeArrowheads="1"/>
          </p:cNvPicPr>
          <p:nvPr/>
        </p:nvPicPr>
        <p:blipFill rotWithShape="1">
          <a:blip r:embed="rId5" cstate="print"/>
          <a:srcRect l="2575" t="71949" r="43632" b="4701"/>
          <a:stretch/>
        </p:blipFill>
        <p:spPr bwMode="auto">
          <a:xfrm>
            <a:off x="3405608" y="188640"/>
            <a:ext cx="5509169" cy="20746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C:\Users\akinfeeva\Downloads\IMG-20211013-WA0026.jpg"/>
          <p:cNvPicPr>
            <a:picLocks noChangeAspect="1" noChangeArrowheads="1"/>
          </p:cNvPicPr>
          <p:nvPr/>
        </p:nvPicPr>
        <p:blipFill rotWithShape="1">
          <a:blip r:embed="rId5" cstate="print"/>
          <a:srcRect l="2458" t="4240" r="41542" b="68045"/>
          <a:stretch/>
        </p:blipFill>
        <p:spPr bwMode="auto">
          <a:xfrm>
            <a:off x="286940" y="2564904"/>
            <a:ext cx="4918842" cy="19137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 descr="C:\Users\akinfeeva\Downloads\IMG-20211013-WA0026.jpg"/>
          <p:cNvPicPr>
            <a:picLocks noChangeAspect="1" noChangeArrowheads="1"/>
          </p:cNvPicPr>
          <p:nvPr/>
        </p:nvPicPr>
        <p:blipFill rotWithShape="1">
          <a:blip r:embed="rId5" cstate="print"/>
          <a:srcRect l="41934" t="39453" r="26687" b="36100"/>
          <a:stretch/>
        </p:blipFill>
        <p:spPr bwMode="auto">
          <a:xfrm>
            <a:off x="5597333" y="2564904"/>
            <a:ext cx="3262979" cy="19137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kinfeeva\Downloads\IMG_17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587" r="36910" b="7043"/>
          <a:stretch>
            <a:fillRect/>
          </a:stretch>
        </p:blipFill>
        <p:spPr bwMode="auto">
          <a:xfrm rot="5400000">
            <a:off x="5909849" y="3531309"/>
            <a:ext cx="2751232" cy="34107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Users\akinfeeva\Downloads\IMG_1752.jpg"/>
          <p:cNvPicPr>
            <a:picLocks noChangeAspect="1" noChangeArrowheads="1"/>
          </p:cNvPicPr>
          <p:nvPr/>
        </p:nvPicPr>
        <p:blipFill>
          <a:blip r:embed="rId3" cstate="print"/>
          <a:srcRect l="13688" t="11922" r="18469"/>
          <a:stretch>
            <a:fillRect/>
          </a:stretch>
        </p:blipFill>
        <p:spPr bwMode="auto">
          <a:xfrm rot="5400000">
            <a:off x="2693608" y="4083253"/>
            <a:ext cx="2793477" cy="2349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275856" y="188639"/>
            <a:ext cx="2520280" cy="352839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Начни день с позитива</a:t>
            </a:r>
            <a:r>
              <a:rPr lang="ru-RU" b="1" dirty="0">
                <a:solidFill>
                  <a:srgbClr val="C00000"/>
                </a:solidFill>
                <a:latin typeface="Arial Narrow" pitchFamily="34" charset="0"/>
              </a:rPr>
              <a:t>!</a:t>
            </a:r>
          </a:p>
        </p:txBody>
      </p:sp>
      <p:pic>
        <p:nvPicPr>
          <p:cNvPr id="3077" name="Picture 5" descr="C:\Users\akinfeeva\Downloads\IMG_1763.jpg"/>
          <p:cNvPicPr>
            <a:picLocks noChangeAspect="1" noChangeArrowheads="1"/>
          </p:cNvPicPr>
          <p:nvPr/>
        </p:nvPicPr>
        <p:blipFill>
          <a:blip r:embed="rId4" cstate="print"/>
          <a:srcRect l="18688" t="11251" r="36125" b="34127"/>
          <a:stretch>
            <a:fillRect/>
          </a:stretch>
        </p:blipFill>
        <p:spPr bwMode="auto">
          <a:xfrm rot="5400000">
            <a:off x="-29095" y="4069653"/>
            <a:ext cx="2793476" cy="2376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9" name="Picture 7" descr="C:\Users\akinfeeva\Downloads\IMG_1768.jpg"/>
          <p:cNvPicPr>
            <a:picLocks noChangeAspect="1" noChangeArrowheads="1"/>
          </p:cNvPicPr>
          <p:nvPr/>
        </p:nvPicPr>
        <p:blipFill>
          <a:blip r:embed="rId5" cstate="print"/>
          <a:srcRect l="46366" t="34500" r="32458" b="40795"/>
          <a:stretch>
            <a:fillRect/>
          </a:stretch>
        </p:blipFill>
        <p:spPr bwMode="auto">
          <a:xfrm rot="5400000">
            <a:off x="-96837" y="524869"/>
            <a:ext cx="3468514" cy="29158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 descr="C:\Users\akinfeeva\Desktop\неделя психологии ОТ ГРУПП\d702d642-0e28-44cb-a619-1147214a5f2b.jpg"/>
          <p:cNvPicPr>
            <a:picLocks noChangeAspect="1" noChangeArrowheads="1"/>
          </p:cNvPicPr>
          <p:nvPr/>
        </p:nvPicPr>
        <p:blipFill>
          <a:blip r:embed="rId6" cstate="print">
            <a:lum bright="20000" contrast="20000"/>
          </a:blip>
          <a:srcRect l="5066" t="18697" r="7431" b="2160"/>
          <a:stretch>
            <a:fillRect/>
          </a:stretch>
        </p:blipFill>
        <p:spPr bwMode="auto">
          <a:xfrm>
            <a:off x="5868144" y="168530"/>
            <a:ext cx="3008415" cy="33709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лана\Desktop\к презентации\DSC_19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37" y="3717032"/>
            <a:ext cx="2073404" cy="2673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Users\Светлана\Desktop\к презентации\IMG_20160412_11514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9" r="16207"/>
          <a:stretch/>
        </p:blipFill>
        <p:spPr bwMode="auto">
          <a:xfrm>
            <a:off x="2528035" y="3693748"/>
            <a:ext cx="2556495" cy="26732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C:\Users\Светлана\Desktop\к презентации\IMG_20160412_1158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055" y="3717032"/>
            <a:ext cx="3564342" cy="2673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 descr="C:\Users\Светлана\Desktop\к презентации\IMG_20181012_111556__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07" y="268425"/>
            <a:ext cx="4224468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 descr="C:\Users\Светлана\Desktop\к презентации\IMG_20181012_111735__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429" y="281001"/>
            <a:ext cx="4283968" cy="3212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Светлана\Desktop\к презентации\IMG_20161129_1135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6021"/>
            <a:ext cx="3515889" cy="2636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 descr="C:\Users\Светлана\Desktop\к презентации\IMG_20161129_11353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37"/>
          <a:stretch/>
        </p:blipFill>
        <p:spPr bwMode="auto">
          <a:xfrm>
            <a:off x="284737" y="2313799"/>
            <a:ext cx="3700052" cy="20469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5" name="Picture 5" descr="C:\Users\Светлана\Desktop\к презентации\IMG_20161129_1235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599" y="3074990"/>
            <a:ext cx="2695777" cy="35943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6" name="Picture 6" descr="C:\Users\Светлана\Desktop\к презентации\Фото008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48" b="10838"/>
          <a:stretch/>
        </p:blipFill>
        <p:spPr bwMode="auto">
          <a:xfrm>
            <a:off x="284737" y="216020"/>
            <a:ext cx="3711200" cy="1971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7" name="Picture 7" descr="C:\Users\Светлана\Desktop\к презентации\Фото011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34" b="12424"/>
          <a:stretch/>
        </p:blipFill>
        <p:spPr bwMode="auto">
          <a:xfrm>
            <a:off x="268608" y="4581128"/>
            <a:ext cx="3685750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6343997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590519"/>
              </p:ext>
            </p:extLst>
          </p:nvPr>
        </p:nvGraphicFramePr>
        <p:xfrm>
          <a:off x="2195736" y="232343"/>
          <a:ext cx="5040560" cy="6365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Document" r:id="rId3" imgW="6838656" imgH="10122399" progId="Word.Document.8">
                  <p:embed/>
                </p:oleObj>
              </mc:Choice>
              <mc:Fallback>
                <p:oleObj name="Document" r:id="rId3" imgW="6838656" imgH="10122399" progId="Word.Document.8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232343"/>
                        <a:ext cx="5040560" cy="63650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76370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Arial Narrow" pitchFamily="34" charset="0"/>
              </a:rPr>
              <a:t>Индивидуальные упражнения и техники</a:t>
            </a:r>
            <a:endParaRPr lang="ru-RU" sz="3600" b="1" dirty="0">
              <a:latin typeface="Arial Narrow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7134919"/>
              </p:ext>
            </p:extLst>
          </p:nvPr>
        </p:nvGraphicFramePr>
        <p:xfrm>
          <a:off x="323528" y="3915058"/>
          <a:ext cx="8436678" cy="24334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7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6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3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9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00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65"/>
                        </a:spcBef>
                        <a:spcAft>
                          <a:spcPts val="665"/>
                        </a:spcAft>
                      </a:pPr>
                      <a:r>
                        <a:rPr lang="ru-RU" sz="18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Ситуация</a:t>
                      </a:r>
                      <a:endParaRPr lang="ru-RU" sz="18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84455" marR="84455" marT="84455" marB="8445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65"/>
                        </a:spcBef>
                        <a:spcAft>
                          <a:spcPts val="665"/>
                        </a:spcAft>
                      </a:pPr>
                      <a:r>
                        <a:rPr lang="ru-RU" sz="18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Мысли</a:t>
                      </a:r>
                      <a:endParaRPr lang="ru-RU" sz="18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84455" marR="84455" marT="84455" marB="8445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65"/>
                        </a:spcBef>
                        <a:spcAft>
                          <a:spcPts val="665"/>
                        </a:spcAft>
                      </a:pPr>
                      <a:r>
                        <a:rPr lang="ru-RU" sz="18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Эмоции</a:t>
                      </a:r>
                      <a:endParaRPr lang="ru-RU" sz="18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84455" marR="84455" marT="84455" marB="8445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65"/>
                        </a:spcBef>
                        <a:spcAft>
                          <a:spcPts val="665"/>
                        </a:spcAft>
                      </a:pPr>
                      <a:r>
                        <a:rPr lang="ru-RU" sz="18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Альтернативные мысли</a:t>
                      </a:r>
                      <a:endParaRPr lang="ru-RU" sz="18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84455" marR="84455" marT="84455" marB="8445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3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65"/>
                        </a:spcBef>
                        <a:spcAft>
                          <a:spcPts val="665"/>
                        </a:spcAft>
                      </a:pPr>
                      <a:r>
                        <a:rPr lang="ru-RU" sz="1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Зашел </a:t>
                      </a:r>
                      <a:r>
                        <a:rPr lang="ru-RU" sz="18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 страницу знакомого </a:t>
                      </a:r>
                      <a:r>
                        <a:rPr lang="ru-RU" sz="1800" b="0" dirty="0" err="1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знакомого</a:t>
                      </a:r>
                      <a:r>
                        <a:rPr lang="ru-RU" sz="1800" b="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в VK</a:t>
                      </a:r>
                      <a:endParaRPr lang="ru-RU" sz="18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84455" marR="84455" marT="84455" marB="8445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65"/>
                        </a:spcBef>
                        <a:spcAft>
                          <a:spcPts val="665"/>
                        </a:spcAft>
                      </a:pPr>
                      <a:r>
                        <a:rPr lang="ru-RU" sz="18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«Он гораздо более успешный, чем я, у него </a:t>
                      </a:r>
                      <a:r>
                        <a:rPr lang="ru-RU" sz="18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успех, хорошие</a:t>
                      </a:r>
                      <a:r>
                        <a:rPr lang="ru-RU" sz="180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оценки, приятная внешность </a:t>
                      </a:r>
                      <a:r>
                        <a:rPr lang="ru-RU" sz="18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lang="ru-RU" sz="18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а я просто </a:t>
                      </a:r>
                      <a:r>
                        <a:rPr lang="ru-RU" sz="18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неудачник» и т.п.</a:t>
                      </a:r>
                      <a:endParaRPr lang="ru-RU" sz="18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84455" marR="84455" marT="84455" marB="8445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65"/>
                        </a:spcBef>
                        <a:spcAft>
                          <a:spcPts val="665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тревога</a:t>
                      </a:r>
                      <a:endParaRPr lang="ru-RU" sz="18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84455" marR="84455" marT="84455" marB="8445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65"/>
                        </a:spcBef>
                        <a:spcAft>
                          <a:spcPts val="665"/>
                        </a:spcAft>
                      </a:pPr>
                      <a:r>
                        <a:rPr lang="ru-RU" sz="18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Сравнивать себя с другими бесполезно; я все равно не знаю его полную историю</a:t>
                      </a:r>
                      <a:endParaRPr lang="ru-RU" sz="18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84455" marR="84455" marT="84455" marB="8445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3528" y="1052736"/>
            <a:ext cx="8568952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Для того чтобы лучше понять свою тревогу, можно посоветовать вести дневник, в котором отмечать и анализировать все «тревожные» события. В этом дневнике должно быть 4 графы: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1 - Ситуация, событие – что произошло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2 - Мысли, возникающие в этот момент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3 - Эмоции. В данном случае – тревога (но можно применять дневник и для других эмоций)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4 - Альтернативная мысль (мысли).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Выглядеть это будет примерно так (реальный пример из реального дневника):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377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1"/>
            <a:ext cx="8784976" cy="93610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ГАПОУ Краснодарского края </a:t>
            </a:r>
            <a:br>
              <a:rPr lang="ru-RU" sz="2400" b="1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>«Новороссийский колледж строительства и экономики»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348880"/>
            <a:ext cx="8568952" cy="1752600"/>
          </a:xfrm>
        </p:spPr>
        <p:txBody>
          <a:bodyPr>
            <a:normAutofit/>
          </a:bodyPr>
          <a:lstStyle/>
          <a:p>
            <a:r>
              <a:rPr lang="ru-RU" sz="33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«Профилактика и коррекция тревожности у студентов колледжа» 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95536" y="5229200"/>
            <a:ext cx="8352928" cy="1248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Из опыта работы педагога-психолога </a:t>
            </a:r>
          </a:p>
          <a:p>
            <a:pPr algn="ctr"/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Акинфеевой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Светланы Владимировны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Arial Narrow" pitchFamily="34" charset="0"/>
              </a:rPr>
              <a:t>Индивидуальные упражнения и техники</a:t>
            </a:r>
            <a:endParaRPr lang="ru-RU" sz="3600" b="1" dirty="0">
              <a:latin typeface="Arial Narrow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640960" cy="525658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i="1" dirty="0"/>
              <a:t>Разделим процесс развития тревоги на этапы и смоделируем ситуацию: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1 этап</a:t>
            </a:r>
            <a:r>
              <a:rPr lang="ru-RU" dirty="0"/>
              <a:t>. Появление угрозы — возникает ощущение тревоги, организм мобилизуется и направляет своё внимание на раздражитель.</a:t>
            </a:r>
          </a:p>
          <a:p>
            <a:r>
              <a:rPr lang="ru-RU" dirty="0" smtClean="0"/>
              <a:t>Ты на уроке. Преподаватель задает вопрос и ищет по журналу, кого вызвать. Ты вздрагиваешь </a:t>
            </a:r>
            <a:r>
              <a:rPr lang="ru-RU" dirty="0"/>
              <a:t>и </a:t>
            </a:r>
            <a:r>
              <a:rPr lang="ru-RU" dirty="0" smtClean="0"/>
              <a:t>пытаешься услышать преподавателя, </a:t>
            </a:r>
            <a:r>
              <a:rPr lang="ru-RU" dirty="0"/>
              <a:t>сосредотачиваясь на нём.</a:t>
            </a:r>
          </a:p>
          <a:p>
            <a:pPr marL="0" indent="0">
              <a:buNone/>
            </a:pPr>
            <a:r>
              <a:rPr lang="ru-RU" i="1" dirty="0"/>
              <a:t>2 этап</a:t>
            </a:r>
            <a:r>
              <a:rPr lang="ru-RU" dirty="0"/>
              <a:t>. Оценка угрозы — происходит ли что-то опасное для меня? Смогу ли я справиться с этой ситуацией?</a:t>
            </a:r>
          </a:p>
          <a:p>
            <a:r>
              <a:rPr lang="ru-RU" dirty="0"/>
              <a:t>Что там? </a:t>
            </a:r>
            <a:r>
              <a:rPr lang="ru-RU" dirty="0" smtClean="0"/>
              <a:t>Назовут меня или другого?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3 этап</a:t>
            </a:r>
            <a:r>
              <a:rPr lang="ru-RU" dirty="0"/>
              <a:t>. Физиологическая реакция </a:t>
            </a:r>
            <a:r>
              <a:rPr lang="ru-RU" dirty="0" smtClean="0"/>
              <a:t>(учащается </a:t>
            </a:r>
            <a:r>
              <a:rPr lang="ru-RU" dirty="0"/>
              <a:t>сердцебиение, тело напряжено и готовится отреагировать на </a:t>
            </a:r>
            <a:r>
              <a:rPr lang="ru-RU" dirty="0" smtClean="0"/>
              <a:t>угрозу).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4 этап</a:t>
            </a:r>
            <a:r>
              <a:rPr lang="ru-RU" dirty="0"/>
              <a:t>. Поведенческая реакция </a:t>
            </a:r>
            <a:r>
              <a:rPr lang="ru-RU" dirty="0" smtClean="0"/>
              <a:t>(бежать</a:t>
            </a:r>
            <a:r>
              <a:rPr lang="ru-RU" dirty="0"/>
              <a:t>, прятаться, </a:t>
            </a:r>
            <a:r>
              <a:rPr lang="ru-RU" dirty="0" smtClean="0"/>
              <a:t>бороться). </a:t>
            </a:r>
            <a:r>
              <a:rPr lang="ru-RU" dirty="0"/>
              <a:t>Или другие действия, которые помогут ощутить себя в безопасности.</a:t>
            </a:r>
          </a:p>
          <a:p>
            <a:r>
              <a:rPr lang="ru-RU" i="1" dirty="0" smtClean="0"/>
              <a:t>Меня не вызовут, всё хорошо.</a:t>
            </a:r>
            <a:endParaRPr lang="ru-RU" dirty="0"/>
          </a:p>
          <a:p>
            <a:r>
              <a:rPr lang="ru-RU" i="1" dirty="0" smtClean="0"/>
              <a:t>Вопрос не сложный, я знаю ответ.</a:t>
            </a:r>
          </a:p>
          <a:p>
            <a:r>
              <a:rPr lang="ru-RU" i="1" dirty="0" smtClean="0"/>
              <a:t>Я могу ответить по подсказкам.</a:t>
            </a:r>
          </a:p>
          <a:p>
            <a:r>
              <a:rPr lang="ru-RU" i="1" dirty="0" smtClean="0"/>
              <a:t>Я могу исправить потом оценку, если получу  «2».</a:t>
            </a:r>
          </a:p>
          <a:p>
            <a:r>
              <a:rPr lang="ru-RU" i="1" dirty="0" smtClean="0"/>
              <a:t>Я могу оправдаться, сказав причину неготовности.</a:t>
            </a:r>
            <a:endParaRPr lang="ru-RU" i="1" dirty="0"/>
          </a:p>
          <a:p>
            <a:pPr marL="0" indent="0">
              <a:buNone/>
            </a:pPr>
            <a:r>
              <a:rPr lang="ru-RU" dirty="0"/>
              <a:t>В норме после 4 этапа опасная ситуация исчезает, и чувство тревоги сходит на нет. Проблемы возникают, когда мозг ошибочно воспринимает информацию на втором </a:t>
            </a:r>
            <a:r>
              <a:rPr lang="ru-RU" dirty="0" smtClean="0"/>
              <a:t>этапе как критическую – неисправимую.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51828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dirty="0"/>
              <a:t>Что мне поможет? </a:t>
            </a:r>
            <a:r>
              <a:rPr lang="ru-RU" dirty="0" smtClean="0"/>
              <a:t>Психологические </a:t>
            </a:r>
            <a:r>
              <a:rPr lang="ru-RU" dirty="0"/>
              <a:t>приемы, чтобы снизить </a:t>
            </a:r>
            <a:r>
              <a:rPr lang="ru-RU" dirty="0" smtClean="0"/>
              <a:t>тревогу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44824"/>
            <a:ext cx="8712968" cy="4896544"/>
          </a:xfrm>
        </p:spPr>
        <p:txBody>
          <a:bodyPr>
            <a:normAutofit fontScale="55000" lnSpcReduction="20000"/>
          </a:bodyPr>
          <a:lstStyle/>
          <a:p>
            <a:pPr marL="0" lvl="0">
              <a:spcBef>
                <a:spcPts val="0"/>
              </a:spcBef>
            </a:pPr>
            <a:r>
              <a:rPr lang="ru-RU" sz="3600" u="sng" dirty="0" smtClean="0">
                <a:latin typeface="Arial Narrow" pitchFamily="34" charset="0"/>
              </a:rPr>
              <a:t>Познакомить с тем, что </a:t>
            </a:r>
            <a:r>
              <a:rPr lang="ru-RU" sz="3600" u="sng" dirty="0">
                <a:latin typeface="Arial Narrow" pitchFamily="34" charset="0"/>
              </a:rPr>
              <a:t>наличие переживаний и тревоги совершенно не означает, что с этим срочно надо что-то делать.</a:t>
            </a:r>
            <a:r>
              <a:rPr lang="ru-RU" sz="3600" dirty="0">
                <a:latin typeface="Arial Narrow" pitchFamily="34" charset="0"/>
              </a:rPr>
              <a:t> Да, дрожат руки, пусть, это физиология и естественный процесс, мой организм готовится бежать — организм молодец, но делать с этим я ничего не буду, потом пройдёт.</a:t>
            </a:r>
          </a:p>
          <a:p>
            <a:pPr marL="0" lvl="0">
              <a:spcBef>
                <a:spcPts val="0"/>
              </a:spcBef>
            </a:pPr>
            <a:r>
              <a:rPr lang="ru-RU" sz="3600" u="sng" dirty="0" smtClean="0">
                <a:latin typeface="Arial Narrow" pitchFamily="34" charset="0"/>
              </a:rPr>
              <a:t>Слушать </a:t>
            </a:r>
            <a:r>
              <a:rPr lang="ru-RU" sz="3600" u="sng" dirty="0">
                <a:latin typeface="Arial Narrow" pitchFamily="34" charset="0"/>
              </a:rPr>
              <a:t>музыку.</a:t>
            </a:r>
            <a:r>
              <a:rPr lang="ru-RU" sz="3600" dirty="0">
                <a:latin typeface="Arial Narrow" pitchFamily="34" charset="0"/>
              </a:rPr>
              <a:t> Конечно, в состоянии аффекта она не поможет, но это довольно неплохой способ справиться с ситуативной тревогой, например, перед </a:t>
            </a:r>
            <a:r>
              <a:rPr lang="ru-RU" sz="3600" dirty="0" smtClean="0">
                <a:latin typeface="Arial Narrow" pitchFamily="34" charset="0"/>
              </a:rPr>
              <a:t>экзаменом. </a:t>
            </a:r>
            <a:r>
              <a:rPr lang="ru-RU" sz="3600" dirty="0">
                <a:latin typeface="Arial Narrow" pitchFamily="34" charset="0"/>
              </a:rPr>
              <a:t>Музыку можно выбирать на свой вкус, но </a:t>
            </a:r>
            <a:r>
              <a:rPr lang="ru-RU" sz="3600" dirty="0" smtClean="0">
                <a:latin typeface="Arial Narrow" pitchFamily="34" charset="0"/>
              </a:rPr>
              <a:t>лучше посоветовать для спокойного дыхания </a:t>
            </a:r>
            <a:r>
              <a:rPr lang="ru-RU" sz="3600" dirty="0">
                <a:latin typeface="Arial Narrow" pitchFamily="34" charset="0"/>
              </a:rPr>
              <a:t>и </a:t>
            </a:r>
            <a:r>
              <a:rPr lang="ru-RU" sz="3600" dirty="0" smtClean="0">
                <a:latin typeface="Arial Narrow" pitchFamily="34" charset="0"/>
              </a:rPr>
              <a:t>сердцебиения. </a:t>
            </a:r>
            <a:r>
              <a:rPr lang="ru-RU" sz="3600" dirty="0">
                <a:latin typeface="Arial Narrow" pitchFamily="34" charset="0"/>
              </a:rPr>
              <a:t>Мозг сможет подстроиться под этот ритм и снизит уровень беспокойства.</a:t>
            </a:r>
          </a:p>
          <a:p>
            <a:pPr marL="0" lvl="0">
              <a:spcBef>
                <a:spcPts val="0"/>
              </a:spcBef>
            </a:pPr>
            <a:r>
              <a:rPr lang="ru-RU" sz="3600" u="sng" dirty="0" smtClean="0">
                <a:latin typeface="Arial Narrow" pitchFamily="34" charset="0"/>
              </a:rPr>
              <a:t>Представлять, </a:t>
            </a:r>
            <a:r>
              <a:rPr lang="ru-RU" sz="3600" u="sng" dirty="0">
                <a:latin typeface="Arial Narrow" pitchFamily="34" charset="0"/>
              </a:rPr>
              <a:t>что </a:t>
            </a:r>
            <a:r>
              <a:rPr lang="ru-RU" sz="3600" u="sng" dirty="0" smtClean="0">
                <a:latin typeface="Arial Narrow" pitchFamily="34" charset="0"/>
              </a:rPr>
              <a:t>ты спокоен </a:t>
            </a:r>
            <a:r>
              <a:rPr lang="ru-RU" sz="3600" u="sng" dirty="0">
                <a:latin typeface="Arial Narrow" pitchFamily="34" charset="0"/>
              </a:rPr>
              <a:t>в ситуации, которая вызывает у </a:t>
            </a:r>
            <a:r>
              <a:rPr lang="ru-RU" sz="3600" u="sng" dirty="0" smtClean="0">
                <a:latin typeface="Arial Narrow" pitchFamily="34" charset="0"/>
              </a:rPr>
              <a:t>тебя беспокойство</a:t>
            </a:r>
            <a:r>
              <a:rPr lang="ru-RU" sz="3600" u="sng" dirty="0">
                <a:latin typeface="Arial Narrow" pitchFamily="34" charset="0"/>
              </a:rPr>
              <a:t>.</a:t>
            </a:r>
            <a:r>
              <a:rPr lang="ru-RU" sz="3600" dirty="0">
                <a:latin typeface="Arial Narrow" pitchFamily="34" charset="0"/>
              </a:rPr>
              <a:t> Буквально садитесь и представляйте, как вы говорите что-то — и ничего плохого не происходит. </a:t>
            </a:r>
            <a:r>
              <a:rPr lang="ru-RU" sz="3600" dirty="0" smtClean="0">
                <a:latin typeface="Arial Narrow" pitchFamily="34" charset="0"/>
              </a:rPr>
              <a:t>Подобные </a:t>
            </a:r>
            <a:r>
              <a:rPr lang="ru-RU" sz="3600" dirty="0">
                <a:latin typeface="Arial Narrow" pitchFamily="34" charset="0"/>
              </a:rPr>
              <a:t>репетиции могут значительно облегчить </a:t>
            </a:r>
            <a:r>
              <a:rPr lang="ru-RU" sz="3600" dirty="0" smtClean="0">
                <a:latin typeface="Arial Narrow" pitchFamily="34" charset="0"/>
              </a:rPr>
              <a:t>жизнь </a:t>
            </a:r>
            <a:r>
              <a:rPr lang="ru-RU" sz="3600" dirty="0">
                <a:latin typeface="Arial Narrow" pitchFamily="34" charset="0"/>
              </a:rPr>
              <a:t>и выработать спокойное отношение к источникам тревоги.</a:t>
            </a:r>
          </a:p>
          <a:p>
            <a:pPr marL="0" lvl="0">
              <a:spcBef>
                <a:spcPts val="0"/>
              </a:spcBef>
            </a:pPr>
            <a:r>
              <a:rPr lang="ru-RU" sz="3600" u="sng" dirty="0" smtClean="0">
                <a:latin typeface="Arial Narrow" pitchFamily="34" charset="0"/>
              </a:rPr>
              <a:t>Записывать </a:t>
            </a:r>
            <a:r>
              <a:rPr lang="ru-RU" sz="3600" u="sng" dirty="0">
                <a:latin typeface="Arial Narrow" pitchFamily="34" charset="0"/>
              </a:rPr>
              <a:t>то, что </a:t>
            </a:r>
            <a:r>
              <a:rPr lang="ru-RU" sz="3600" u="sng" dirty="0" smtClean="0">
                <a:latin typeface="Arial Narrow" pitchFamily="34" charset="0"/>
              </a:rPr>
              <a:t>происходит.</a:t>
            </a:r>
            <a:r>
              <a:rPr lang="ru-RU" sz="3600" dirty="0">
                <a:latin typeface="Arial Narrow" pitchFamily="34" charset="0"/>
              </a:rPr>
              <a:t> </a:t>
            </a:r>
            <a:r>
              <a:rPr lang="ru-RU" sz="3600" dirty="0" smtClean="0">
                <a:latin typeface="Arial Narrow" pitchFamily="34" charset="0"/>
              </a:rPr>
              <a:t> </a:t>
            </a:r>
            <a:r>
              <a:rPr lang="ru-RU" sz="3600" dirty="0">
                <a:latin typeface="Arial Narrow" pitchFamily="34" charset="0"/>
              </a:rPr>
              <a:t>При возникновении тревоги просто </a:t>
            </a:r>
            <a:r>
              <a:rPr lang="ru-RU" sz="3600" dirty="0" smtClean="0">
                <a:latin typeface="Arial Narrow" pitchFamily="34" charset="0"/>
              </a:rPr>
              <a:t>брать </a:t>
            </a:r>
            <a:r>
              <a:rPr lang="ru-RU" sz="3600" dirty="0">
                <a:latin typeface="Arial Narrow" pitchFamily="34" charset="0"/>
              </a:rPr>
              <a:t>ручку и бумагу (или </a:t>
            </a:r>
            <a:r>
              <a:rPr lang="ru-RU" sz="3600" dirty="0" smtClean="0">
                <a:latin typeface="Arial Narrow" pitchFamily="34" charset="0"/>
              </a:rPr>
              <a:t>сесть </a:t>
            </a:r>
            <a:r>
              <a:rPr lang="ru-RU" sz="3600" dirty="0">
                <a:latin typeface="Arial Narrow" pitchFamily="34" charset="0"/>
              </a:rPr>
              <a:t>на компьютер) и </a:t>
            </a:r>
            <a:r>
              <a:rPr lang="ru-RU" sz="3600" dirty="0" smtClean="0">
                <a:latin typeface="Arial Narrow" pitchFamily="34" charset="0"/>
              </a:rPr>
              <a:t>писать. </a:t>
            </a:r>
            <a:r>
              <a:rPr lang="ru-RU" sz="3600" dirty="0">
                <a:latin typeface="Arial Narrow" pitchFamily="34" charset="0"/>
              </a:rPr>
              <a:t>Не </a:t>
            </a:r>
            <a:r>
              <a:rPr lang="ru-RU" sz="3600" dirty="0" smtClean="0">
                <a:latin typeface="Arial Narrow" pitchFamily="34" charset="0"/>
              </a:rPr>
              <a:t>обращать </a:t>
            </a:r>
            <a:r>
              <a:rPr lang="ru-RU" sz="3600" dirty="0">
                <a:latin typeface="Arial Narrow" pitchFamily="34" charset="0"/>
              </a:rPr>
              <a:t>внимание на ошибки, просто </a:t>
            </a:r>
            <a:r>
              <a:rPr lang="ru-RU" sz="3600" dirty="0" smtClean="0">
                <a:latin typeface="Arial Narrow" pitchFamily="34" charset="0"/>
              </a:rPr>
              <a:t>писать </a:t>
            </a:r>
            <a:r>
              <a:rPr lang="ru-RU" sz="3600" dirty="0">
                <a:latin typeface="Arial Narrow" pitchFamily="34" charset="0"/>
              </a:rPr>
              <a:t>о том, </a:t>
            </a:r>
            <a:r>
              <a:rPr lang="ru-RU" sz="3600" dirty="0" smtClean="0">
                <a:latin typeface="Arial Narrow" pitchFamily="34" charset="0"/>
              </a:rPr>
              <a:t>что беспокоит</a:t>
            </a:r>
            <a:r>
              <a:rPr lang="ru-RU" sz="3600" dirty="0">
                <a:latin typeface="Arial Narrow" pitchFamily="34" charset="0"/>
              </a:rPr>
              <a:t>, что </a:t>
            </a:r>
            <a:r>
              <a:rPr lang="ru-RU" sz="3600" dirty="0" smtClean="0">
                <a:latin typeface="Arial Narrow" pitchFamily="34" charset="0"/>
              </a:rPr>
              <a:t>чувствуешь </a:t>
            </a:r>
            <a:r>
              <a:rPr lang="ru-RU" sz="3600" dirty="0">
                <a:latin typeface="Arial Narrow" pitchFamily="34" charset="0"/>
              </a:rPr>
              <a:t>в этот момент, каких последствий </a:t>
            </a:r>
            <a:r>
              <a:rPr lang="ru-RU" sz="3600" dirty="0" smtClean="0">
                <a:latin typeface="Arial Narrow" pitchFamily="34" charset="0"/>
              </a:rPr>
              <a:t>боишься.</a:t>
            </a:r>
            <a:r>
              <a:rPr lang="ru-RU" sz="3600" dirty="0">
                <a:latin typeface="Arial Narrow" pitchFamily="34" charset="0"/>
              </a:rPr>
              <a:t> </a:t>
            </a:r>
            <a:r>
              <a:rPr lang="ru-RU" sz="3600" dirty="0" smtClean="0">
                <a:latin typeface="Arial Narrow" pitchFamily="34" charset="0"/>
              </a:rPr>
              <a:t>(</a:t>
            </a:r>
            <a:r>
              <a:rPr lang="ru-RU" sz="3600" i="1" dirty="0" smtClean="0">
                <a:latin typeface="Arial Narrow" pitchFamily="34" charset="0"/>
              </a:rPr>
              <a:t>Я </a:t>
            </a:r>
            <a:r>
              <a:rPr lang="ru-RU" sz="3600" i="1" dirty="0">
                <a:latin typeface="Arial Narrow" pitchFamily="34" charset="0"/>
              </a:rPr>
              <a:t>волнуюсь из-за того, что… Я злюсь на себя, потому что… Если я не сделаю это, то… Если боюсь, что если я попробую, то тогда … </a:t>
            </a:r>
            <a:r>
              <a:rPr lang="ru-RU" sz="3600" i="1" dirty="0" smtClean="0">
                <a:latin typeface="Arial Narrow" pitchFamily="34" charset="0"/>
              </a:rPr>
              <a:t>)</a:t>
            </a:r>
            <a:r>
              <a:rPr lang="ru-RU" sz="3600" dirty="0">
                <a:latin typeface="Arial Narrow" pitchFamily="34" charset="0"/>
              </a:rPr>
              <a:t> </a:t>
            </a:r>
          </a:p>
          <a:p>
            <a:pPr marL="0">
              <a:spcBef>
                <a:spcPts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98798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 Narrow" pitchFamily="34" charset="0"/>
              </a:rPr>
              <a:t>Осознание своей силы и контроля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54461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Arial Narrow" pitchFamily="34" charset="0"/>
              </a:rPr>
              <a:t>1 шаг. Составьте на листе список всего того, что вы терпите, когда вас тревожит, пугает, напрягает.</a:t>
            </a:r>
          </a:p>
          <a:p>
            <a:r>
              <a:rPr lang="ru-RU" dirty="0" smtClean="0">
                <a:latin typeface="Arial Narrow" pitchFamily="34" charset="0"/>
              </a:rPr>
              <a:t>2 шаг. Разделите 2 лист на 4 части. </a:t>
            </a:r>
          </a:p>
          <a:p>
            <a:pPr marL="0" indent="0">
              <a:buNone/>
            </a:pPr>
            <a:r>
              <a:rPr lang="ru-RU" dirty="0" smtClean="0">
                <a:latin typeface="Arial Narrow" pitchFamily="34" charset="0"/>
              </a:rPr>
              <a:t>В первой напишите то, что «Что вы терпите и будите терпеть, потому что готовы терпеть (нет возможности изменить, так удобно, так легче …)».</a:t>
            </a:r>
          </a:p>
          <a:p>
            <a:pPr marL="0" indent="0">
              <a:buNone/>
            </a:pPr>
            <a:r>
              <a:rPr lang="ru-RU" dirty="0" smtClean="0">
                <a:latin typeface="Arial Narrow" pitchFamily="34" charset="0"/>
              </a:rPr>
              <a:t>Во второй напишите </a:t>
            </a:r>
            <a:r>
              <a:rPr lang="ru-RU" dirty="0">
                <a:latin typeface="Arial Narrow" pitchFamily="34" charset="0"/>
              </a:rPr>
              <a:t>то, что «Что вы терпите и будите терпеть, потому что это </a:t>
            </a:r>
            <a:r>
              <a:rPr lang="ru-RU" dirty="0" smtClean="0">
                <a:latin typeface="Arial Narrow" pitchFamily="34" charset="0"/>
              </a:rPr>
              <a:t>пока изменить не в силах (пока </a:t>
            </a:r>
            <a:r>
              <a:rPr lang="ru-RU" dirty="0">
                <a:latin typeface="Arial Narrow" pitchFamily="34" charset="0"/>
              </a:rPr>
              <a:t>не </a:t>
            </a:r>
            <a:r>
              <a:rPr lang="ru-RU" dirty="0" smtClean="0">
                <a:latin typeface="Arial Narrow" pitchFamily="34" charset="0"/>
              </a:rPr>
              <a:t>время, надо …)».</a:t>
            </a:r>
          </a:p>
          <a:p>
            <a:pPr marL="0" indent="0">
              <a:buNone/>
            </a:pPr>
            <a:r>
              <a:rPr lang="ru-RU" dirty="0" smtClean="0">
                <a:latin typeface="Arial Narrow" pitchFamily="34" charset="0"/>
              </a:rPr>
              <a:t>В третьей – «Что терпите и не хотите терпеть, знаете как изменить и будите менять».</a:t>
            </a:r>
          </a:p>
          <a:p>
            <a:pPr marL="0" indent="0">
              <a:buNone/>
            </a:pPr>
            <a:r>
              <a:rPr lang="ru-RU" dirty="0" smtClean="0">
                <a:latin typeface="Arial Narrow" pitchFamily="34" charset="0"/>
              </a:rPr>
              <a:t>В четвертой – «Терпите, не хотите терпеть, но не знаете, что делать»</a:t>
            </a:r>
          </a:p>
          <a:p>
            <a:r>
              <a:rPr lang="ru-RU" dirty="0" smtClean="0">
                <a:latin typeface="Arial Narrow" pitchFamily="34" charset="0"/>
              </a:rPr>
              <a:t>3 шаг. Обсудить каждую часть. Особое внимание уделить 1 и 4 пунктам (- Так ли это на самом деле и почему).</a:t>
            </a:r>
          </a:p>
        </p:txBody>
      </p:sp>
    </p:spTree>
    <p:extLst>
      <p:ext uri="{BB962C8B-B14F-4D97-AF65-F5344CB8AC3E}">
        <p14:creationId xmlns:p14="http://schemas.microsoft.com/office/powerpoint/2010/main" val="39150157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Arial Narrow" pitchFamily="34" charset="0"/>
              </a:rPr>
              <a:t>Приемы в ситуации тревоги</a:t>
            </a:r>
            <a:br>
              <a:rPr lang="ru-RU" sz="3200" b="1" dirty="0" smtClean="0">
                <a:latin typeface="Arial Narrow" pitchFamily="34" charset="0"/>
              </a:rPr>
            </a:br>
            <a:r>
              <a:rPr lang="ru-RU" sz="3200" b="1" dirty="0" smtClean="0">
                <a:latin typeface="Arial Narrow" pitchFamily="34" charset="0"/>
              </a:rPr>
              <a:t>(перед и после экзамена, соревнованиями, собеседованием, защитой диплома и т.п. )</a:t>
            </a:r>
            <a:endParaRPr lang="ru-RU" sz="3200" b="1" dirty="0">
              <a:latin typeface="Arial Narrow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276872"/>
            <a:ext cx="8568952" cy="4248472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b="1" dirty="0" smtClean="0"/>
              <a:t>Метод </a:t>
            </a:r>
            <a:r>
              <a:rPr lang="ru-RU" b="1" dirty="0"/>
              <a:t>«</a:t>
            </a:r>
            <a:r>
              <a:rPr lang="ru-RU" b="1" dirty="0" smtClean="0"/>
              <a:t>5-4-3-2-1»</a:t>
            </a:r>
            <a:r>
              <a:rPr lang="ru-RU" dirty="0"/>
              <a:t> </a:t>
            </a:r>
            <a:r>
              <a:rPr lang="ru-RU" dirty="0" smtClean="0"/>
              <a:t>в </a:t>
            </a:r>
            <a:r>
              <a:rPr lang="ru-RU" dirty="0"/>
              <a:t>качестве экстренной помощи при серьезных стрессах и панических атаках. Он вовлекает в процесс не только </a:t>
            </a:r>
            <a:r>
              <a:rPr lang="ru-RU" dirty="0" smtClean="0"/>
              <a:t>мозг</a:t>
            </a:r>
            <a:r>
              <a:rPr lang="ru-RU" dirty="0"/>
              <a:t>, но и весь </a:t>
            </a:r>
            <a:r>
              <a:rPr lang="ru-RU" dirty="0" smtClean="0"/>
              <a:t>организм (делать можно</a:t>
            </a:r>
            <a:r>
              <a:rPr lang="ru-RU" dirty="0"/>
              <a:t>, как громко и вслух, так и тихо внутри </a:t>
            </a:r>
            <a:r>
              <a:rPr lang="ru-RU" dirty="0" smtClean="0"/>
              <a:t>себя).</a:t>
            </a:r>
            <a:endParaRPr lang="ru-RU" dirty="0"/>
          </a:p>
          <a:p>
            <a:pPr lvl="0"/>
            <a:r>
              <a:rPr lang="ru-RU" dirty="0"/>
              <a:t>Оглянитесь вокруг и назовите 5 вещей, которые вы видите.</a:t>
            </a:r>
          </a:p>
          <a:p>
            <a:pPr lvl="0"/>
            <a:r>
              <a:rPr lang="ru-RU" dirty="0"/>
              <a:t>Выберите и назовите 4 вещи, до которых вы можете легко дотронуться и почувствовать их.</a:t>
            </a:r>
          </a:p>
          <a:p>
            <a:pPr lvl="0"/>
            <a:r>
              <a:rPr lang="ru-RU" dirty="0"/>
              <a:t>Выберите 3 вещи, которые вы можете услышать.</a:t>
            </a:r>
          </a:p>
          <a:p>
            <a:pPr lvl="0"/>
            <a:r>
              <a:rPr lang="ru-RU" dirty="0"/>
              <a:t>Выберите еще 2 вещи, которые вы может почувствовать с помощью обоняния.</a:t>
            </a:r>
          </a:p>
          <a:p>
            <a:pPr lvl="0"/>
            <a:r>
              <a:rPr lang="ru-RU" dirty="0"/>
              <a:t>Найдите 1 вещь, которую вы можете попробовать на вкус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816287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 Narrow" pitchFamily="34" charset="0"/>
              </a:rPr>
              <a:t>Развитие тревожности у студентов может быть спровоцировано различными семейными факторами</a:t>
            </a:r>
            <a:r>
              <a:rPr lang="ru-RU" sz="2800" b="1" dirty="0" smtClean="0">
                <a:latin typeface="Arial Narrow" pitchFamily="34" charset="0"/>
              </a:rPr>
              <a:t>:</a:t>
            </a:r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5400600"/>
          </a:xfrm>
        </p:spPr>
        <p:txBody>
          <a:bodyPr>
            <a:noAutofit/>
          </a:bodyPr>
          <a:lstStyle/>
          <a:p>
            <a:pPr marL="0" lvl="0" indent="0"/>
            <a:r>
              <a:rPr lang="ru-RU" sz="2000" dirty="0" smtClean="0">
                <a:latin typeface="Arial Narrow" pitchFamily="34" charset="0"/>
              </a:rPr>
              <a:t>реальными </a:t>
            </a:r>
            <a:r>
              <a:rPr lang="ru-RU" sz="2000" dirty="0">
                <a:latin typeface="Arial Narrow" pitchFamily="34" charset="0"/>
              </a:rPr>
              <a:t>событиями, оставившими в душе тяжелый след (развод родителей, смерть близких, потеря любимого питомца и т.п.);</a:t>
            </a:r>
          </a:p>
          <a:p>
            <a:pPr marL="0" lvl="0" indent="0"/>
            <a:r>
              <a:rPr lang="ru-RU" sz="2000" dirty="0">
                <a:latin typeface="Arial Narrow" pitchFamily="34" charset="0"/>
              </a:rPr>
              <a:t>тревожностью родителей (вызванной потерей ими работы, сложной ситуацией на рабочем месте или в семье);</a:t>
            </a:r>
          </a:p>
          <a:p>
            <a:pPr marL="0" lvl="0" indent="0"/>
            <a:r>
              <a:rPr lang="ru-RU" sz="2000" dirty="0">
                <a:latin typeface="Arial Narrow" pitchFamily="34" charset="0"/>
              </a:rPr>
              <a:t>финансовыми и имущественными проблемами, бытовыми неурядицами;</a:t>
            </a:r>
          </a:p>
          <a:p>
            <a:pPr marL="0" lvl="0" indent="0"/>
            <a:r>
              <a:rPr lang="ru-RU" sz="2000" dirty="0">
                <a:latin typeface="Arial Narrow" pitchFamily="34" charset="0"/>
              </a:rPr>
              <a:t>конфликтной атмосферой в семье, сопровождающейся «перетягиванием» детей на сторону того или иного родителя;</a:t>
            </a:r>
          </a:p>
          <a:p>
            <a:pPr marL="0" lvl="0" indent="0"/>
            <a:r>
              <a:rPr lang="ru-RU" sz="2000" dirty="0">
                <a:latin typeface="Arial Narrow" pitchFamily="34" charset="0"/>
              </a:rPr>
              <a:t>разным, порой противоречивым подходом к воспитанию со стороны родителей, бабушек и дедушек;</a:t>
            </a:r>
          </a:p>
          <a:p>
            <a:pPr marL="0" lvl="0" indent="0"/>
            <a:r>
              <a:rPr lang="ru-RU" sz="2000" dirty="0">
                <a:latin typeface="Arial Narrow" pitchFamily="34" charset="0"/>
              </a:rPr>
              <a:t>завышенными требованиями к </a:t>
            </a:r>
            <a:r>
              <a:rPr lang="ru-RU" sz="2000" dirty="0" smtClean="0">
                <a:latin typeface="Arial Narrow" pitchFamily="34" charset="0"/>
              </a:rPr>
              <a:t>собственному ребенку</a:t>
            </a:r>
            <a:r>
              <a:rPr lang="ru-RU" sz="2000" dirty="0">
                <a:latin typeface="Arial Narrow" pitchFamily="34" charset="0"/>
              </a:rPr>
              <a:t>, постоянным его сравнением с более успешными сверстниками;</a:t>
            </a:r>
          </a:p>
          <a:p>
            <a:pPr marL="0" lvl="0" indent="0"/>
            <a:r>
              <a:rPr lang="ru-RU" sz="2000" dirty="0">
                <a:latin typeface="Arial Narrow" pitchFamily="34" charset="0"/>
              </a:rPr>
              <a:t>чрезмерной опекой, лишающей </a:t>
            </a:r>
            <a:r>
              <a:rPr lang="ru-RU" sz="2000" dirty="0" smtClean="0">
                <a:latin typeface="Arial Narrow" pitchFamily="34" charset="0"/>
              </a:rPr>
              <a:t>подростков </a:t>
            </a:r>
            <a:r>
              <a:rPr lang="ru-RU" sz="2000" dirty="0">
                <a:latin typeface="Arial Narrow" pitchFamily="34" charset="0"/>
              </a:rPr>
              <a:t>самостоятельности, порождающей страх решать вопросы самим, так называемая «</a:t>
            </a:r>
            <a:r>
              <a:rPr lang="ru-RU" sz="2000" u="sng" dirty="0">
                <a:latin typeface="Arial Narrow" pitchFamily="34" charset="0"/>
              </a:rPr>
              <a:t>выученная беспомощность</a:t>
            </a:r>
            <a:r>
              <a:rPr lang="ru-RU" sz="2000" dirty="0">
                <a:latin typeface="Arial Narrow" pitchFamily="34" charset="0"/>
              </a:rPr>
              <a:t>»;</a:t>
            </a:r>
          </a:p>
          <a:p>
            <a:pPr marL="0" lvl="0" indent="0"/>
            <a:r>
              <a:rPr lang="ru-RU" sz="2000" dirty="0">
                <a:latin typeface="Arial Narrow" pitchFamily="34" charset="0"/>
              </a:rPr>
              <a:t>унижением </a:t>
            </a:r>
            <a:r>
              <a:rPr lang="ru-RU" sz="2000" dirty="0" smtClean="0">
                <a:latin typeface="Arial Narrow" pitchFamily="34" charset="0"/>
              </a:rPr>
              <a:t>подростков</a:t>
            </a:r>
            <a:r>
              <a:rPr lang="ru-RU" sz="2000" dirty="0">
                <a:latin typeface="Arial Narrow" pitchFamily="34" charset="0"/>
              </a:rPr>
              <a:t>, подчеркиванием их бесправности и зависимости от </a:t>
            </a:r>
            <a:r>
              <a:rPr lang="ru-RU" sz="2000" dirty="0" smtClean="0">
                <a:latin typeface="Arial Narrow" pitchFamily="34" charset="0"/>
              </a:rPr>
              <a:t>взрослых</a:t>
            </a:r>
            <a:r>
              <a:rPr lang="ru-RU" sz="2000" dirty="0">
                <a:latin typeface="Arial Narrow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254888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Работа с родителями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568952" cy="5616624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latin typeface="Arial Narrow" pitchFamily="34" charset="0"/>
              </a:rPr>
              <a:t>Информация для родителей «Новые условия обучения – новые подходы в воспитании» (оформление информационных листов, буклетов).</a:t>
            </a:r>
          </a:p>
          <a:p>
            <a:r>
              <a:rPr lang="ru-RU" dirty="0">
                <a:latin typeface="Arial Narrow" pitchFamily="34" charset="0"/>
              </a:rPr>
              <a:t>Оформление информационных материалов «Возрастные особенности юношеского возраста»</a:t>
            </a:r>
          </a:p>
          <a:p>
            <a:r>
              <a:rPr lang="ru-RU" dirty="0">
                <a:latin typeface="Arial Narrow" pitchFamily="34" charset="0"/>
              </a:rPr>
              <a:t>Оформление информационных материалов «Психология современного студента», «Учет индивидуальных особенностей студентов в период адаптации».</a:t>
            </a:r>
          </a:p>
          <a:p>
            <a:r>
              <a:rPr lang="ru-RU" dirty="0" smtClean="0">
                <a:latin typeface="Arial Narrow" pitchFamily="34" charset="0"/>
              </a:rPr>
              <a:t>Консультации </a:t>
            </a:r>
            <a:r>
              <a:rPr lang="ru-RU" dirty="0">
                <a:latin typeface="Arial Narrow" pitchFamily="34" charset="0"/>
              </a:rPr>
              <a:t>для родителей  «Период адаптации - пути преодоления трудностей»</a:t>
            </a:r>
          </a:p>
          <a:p>
            <a:r>
              <a:rPr lang="ru-RU" dirty="0">
                <a:latin typeface="Arial Narrow" pitchFamily="34" charset="0"/>
              </a:rPr>
              <a:t>Беседы с родителями «Развитие учебной и профессиональной мотивации у студентов»  (с использованием электронных ресурсов)</a:t>
            </a:r>
          </a:p>
          <a:p>
            <a:r>
              <a:rPr lang="ru-RU" dirty="0" smtClean="0">
                <a:latin typeface="Arial Narrow" pitchFamily="34" charset="0"/>
              </a:rPr>
              <a:t>Психологическая </a:t>
            </a:r>
            <a:r>
              <a:rPr lang="ru-RU" dirty="0">
                <a:latin typeface="Arial Narrow" pitchFamily="34" charset="0"/>
              </a:rPr>
              <a:t>беседа «Роль семьи в становлении личности»</a:t>
            </a:r>
          </a:p>
          <a:p>
            <a:pPr marL="0" indent="0">
              <a:buNone/>
            </a:pPr>
            <a:r>
              <a:rPr lang="ru-RU" dirty="0">
                <a:latin typeface="Arial Narrow" pitchFamily="34" charset="0"/>
              </a:rPr>
              <a:t>В каких бы формах ни проявлялась тревожность </a:t>
            </a:r>
            <a:r>
              <a:rPr lang="ru-RU" dirty="0" smtClean="0">
                <a:latin typeface="Arial Narrow" pitchFamily="34" charset="0"/>
              </a:rPr>
              <a:t>студента, </a:t>
            </a:r>
            <a:r>
              <a:rPr lang="ru-RU" dirty="0">
                <a:latin typeface="Arial Narrow" pitchFamily="34" charset="0"/>
              </a:rPr>
              <a:t>есть один общий совет – повышать его самооценку. Надо помогать ему находить ситуации, в которых он один из лучших, хвалить как можно чаще, не скупиться на проявление любви и нежности. При этом важно помнить: тревожного </a:t>
            </a:r>
            <a:r>
              <a:rPr lang="ru-RU" dirty="0" smtClean="0">
                <a:latin typeface="Arial Narrow" pitchFamily="34" charset="0"/>
              </a:rPr>
              <a:t>подростка </a:t>
            </a:r>
            <a:r>
              <a:rPr lang="ru-RU" dirty="0">
                <a:latin typeface="Arial Narrow" pitchFamily="34" charset="0"/>
              </a:rPr>
              <a:t>очень непросто убедить в том, что он действительно хороший. Тревожного ребенка не страшно перехвалить – он все равно относится к похвалам с некоторым недоверием.</a:t>
            </a:r>
          </a:p>
        </p:txBody>
      </p:sp>
    </p:spTree>
    <p:extLst>
      <p:ext uri="{BB962C8B-B14F-4D97-AF65-F5344CB8AC3E}">
        <p14:creationId xmlns:p14="http://schemas.microsoft.com/office/powerpoint/2010/main" val="33988877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akinfeeva.NKSE\Desktop\сенсорная\IMG_20220610_075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2808312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843" name="Picture 3" descr="C:\Users\akinfeeva.NKSE\Desktop\сенсорная\IMG_20220610_0748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404664"/>
            <a:ext cx="2808312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844" name="Picture 4" descr="C:\Users\akinfeeva.NKSE\Desktop\сенсорная\IMG_20220610_0749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32656"/>
            <a:ext cx="2736304" cy="36484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845" name="Picture 5" descr="C:\Users\akinfeeva.NKSE\Desktop\сенсорная\IMG_20220610_0749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293096"/>
            <a:ext cx="2952328" cy="2214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563888" y="4221088"/>
            <a:ext cx="5112568" cy="223224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Релаксация и медитация</a:t>
            </a:r>
            <a:br>
              <a:rPr lang="ru-RU" sz="4000" b="1" dirty="0" smtClean="0"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Сенсорная комната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Pictures\slide28-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9368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0126" y="274638"/>
            <a:ext cx="4489270" cy="315436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 Narrow" pitchFamily="34" charset="0"/>
              </a:rPr>
              <a:t>Новороссийский колледж строительства и экономики:</a:t>
            </a:r>
            <a:br>
              <a:rPr lang="ru-RU" sz="3200" b="1" dirty="0" smtClean="0">
                <a:latin typeface="Arial Narrow" pitchFamily="34" charset="0"/>
              </a:rPr>
            </a:br>
            <a:r>
              <a:rPr lang="ru-RU" sz="3200" b="1" dirty="0" smtClean="0">
                <a:latin typeface="Arial Narrow" pitchFamily="34" charset="0"/>
              </a:rPr>
              <a:t>2 учебных корпуса</a:t>
            </a:r>
            <a:br>
              <a:rPr lang="ru-RU" sz="3200" b="1" dirty="0" smtClean="0">
                <a:latin typeface="Arial Narrow" pitchFamily="34" charset="0"/>
              </a:rPr>
            </a:br>
            <a:r>
              <a:rPr lang="ru-RU" sz="3200" b="1" dirty="0" smtClean="0">
                <a:latin typeface="Arial Narrow" pitchFamily="34" charset="0"/>
              </a:rPr>
              <a:t>2 общежития</a:t>
            </a:r>
            <a:endParaRPr lang="ru-RU" sz="3200" b="1" dirty="0"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573016"/>
            <a:ext cx="4896544" cy="3024336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latin typeface="Arial Narrow" pitchFamily="34" charset="0"/>
              </a:rPr>
              <a:t>Более 3 тыс. студентов</a:t>
            </a:r>
          </a:p>
          <a:p>
            <a:r>
              <a:rPr lang="ru-RU" b="1" dirty="0" smtClean="0">
                <a:latin typeface="Arial Narrow" pitchFamily="34" charset="0"/>
              </a:rPr>
              <a:t>Более 35 специальностей</a:t>
            </a:r>
          </a:p>
          <a:p>
            <a:r>
              <a:rPr lang="ru-RU" b="1" dirty="0" smtClean="0">
                <a:latin typeface="Arial Narrow" pitchFamily="34" charset="0"/>
              </a:rPr>
              <a:t>3 формы обучения: очная, заочная, с применением дистанционных технологий</a:t>
            </a:r>
            <a:endParaRPr lang="ru-RU" b="1" dirty="0">
              <a:latin typeface="Arial Narrow" pitchFamily="34" charset="0"/>
            </a:endParaRPr>
          </a:p>
        </p:txBody>
      </p:sp>
      <p:pic>
        <p:nvPicPr>
          <p:cNvPr id="1026" name="Picture 2" descr="\\dc.nkse.net\foto_album\Забелинской\IMG_94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4138606" cy="2759071"/>
          </a:xfrm>
          <a:prstGeom prst="rect">
            <a:avLst/>
          </a:prstGeom>
          <a:noFill/>
        </p:spPr>
      </p:pic>
      <p:pic>
        <p:nvPicPr>
          <p:cNvPr id="1027" name="Picture 3" descr="\\dc.nkse.net\foto_album\Забелинской\IMG_93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007180"/>
            <a:ext cx="3731332" cy="248755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351440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Тревога </a:t>
            </a:r>
            <a:r>
              <a:rPr lang="ru-RU" sz="2400" dirty="0" smtClean="0">
                <a:latin typeface="Arial Narrow" pitchFamily="34" charset="0"/>
              </a:rPr>
              <a:t>- беспокойное </a:t>
            </a:r>
            <a:r>
              <a:rPr lang="ru-RU" sz="2400" dirty="0">
                <a:latin typeface="Arial Narrow" pitchFamily="34" charset="0"/>
              </a:rPr>
              <a:t>состояние, которое может возникать у человека в ситуациях, которые могут представлять для него какого-либо рода физическую или психологическую угрозу. </a:t>
            </a:r>
            <a:r>
              <a:rPr lang="ru-RU" sz="2400" dirty="0" smtClean="0">
                <a:latin typeface="Arial Narrow" pitchFamily="34" charset="0"/>
              </a:rPr>
              <a:t/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b="1" dirty="0" smtClean="0">
                <a:latin typeface="Arial Narrow" pitchFamily="34" charset="0"/>
              </a:rPr>
              <a:t>Тревожность </a:t>
            </a:r>
            <a:r>
              <a:rPr lang="ru-RU" sz="2400" dirty="0" smtClean="0">
                <a:latin typeface="Arial Narrow" pitchFamily="34" charset="0"/>
              </a:rPr>
              <a:t>- личностное </a:t>
            </a:r>
            <a:r>
              <a:rPr lang="ru-RU" sz="2400" dirty="0">
                <a:latin typeface="Arial Narrow" pitchFamily="34" charset="0"/>
              </a:rPr>
              <a:t>качество легко заметить со стороны, так как оно является </a:t>
            </a:r>
            <a:r>
              <a:rPr lang="ru-RU" sz="2400" dirty="0" smtClean="0">
                <a:latin typeface="Arial Narrow" pitchFamily="34" charset="0"/>
              </a:rPr>
              <a:t>устойчивым </a:t>
            </a:r>
            <a:r>
              <a:rPr lang="ru-RU" sz="2400" dirty="0">
                <a:latin typeface="Arial Narrow" pitchFamily="34" charset="0"/>
              </a:rPr>
              <a:t>качеством</a:t>
            </a:r>
            <a:r>
              <a:rPr lang="ru-RU" sz="2400" dirty="0" smtClean="0">
                <a:latin typeface="Arial Narrow" pitchFamily="34" charset="0"/>
              </a:rPr>
              <a:t>.</a:t>
            </a:r>
            <a:br>
              <a:rPr lang="ru-RU" sz="2400" dirty="0" smtClean="0">
                <a:latin typeface="Arial Narrow" pitchFamily="34" charset="0"/>
              </a:rPr>
            </a:br>
            <a:r>
              <a:rPr lang="ru-RU" sz="2400" b="1" dirty="0">
                <a:latin typeface="Arial Narrow" pitchFamily="34" charset="0"/>
              </a:rPr>
              <a:t>Тревожное расстройство</a:t>
            </a:r>
            <a:r>
              <a:rPr lang="ru-RU" sz="2400" dirty="0">
                <a:latin typeface="Arial Narrow" pitchFamily="34" charset="0"/>
              </a:rPr>
              <a:t> есть показателем неблагополучного прогресса личностного развития, оно имеет природную основу и появляется в результате влияния каких-либо негативных личностных, психологических и, конечно, социальных факторов.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861048"/>
            <a:ext cx="8568952" cy="2736304"/>
          </a:xfrm>
        </p:spPr>
        <p:txBody>
          <a:bodyPr>
            <a:normAutofit/>
          </a:bodyPr>
          <a:lstStyle/>
          <a:p>
            <a:pPr marL="0" indent="0"/>
            <a:r>
              <a:rPr lang="ru-RU" sz="2400" dirty="0"/>
              <a:t>1 тип. Адаптивная, или адекватная </a:t>
            </a:r>
            <a:r>
              <a:rPr lang="ru-RU" sz="2400" dirty="0" smtClean="0"/>
              <a:t>трево</a:t>
            </a:r>
            <a:r>
              <a:rPr lang="ru-RU" sz="2400" dirty="0"/>
              <a:t>жность. </a:t>
            </a:r>
            <a:endParaRPr lang="ru-RU" sz="2400" dirty="0" smtClean="0"/>
          </a:p>
          <a:p>
            <a:pPr marL="0" indent="0"/>
            <a:r>
              <a:rPr lang="ru-RU" sz="2400" dirty="0"/>
              <a:t>2 тип. Повышенная, или собственно тревожность.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Виды тревоги: личностная, учебная, ситуативная, немотивированная.</a:t>
            </a:r>
          </a:p>
          <a:p>
            <a:pPr marL="0" indent="0">
              <a:buNone/>
            </a:pPr>
            <a:r>
              <a:rPr lang="ru-RU" sz="2400" dirty="0" smtClean="0"/>
              <a:t>Тревожность </a:t>
            </a:r>
            <a:r>
              <a:rPr lang="ru-RU" sz="2400" dirty="0"/>
              <a:t>может быть вестником невроза, или уже его симптомом. </a:t>
            </a:r>
          </a:p>
        </p:txBody>
      </p:sp>
    </p:spTree>
    <p:extLst>
      <p:ext uri="{BB962C8B-B14F-4D97-AF65-F5344CB8AC3E}">
        <p14:creationId xmlns:p14="http://schemas.microsoft.com/office/powerpoint/2010/main" val="168427518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778098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 Narrow" pitchFamily="34" charset="0"/>
              </a:rPr>
              <a:t>Т</a:t>
            </a:r>
            <a:r>
              <a:rPr lang="ru-RU" sz="3200" dirty="0" smtClean="0">
                <a:latin typeface="Arial Narrow" pitchFamily="34" charset="0"/>
              </a:rPr>
              <a:t>ревожность </a:t>
            </a:r>
            <a:r>
              <a:rPr lang="ru-RU" sz="3200" dirty="0">
                <a:latin typeface="Arial Narrow" pitchFamily="34" charset="0"/>
              </a:rPr>
              <a:t>сопровождается такими симптомами</a:t>
            </a:r>
            <a:r>
              <a:rPr lang="ru-RU" sz="3200" dirty="0" smtClean="0">
                <a:latin typeface="Arial Narrow" pitchFamily="34" charset="0"/>
              </a:rPr>
              <a:t>:</a:t>
            </a:r>
            <a:endParaRPr lang="ru-RU" sz="3200" dirty="0">
              <a:latin typeface="Arial Narrow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496944" cy="5544616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dirty="0" smtClean="0"/>
              <a:t>Плохое </a:t>
            </a:r>
            <a:r>
              <a:rPr lang="ru-RU" dirty="0"/>
              <a:t>самочувствие: тошнота, сухость во рту, учащённое сердцебиение, повышение давления, головная боль, дрожь в руках и теле, сужение периферического зрения до туннельного, повышенное потоотделение.</a:t>
            </a:r>
          </a:p>
          <a:p>
            <a:pPr lvl="0"/>
            <a:r>
              <a:rPr lang="ru-RU" dirty="0"/>
              <a:t>Усталость от незначительных усилий. Быстрая утомляемость возникает из-за выделения кортизола — гормона стресса. Если вы постоянно беспокоитесь, гормон вырабатывается очень активно, и мозг устаёт работать под его воздействием.</a:t>
            </a:r>
          </a:p>
          <a:p>
            <a:pPr lvl="0"/>
            <a:r>
              <a:rPr lang="ru-RU" dirty="0"/>
              <a:t>Неспособность сосредоточиться. Состояние тревоги снижает способность концентрироваться, и чем сильнее тревога, тем сложнее сосредоточиться на чём-то другом.</a:t>
            </a:r>
          </a:p>
          <a:p>
            <a:pPr lvl="0"/>
            <a:r>
              <a:rPr lang="ru-RU" dirty="0"/>
              <a:t>Раздражительность. Мозг уже занят ожиданием опасности, и ресурсов на то, чтобы сдержать эмоции, может не хватать. Более 90 % людей, ощущающих тревогу, жалуются на вспыльчивость, агрессивность, враждебность.</a:t>
            </a:r>
          </a:p>
          <a:p>
            <a:pPr lvl="0"/>
            <a:r>
              <a:rPr lang="ru-RU" dirty="0"/>
              <a:t>Мышечное напряжение. Человек может сжимать зубы или кулаки, сводить плечи и т. д. Предполагают, что такая мышечная активность связана с готовностью организма бороться и преодолевать сложности.</a:t>
            </a:r>
          </a:p>
          <a:p>
            <a:pPr lvl="0"/>
            <a:r>
              <a:rPr lang="ru-RU" dirty="0"/>
              <a:t>Нарушения </a:t>
            </a:r>
            <a:r>
              <a:rPr lang="ru-RU"/>
              <a:t>сна</a:t>
            </a:r>
            <a:r>
              <a:rPr lang="ru-RU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33640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dirty="0"/>
              <a:t>В программу «Адаптация» входят групповые </a:t>
            </a:r>
            <a:r>
              <a:rPr lang="ru-RU" dirty="0" smtClean="0"/>
              <a:t>занятия: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00808"/>
            <a:ext cx="8424936" cy="4824536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Психологическая </a:t>
            </a:r>
            <a:r>
              <a:rPr lang="ru-RU" dirty="0"/>
              <a:t>беседа «Что значит быть студентом</a:t>
            </a:r>
            <a:r>
              <a:rPr lang="ru-RU" dirty="0" smtClean="0"/>
              <a:t>»</a:t>
            </a:r>
          </a:p>
          <a:p>
            <a:r>
              <a:rPr lang="ru-RU" dirty="0" err="1" smtClean="0"/>
              <a:t>Тренинговое</a:t>
            </a:r>
            <a:r>
              <a:rPr lang="ru-RU" dirty="0" smtClean="0"/>
              <a:t> занятие «Знакомство» (Упражнение «Имя - качество»)</a:t>
            </a:r>
            <a:endParaRPr lang="ru-RU" dirty="0"/>
          </a:p>
          <a:p>
            <a:r>
              <a:rPr lang="ru-RU" dirty="0"/>
              <a:t>Психологическое занятие «Учусь учиться</a:t>
            </a:r>
            <a:r>
              <a:rPr lang="ru-RU" dirty="0" smtClean="0"/>
              <a:t>»</a:t>
            </a:r>
            <a:endParaRPr lang="ru-RU" dirty="0"/>
          </a:p>
          <a:p>
            <a:r>
              <a:rPr lang="ru-RU" dirty="0"/>
              <a:t>Психологическая беседа «Права и обязанности студентов колледжа</a:t>
            </a:r>
            <a:r>
              <a:rPr lang="ru-RU" dirty="0" smtClean="0"/>
              <a:t>»</a:t>
            </a:r>
            <a:endParaRPr lang="ru-RU" dirty="0"/>
          </a:p>
          <a:p>
            <a:r>
              <a:rPr lang="ru-RU" dirty="0"/>
              <a:t>Информационная беседа «Психологическая поддержка и помощь» (подготовка, оформление и размещение  информации</a:t>
            </a:r>
            <a:r>
              <a:rPr lang="ru-RU" dirty="0" smtClean="0"/>
              <a:t>)</a:t>
            </a:r>
          </a:p>
          <a:p>
            <a:r>
              <a:rPr lang="ru-RU" dirty="0" smtClean="0"/>
              <a:t>Конкурс стенгазет «Быть студентом – здорово!»</a:t>
            </a:r>
            <a:endParaRPr lang="ru-RU" dirty="0"/>
          </a:p>
          <a:p>
            <a:r>
              <a:rPr lang="ru-RU" dirty="0"/>
              <a:t>Информационный час «Ответы за актуальные вопросы»</a:t>
            </a:r>
          </a:p>
          <a:p>
            <a:r>
              <a:rPr lang="ru-RU" dirty="0"/>
              <a:t>Рекомендации «Как преодолеть трудности адаптационного периода»</a:t>
            </a:r>
          </a:p>
          <a:p>
            <a:r>
              <a:rPr lang="ru-RU" dirty="0"/>
              <a:t>Психологический час «Профилактика агрессивного и деструктивного поведения»</a:t>
            </a:r>
          </a:p>
          <a:p>
            <a:r>
              <a:rPr lang="ru-RU" dirty="0"/>
              <a:t>Информационная беседа «Сессия без стресса» по психологической помощи в период сессии и экзаменационный </a:t>
            </a:r>
            <a:r>
              <a:rPr lang="ru-RU" dirty="0" smtClean="0"/>
              <a:t>период</a:t>
            </a:r>
            <a:endParaRPr lang="ru-RU" dirty="0"/>
          </a:p>
          <a:p>
            <a:r>
              <a:rPr lang="ru-RU" dirty="0"/>
              <a:t>Психологический тренинг «Снятие напряжения и агрессии</a:t>
            </a:r>
            <a:r>
              <a:rPr lang="ru-RU" dirty="0" smtClean="0"/>
              <a:t>»</a:t>
            </a:r>
            <a:endParaRPr lang="ru-RU" dirty="0"/>
          </a:p>
          <a:p>
            <a:r>
              <a:rPr lang="ru-RU" dirty="0"/>
              <a:t>Психологическое занятие «Помощь студентам в период адаптации</a:t>
            </a:r>
            <a:r>
              <a:rPr lang="ru-RU" dirty="0" smtClean="0"/>
              <a:t>»</a:t>
            </a:r>
          </a:p>
          <a:p>
            <a:r>
              <a:rPr lang="ru-RU" dirty="0" err="1" smtClean="0"/>
              <a:t>Квест</a:t>
            </a:r>
            <a:r>
              <a:rPr lang="ru-RU" dirty="0" smtClean="0"/>
              <a:t> «Следопыт»</a:t>
            </a:r>
          </a:p>
          <a:p>
            <a:r>
              <a:rPr lang="ru-RU" dirty="0" smtClean="0"/>
              <a:t>Неделя «Психологического здоровья»</a:t>
            </a:r>
          </a:p>
          <a:p>
            <a:pPr marL="0" indent="0">
              <a:buNone/>
            </a:pPr>
            <a:r>
              <a:rPr lang="ru-RU" dirty="0" smtClean="0"/>
              <a:t>А так же: «День здоровья» и «Мы строим ДОМ»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98929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ветлана\Desktop\к презентации\IMG_20190207_12415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81"/>
          <a:stretch/>
        </p:blipFill>
        <p:spPr bwMode="auto">
          <a:xfrm>
            <a:off x="179512" y="188640"/>
            <a:ext cx="4271384" cy="2996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C:\Users\Светлана\Desktop\к презентации\IMG_20190211_1306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40"/>
            <a:ext cx="3995936" cy="2996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 descr="C:\Users\Светлана\Desktop\к презентации\IMG_20190211_13205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8" r="1552" b="14023"/>
          <a:stretch/>
        </p:blipFill>
        <p:spPr bwMode="auto">
          <a:xfrm>
            <a:off x="1187624" y="3573016"/>
            <a:ext cx="6336704" cy="3007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229600" cy="79208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Arial Narrow" pitchFamily="34" charset="0"/>
              </a:rPr>
              <a:t>Психологические занятия</a:t>
            </a:r>
            <a:endParaRPr lang="ru-RU" sz="3200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71126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етлана\Desktop\к презентации\WhatsApp Image 2020-05-14 at 10.25.56 (1)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7" t="11545"/>
          <a:stretch/>
        </p:blipFill>
        <p:spPr bwMode="auto">
          <a:xfrm>
            <a:off x="323528" y="332656"/>
            <a:ext cx="4968552" cy="31029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64088" y="188640"/>
            <a:ext cx="3610744" cy="3528392"/>
          </a:xfrm>
        </p:spPr>
        <p:txBody>
          <a:bodyPr>
            <a:normAutofit/>
          </a:bodyPr>
          <a:lstStyle/>
          <a:p>
            <a:pPr lvl="0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Встречи с педагогом-психологом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Творческие тренинги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4365104"/>
            <a:ext cx="2915816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\\backup\info_for_site\Для размещения на сайте - НКСЭ\Отделение сервиса и рекламы\18031\IMG_02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933056"/>
            <a:ext cx="3456384" cy="2755121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293096"/>
            <a:ext cx="3082394" cy="2311795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8" name="Рисунок 7" descr="C:\Documents and Settings\Akinfeeva\Рабочий стол\по работе\Флэш\работа\фото психологическая служба\Фото\P116076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293096"/>
            <a:ext cx="2631482" cy="2275791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669672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фото к 25\_MG_41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0648"/>
            <a:ext cx="3491880" cy="2327920"/>
          </a:xfrm>
          <a:prstGeom prst="rect">
            <a:avLst/>
          </a:prstGeom>
          <a:noFill/>
          <a:ln w="381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kinfeeva\Desktop\фото ТО-11\день здоровья\_MG_4237.jpg"/>
          <p:cNvPicPr>
            <a:picLocks noChangeAspect="1" noChangeArrowheads="1"/>
          </p:cNvPicPr>
          <p:nvPr/>
        </p:nvPicPr>
        <p:blipFill rotWithShape="1">
          <a:blip r:embed="rId3" cstate="print"/>
          <a:srcRect l="13398" t="11152" r="43301" b="8434"/>
          <a:stretch/>
        </p:blipFill>
        <p:spPr bwMode="auto">
          <a:xfrm>
            <a:off x="135198" y="548680"/>
            <a:ext cx="2491705" cy="30849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6" name="Picture 2" descr="C:\Users\akinfeeva\Desktop\фото ТО-11\день здоровья\_MG_4225.jpg"/>
          <p:cNvPicPr>
            <a:picLocks noChangeAspect="1" noChangeArrowheads="1"/>
          </p:cNvPicPr>
          <p:nvPr/>
        </p:nvPicPr>
        <p:blipFill rotWithShape="1">
          <a:blip r:embed="rId4" cstate="print"/>
          <a:srcRect l="38942"/>
          <a:stretch/>
        </p:blipFill>
        <p:spPr bwMode="auto">
          <a:xfrm>
            <a:off x="6300191" y="548680"/>
            <a:ext cx="2652179" cy="28958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7" name="Picture 2" descr="C:\Users\akinfeeva\Desktop\ТО-11\МОРЩАВКЕ\IMG_20151014_131859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789040"/>
            <a:ext cx="3792440" cy="28448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8" name="Picture 2" descr="G:\фото к 25\IMG_20151014_1326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89040"/>
            <a:ext cx="2142239" cy="2856319"/>
          </a:xfrm>
          <a:prstGeom prst="rect">
            <a:avLst/>
          </a:prstGeom>
          <a:noFill/>
          <a:ln w="381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akinfeeva\Desktop\ТО-11\МОРЩАВКЕ\IMG_20151014_133147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6516216" y="3743459"/>
            <a:ext cx="2160240" cy="28818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699792" y="2708920"/>
            <a:ext cx="3549080" cy="99412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Arial Narrow" pitchFamily="34" charset="0"/>
              </a:rPr>
              <a:t>День здоровья</a:t>
            </a:r>
            <a:br>
              <a:rPr lang="ru-RU" sz="3200" b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Arial Narrow" pitchFamily="34" charset="0"/>
              </a:rPr>
              <a:t>Мы строим ДОМ</a:t>
            </a:r>
            <a:endParaRPr lang="ru-RU" sz="32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257</TotalTime>
  <Words>1407</Words>
  <Application>Microsoft Office PowerPoint</Application>
  <PresentationFormat>Экран (4:3)</PresentationFormat>
  <Paragraphs>116</Paragraphs>
  <Slides>27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Arial Narrow</vt:lpstr>
      <vt:lpstr>Calibri</vt:lpstr>
      <vt:lpstr>Times New Roman</vt:lpstr>
      <vt:lpstr>Тема Office</vt:lpstr>
      <vt:lpstr>Document</vt:lpstr>
      <vt:lpstr>Презентация PowerPoint</vt:lpstr>
      <vt:lpstr>ГАПОУ Краснодарского края  «Новороссийский колледж строительства и экономики»</vt:lpstr>
      <vt:lpstr>Новороссийский колледж строительства и экономики: 2 учебных корпуса 2 общежития</vt:lpstr>
      <vt:lpstr>Тревога - беспокойное состояние, которое может возникать у человека в ситуациях, которые могут представлять для него какого-либо рода физическую или психологическую угрозу.  Тревожность - личностное качество легко заметить со стороны, так как оно является устойчивым качеством. Тревожное расстройство есть показателем неблагополучного прогресса личностного развития, оно имеет природную основу и появляется в результате влияния каких-либо негативных личностных, психологических и, конечно, социальных факторов.</vt:lpstr>
      <vt:lpstr>Тревожность сопровождается такими симптомами:</vt:lpstr>
      <vt:lpstr>В программу «Адаптация» входят групповые занятия:</vt:lpstr>
      <vt:lpstr>Психологические занятия</vt:lpstr>
      <vt:lpstr>Встречи с педагогом-психологом Творческие тренинги</vt:lpstr>
      <vt:lpstr>День здоровья Мы строим ДОМ</vt:lpstr>
      <vt:lpstr>Стенгазеты  «Быть студентом – это здорово!»</vt:lpstr>
      <vt:lpstr>Конкурс «Прикольные маски»</vt:lpstr>
      <vt:lpstr>Конкурс «Прикольные маски»</vt:lpstr>
      <vt:lpstr>Конкурс «Прикольные маски»</vt:lpstr>
      <vt:lpstr>Начни день с улыбки!</vt:lpstr>
      <vt:lpstr>Начни день с позитива!</vt:lpstr>
      <vt:lpstr>Презентация PowerPoint</vt:lpstr>
      <vt:lpstr>Презентация PowerPoint</vt:lpstr>
      <vt:lpstr>Презентация PowerPoint</vt:lpstr>
      <vt:lpstr>Индивидуальные упражнения и техники</vt:lpstr>
      <vt:lpstr>Индивидуальные упражнения и техники</vt:lpstr>
      <vt:lpstr>Что мне поможет? Психологические приемы, чтобы снизить тревогу</vt:lpstr>
      <vt:lpstr>Осознание своей силы и контроля</vt:lpstr>
      <vt:lpstr>Приемы в ситуации тревоги (перед и после экзамена, соревнованиями, собеседованием, защитой диплома и т.п. )</vt:lpstr>
      <vt:lpstr>Развитие тревожности у студентов может быть спровоцировано различными семейными факторами:</vt:lpstr>
      <vt:lpstr>Работа с родителями</vt:lpstr>
      <vt:lpstr>Релаксация и медитация Сенсорная комната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Акинфеева Светлана Владимировна</dc:creator>
  <cp:lastModifiedBy>Пользователь</cp:lastModifiedBy>
  <cp:revision>26</cp:revision>
  <dcterms:created xsi:type="dcterms:W3CDTF">2022-06-09T11:41:07Z</dcterms:created>
  <dcterms:modified xsi:type="dcterms:W3CDTF">2022-06-14T08:34:15Z</dcterms:modified>
</cp:coreProperties>
</file>