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48"/>
    <a:srgbClr val="009EDE"/>
    <a:srgbClr val="B9B9B9"/>
    <a:srgbClr val="FF0066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63" d="100"/>
          <a:sy n="63" d="100"/>
        </p:scale>
        <p:origin x="140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600200"/>
            <a:ext cx="80010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D9CB-F572-429E-B77F-F419F46052AB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01775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>
                <a:latin typeface="Arial Black" panose="020B0A04020102020204" pitchFamily="34" charset="0"/>
              </a:rPr>
              <a:t>Чтение </a:t>
            </a:r>
            <a:br>
              <a:rPr lang="ru-RU" sz="7200" b="1" dirty="0">
                <a:latin typeface="Arial Black" panose="020B0A04020102020204" pitchFamily="34" charset="0"/>
              </a:rPr>
            </a:br>
            <a:r>
              <a:rPr lang="ru-RU" sz="7200" b="1" dirty="0">
                <a:latin typeface="Arial Black" panose="020B0A04020102020204" pitchFamily="34" charset="0"/>
              </a:rPr>
              <a:t>без мучения</a:t>
            </a:r>
            <a:endParaRPr lang="en-US" sz="7200" b="1" dirty="0"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b="1" dirty="0"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учитель –дефектолог </a:t>
            </a:r>
            <a:br>
              <a:rPr lang="ru-RU" sz="3200" b="1" dirty="0"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ru-RU" sz="3200" b="1" dirty="0"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Тимашевского филиала </a:t>
            </a:r>
          </a:p>
          <a:p>
            <a:r>
              <a:rPr lang="ru-RU" sz="3200" b="1" dirty="0" err="1"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ЦДиК</a:t>
            </a:r>
            <a:r>
              <a:rPr lang="ru-RU" sz="3200" b="1" dirty="0"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КК</a:t>
            </a:r>
            <a:br>
              <a:rPr lang="ru-RU" sz="3200" b="1" dirty="0"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ru-RU" sz="3200" b="1" dirty="0"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Гурьянова Наталья Ивановна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DD3F8E-9013-4A72-4D86-12863CCEBB12}"/>
              </a:ext>
            </a:extLst>
          </p:cNvPr>
          <p:cNvSpPr txBox="1"/>
          <p:nvPr/>
        </p:nvSpPr>
        <p:spPr>
          <a:xfrm>
            <a:off x="971600" y="620688"/>
            <a:ext cx="7488832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текст</a:t>
            </a:r>
          </a:p>
          <a:p>
            <a:pPr algn="ctr"/>
            <a:r>
              <a:rPr lang="ru-RU" sz="40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</a:t>
            </a:r>
          </a:p>
          <a:p>
            <a:pPr algn="l"/>
            <a:r>
              <a:rPr lang="ru-RU" sz="4000" b="0" i="0" dirty="0">
                <a:solidFill>
                  <a:srgbClr val="00AA48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 НЬЧЕО ЛЕПОНАЯЗ. Сок из моркови дают ЛЕМАНЬКИМ ТЯДЕМ. Морковь ДУКЛАТ В УСП. Из моркови ЛАЮДЕТ ТЛЕКОТЫ.</a:t>
            </a:r>
          </a:p>
        </p:txBody>
      </p:sp>
    </p:spTree>
    <p:extLst>
      <p:ext uri="{BB962C8B-B14F-4D97-AF65-F5344CB8AC3E}">
        <p14:creationId xmlns:p14="http://schemas.microsoft.com/office/powerpoint/2010/main" val="3505924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01D2F5A-E91E-A713-1AC7-5C6AB47230EE}"/>
              </a:ext>
            </a:extLst>
          </p:cNvPr>
          <p:cNvSpPr txBox="1"/>
          <p:nvPr/>
        </p:nvSpPr>
        <p:spPr>
          <a:xfrm>
            <a:off x="827584" y="692696"/>
            <a:ext cx="763284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текст</a:t>
            </a:r>
          </a:p>
          <a:p>
            <a:pPr algn="ctr"/>
            <a:r>
              <a:rPr lang="ru-RU" sz="40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Дятел</a:t>
            </a:r>
          </a:p>
          <a:p>
            <a:pPr algn="l"/>
            <a:r>
              <a:rPr lang="ru-RU" sz="4000" b="0" i="0" dirty="0">
                <a:solidFill>
                  <a:srgbClr val="00AA48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на дереве ДИСИТ ТЕЛЯД. Хвостом упирается в ОСТЛВ ЕРЕАВД. Носом по стволу стучит, УОРК БИЛОТД, букашек ищет.</a:t>
            </a:r>
          </a:p>
        </p:txBody>
      </p:sp>
    </p:spTree>
    <p:extLst>
      <p:ext uri="{BB962C8B-B14F-4D97-AF65-F5344CB8AC3E}">
        <p14:creationId xmlns:p14="http://schemas.microsoft.com/office/powerpoint/2010/main" val="387201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B2790F-B967-0163-3E8E-94ABD2D74406}"/>
              </a:ext>
            </a:extLst>
          </p:cNvPr>
          <p:cNvSpPr txBox="1"/>
          <p:nvPr/>
        </p:nvSpPr>
        <p:spPr>
          <a:xfrm>
            <a:off x="755576" y="476672"/>
            <a:ext cx="7704856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2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деформированные слова. Какое из них должно быть на месте вопросительного знака?</a:t>
            </a:r>
          </a:p>
          <a:p>
            <a:pPr algn="l"/>
            <a:endParaRPr lang="ru-RU" sz="3200" b="0" i="0" dirty="0">
              <a:solidFill>
                <a:srgbClr val="FF000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0" i="0" dirty="0" err="1">
                <a:solidFill>
                  <a:srgbClr val="00AA48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еолп</a:t>
            </a:r>
            <a:endParaRPr lang="ru-RU" sz="3200" b="0" i="0" dirty="0">
              <a:solidFill>
                <a:srgbClr val="00AA48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err="1">
                <a:solidFill>
                  <a:srgbClr val="00AA48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200" b="0" i="0" dirty="0" err="1">
                <a:solidFill>
                  <a:srgbClr val="00AA48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инвш</a:t>
            </a:r>
            <a:endParaRPr lang="ru-RU" sz="3200" b="0" i="0" dirty="0">
              <a:solidFill>
                <a:srgbClr val="00AA48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err="1">
                <a:solidFill>
                  <a:srgbClr val="00AA48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рогох</a:t>
            </a:r>
            <a:endParaRPr lang="ru-RU" sz="3200" b="0" i="0" dirty="0">
              <a:solidFill>
                <a:srgbClr val="00AA48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0" i="0" dirty="0">
                <a:solidFill>
                  <a:srgbClr val="00AA48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сад = </a:t>
            </a:r>
            <a:r>
              <a:rPr lang="ru-RU" sz="3200" b="0" i="0" dirty="0" err="1">
                <a:solidFill>
                  <a:srgbClr val="00AA48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еолп</a:t>
            </a:r>
            <a:endParaRPr lang="ru-RU" sz="3200" b="0" i="0" dirty="0">
              <a:solidFill>
                <a:srgbClr val="00AA48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0" i="0" dirty="0">
                <a:solidFill>
                  <a:srgbClr val="00AA48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огород = </a:t>
            </a:r>
            <a:r>
              <a:rPr lang="ru-RU" sz="3200" b="0" i="0" dirty="0" err="1">
                <a:solidFill>
                  <a:srgbClr val="00AA48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яинвш</a:t>
            </a:r>
            <a:endParaRPr lang="ru-RU" sz="3200" b="0" i="0" dirty="0">
              <a:solidFill>
                <a:srgbClr val="00AA48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0" i="0" dirty="0">
                <a:solidFill>
                  <a:srgbClr val="00AA48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горох= ?</a:t>
            </a:r>
          </a:p>
          <a:p>
            <a:pPr algn="ctr"/>
            <a:endParaRPr lang="ru-RU" sz="3200" dirty="0">
              <a:solidFill>
                <a:srgbClr val="00AA48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0" i="0" dirty="0">
              <a:solidFill>
                <a:srgbClr val="00AA48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8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OpenSans"/>
            </a:endParaRPr>
          </a:p>
          <a:p>
            <a:pPr algn="l"/>
            <a:endParaRPr lang="ru-RU" sz="28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OpenSans"/>
            </a:endParaRPr>
          </a:p>
        </p:txBody>
      </p:sp>
    </p:spTree>
    <p:extLst>
      <p:ext uri="{BB962C8B-B14F-4D97-AF65-F5344CB8AC3E}">
        <p14:creationId xmlns:p14="http://schemas.microsoft.com/office/powerpoint/2010/main" val="4027636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A2B8E3D-01E1-E823-84B1-0B8033A663FD}"/>
              </a:ext>
            </a:extLst>
          </p:cNvPr>
          <p:cNvSpPr txBox="1"/>
          <p:nvPr/>
        </p:nvSpPr>
        <p:spPr>
          <a:xfrm>
            <a:off x="755576" y="764704"/>
            <a:ext cx="770485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рекомендуемой литературы</a:t>
            </a:r>
          </a:p>
          <a:p>
            <a:pPr algn="ctr"/>
            <a:endParaRPr lang="ru-RU" sz="2800" dirty="0">
              <a:solidFill>
                <a:srgbClr val="FF0000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Г.М. </a:t>
            </a:r>
            <a:r>
              <a:rPr lang="ru-RU" sz="2800" dirty="0" err="1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Зегебарт</a:t>
            </a:r>
            <a:r>
              <a:rPr lang="ru-RU" sz="28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– от слова к тексту</a:t>
            </a:r>
          </a:p>
          <a:p>
            <a:pPr algn="just"/>
            <a:r>
              <a:rPr lang="ru-RU" sz="28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Г.М. </a:t>
            </a:r>
            <a:r>
              <a:rPr lang="ru-RU" sz="2800" dirty="0" err="1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Зегебарт</a:t>
            </a:r>
            <a:r>
              <a:rPr lang="ru-RU" sz="28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– от текста к смыслу</a:t>
            </a:r>
          </a:p>
          <a:p>
            <a:pPr algn="just"/>
            <a:r>
              <a:rPr lang="ru-RU" sz="28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С.Г. Зотов Повышение скорости чтения</a:t>
            </a:r>
          </a:p>
          <a:p>
            <a:pPr algn="just"/>
            <a:r>
              <a:rPr lang="ru-RU" sz="28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Т.П. Воронина Дислексия, или Почему ребенок плохо читает?</a:t>
            </a:r>
          </a:p>
          <a:p>
            <a:pPr algn="just"/>
            <a:r>
              <a:rPr lang="ru-RU" sz="28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Г. Абдулова Скорочтение для детей</a:t>
            </a:r>
          </a:p>
          <a:p>
            <a:pPr algn="just"/>
            <a:r>
              <a:rPr lang="ru-RU" sz="28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Г.Г. </a:t>
            </a:r>
            <a:r>
              <a:rPr lang="ru-RU" sz="2800" dirty="0" err="1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Мисаренко</a:t>
            </a:r>
            <a:r>
              <a:rPr lang="ru-RU" sz="28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Дидактический материал для развития техники чтения в начальной школе</a:t>
            </a:r>
          </a:p>
          <a:p>
            <a:pPr algn="just"/>
            <a:r>
              <a:rPr lang="ru-RU" sz="28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О.И. Азова Чтение </a:t>
            </a:r>
            <a:r>
              <a:rPr lang="ru-RU" sz="280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 увлечением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745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58BFFE-488C-8C8D-AC70-22BC9ED973FB}"/>
              </a:ext>
            </a:extLst>
          </p:cNvPr>
          <p:cNvSpPr txBox="1"/>
          <p:nvPr/>
        </p:nvSpPr>
        <p:spPr>
          <a:xfrm>
            <a:off x="611560" y="836712"/>
            <a:ext cx="770485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4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«Читать – это еще ничего не значит, что читать и как понимать прочитанное</a:t>
            </a:r>
          </a:p>
          <a:p>
            <a:pPr algn="r"/>
            <a:r>
              <a:rPr lang="ru-RU" sz="4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– вот в чём главное»</a:t>
            </a:r>
          </a:p>
          <a:p>
            <a:pPr algn="r"/>
            <a:r>
              <a:rPr lang="ru-RU" sz="4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К.Д.Ушинский</a:t>
            </a:r>
            <a:endParaRPr lang="ru-RU" sz="44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399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3F5291-CFE5-34D9-AB3B-DE46A96A348D}"/>
              </a:ext>
            </a:extLst>
          </p:cNvPr>
          <p:cNvSpPr txBox="1"/>
          <p:nvPr/>
        </p:nvSpPr>
        <p:spPr>
          <a:xfrm>
            <a:off x="755576" y="548680"/>
            <a:ext cx="7848872" cy="7971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 основных причин, тормозящих скорость чтения</a:t>
            </a:r>
          </a:p>
          <a:p>
            <a:pPr algn="ctr"/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Природный темп деятельности.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Регрессии (возвращение к прочитанному слову)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антиципации (предугадывание событий)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Артикуляция (членораздельно произношение)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Малое поле зрения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организации внимания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развития памяти (оперативной)</a:t>
            </a:r>
          </a:p>
          <a:p>
            <a:pPr algn="ctr"/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688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11B3C6A-3335-57AC-25C3-9785E82452A5}"/>
              </a:ext>
            </a:extLst>
          </p:cNvPr>
          <p:cNvSpPr txBox="1"/>
          <p:nvPr/>
        </p:nvSpPr>
        <p:spPr>
          <a:xfrm>
            <a:off x="683568" y="620688"/>
            <a:ext cx="7848872" cy="587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решения проблемы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воспитывать маленького читателя личным примером, во-вторых, ничего не делать за ребенка, если он всё умеет делать сам</a:t>
            </a:r>
          </a:p>
          <a:p>
            <a:pPr>
              <a:defRPr/>
            </a:pPr>
            <a:endParaRPr 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условие успешного формирования ребенка-читателя в семье – это единство книжного окружения и книжных интересов детей и родителей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доме должны быть книги – и у взрослых, и у детей, т.к. «дом без книг, подобен телу, лишенному души» Истина, которая была известна древним римлянам. </a:t>
            </a:r>
          </a:p>
          <a:p>
            <a:pPr algn="ctr"/>
            <a:endParaRPr lang="ru-RU" sz="4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078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C31C507-3D7F-A17A-D77F-162B9CDBE235}"/>
              </a:ext>
            </a:extLst>
          </p:cNvPr>
          <p:cNvSpPr txBox="1"/>
          <p:nvPr/>
        </p:nvSpPr>
        <p:spPr>
          <a:xfrm>
            <a:off x="611560" y="548680"/>
            <a:ext cx="7704856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надо обращаться к книгам из личной библиотеки. Их надо читать вслух, всей семьёй, не для ребёнка, а вместе с ребёнком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Читаете ребёнку книгу, после чего, дочитав до самого интересного и захватывающего момента… «вспомните», что вам необходимо постирать или вымыть посуду. Книгу, разумеется, нужно оставить на самом видном месте в пределах досягаемости ребёнка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должно ассоциироваться с удовольствием! </a:t>
            </a:r>
          </a:p>
          <a:p>
            <a:pPr algn="just"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Хвалите свое чадо за прочитанные странички. Дайте при этом понять ребёнку, что читать – это не обязанность, а удовольствие, чтение – занятие добровольное и принуждать его к этому не будут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447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A71326A-1F2E-3625-4116-B58811A61202}"/>
              </a:ext>
            </a:extLst>
          </p:cNvPr>
          <p:cNvSpPr txBox="1"/>
          <p:nvPr/>
        </p:nvSpPr>
        <p:spPr>
          <a:xfrm>
            <a:off x="755576" y="620688"/>
            <a:ext cx="763284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alt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покупку книг праздником. Раз в две недели можно ходить в книжный магазин вместе. Это – знаменательное событие. Заранее оговорить, сколько книг купить и про что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сами писать книги</a:t>
            </a:r>
          </a:p>
          <a:p>
            <a:pPr algn="just"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Эту идею предлагает Сесиль Лупан, автор замечательной книги о раннем развитии ребенка «Поверь в свое дитя». Если фотоаппарат всегда с вами, сделайте несколько ярких снимков вашего ребенка в различных ситуациях (не портреты). Вклейте фотографии в альбом и придумайте по ним историю про ваше чадо с динамичным сюжетом. Запишите ее крупными буквами. Читайте вместе с ребёнком – он будет в восторге. </a:t>
            </a:r>
          </a:p>
          <a:p>
            <a:pPr algn="just"/>
            <a:endParaRPr lang="ru-RU" alt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999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BDCE0CF-6E47-6972-82B9-8FE2462233F1}"/>
              </a:ext>
            </a:extLst>
          </p:cNvPr>
          <p:cNvSpPr txBox="1"/>
          <p:nvPr/>
        </p:nvSpPr>
        <p:spPr>
          <a:xfrm>
            <a:off x="683568" y="908720"/>
            <a:ext cx="7848872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 выполнение уроков следует с чтения, т.к. основу любого предмета составляет чтение. Научишь читать книги и привьёшь      любовь – 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предметы будут даваться легко</a:t>
            </a:r>
          </a:p>
        </p:txBody>
      </p:sp>
    </p:spTree>
    <p:extLst>
      <p:ext uri="{BB962C8B-B14F-4D97-AF65-F5344CB8AC3E}">
        <p14:creationId xmlns:p14="http://schemas.microsoft.com/office/powerpoint/2010/main" val="2101514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902F8E-742F-7D4A-F57E-A99F5B402D1E}"/>
              </a:ext>
            </a:extLst>
          </p:cNvPr>
          <p:cNvSpPr txBox="1"/>
          <p:nvPr/>
        </p:nvSpPr>
        <p:spPr>
          <a:xfrm>
            <a:off x="755576" y="548680"/>
            <a:ext cx="7776864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слова. Найди лишнее слово, которое не подходит по смыслу</a:t>
            </a:r>
          </a:p>
          <a:p>
            <a:pPr algn="ctr"/>
            <a:endParaRPr lang="ru-RU" sz="4000" b="0" i="0" dirty="0">
              <a:solidFill>
                <a:srgbClr val="FF000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0" i="0" dirty="0" err="1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итк</a:t>
            </a:r>
            <a:endParaRPr lang="ru-RU" sz="4000" b="0" i="0" dirty="0">
              <a:solidFill>
                <a:srgbClr val="00B05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0" i="0" dirty="0" err="1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куала</a:t>
            </a:r>
            <a:endParaRPr lang="ru-RU" sz="4000" b="0" i="0" dirty="0">
              <a:solidFill>
                <a:srgbClr val="00B05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0" i="0" dirty="0" err="1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ялили</a:t>
            </a:r>
            <a:endParaRPr lang="ru-RU" sz="4000" b="0" i="0" dirty="0">
              <a:solidFill>
                <a:srgbClr val="00B05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0" i="0" dirty="0" err="1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ледфинь</a:t>
            </a:r>
            <a:endParaRPr lang="ru-RU" sz="4000" b="0" i="0" dirty="0">
              <a:solidFill>
                <a:srgbClr val="00B05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948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BDAE45A-D8A1-FEBD-FCE5-F0A94FB137C0}"/>
              </a:ext>
            </a:extLst>
          </p:cNvPr>
          <p:cNvSpPr txBox="1"/>
          <p:nvPr/>
        </p:nvSpPr>
        <p:spPr>
          <a:xfrm>
            <a:off x="899592" y="476672"/>
            <a:ext cx="7488832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математические действия и прочитай слово</a:t>
            </a:r>
          </a:p>
          <a:p>
            <a:pPr algn="r"/>
            <a:endParaRPr lang="ru-RU" sz="3600" dirty="0">
              <a:solidFill>
                <a:srgbClr val="FF0000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ро</a:t>
            </a:r>
            <a:r>
              <a:rPr lang="ru-RU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 + </a:t>
            </a:r>
            <a:r>
              <a:rPr lang="ru-RU" sz="36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гу</a:t>
            </a:r>
            <a:r>
              <a:rPr lang="ru-RU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 – </a:t>
            </a:r>
            <a:r>
              <a:rPr lang="ru-RU" sz="36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ру</a:t>
            </a:r>
            <a:r>
              <a:rPr lang="ru-RU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 + у + </a:t>
            </a:r>
            <a:r>
              <a:rPr lang="ru-RU" sz="36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рец</a:t>
            </a:r>
            <a:r>
              <a:rPr lang="ru-RU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 =</a:t>
            </a:r>
          </a:p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по + </a:t>
            </a:r>
            <a:r>
              <a:rPr lang="ru-RU" sz="36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ма</a:t>
            </a:r>
            <a:r>
              <a:rPr lang="ru-RU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 + и + дор – а =</a:t>
            </a:r>
          </a:p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ка + па – а + ус + то – о + а =</a:t>
            </a:r>
          </a:p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ум + </a:t>
            </a:r>
            <a:r>
              <a:rPr lang="ru-RU" sz="36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ерк</a:t>
            </a:r>
            <a:r>
              <a:rPr lang="ru-RU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Sans"/>
              </a:rPr>
              <a:t> – ку + б – р + ель =</a:t>
            </a:r>
          </a:p>
          <a:p>
            <a:pPr algn="l"/>
            <a:endParaRPr lang="ru-RU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огурец</a:t>
            </a:r>
          </a:p>
          <a:p>
            <a:pPr algn="l"/>
            <a:r>
              <a:rPr lang="ru-RU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помидор</a:t>
            </a:r>
          </a:p>
          <a:p>
            <a:pPr algn="l"/>
            <a:r>
              <a:rPr lang="ru-RU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</a:t>
            </a:r>
          </a:p>
          <a:p>
            <a:pPr algn="l"/>
            <a:r>
              <a:rPr lang="ru-RU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мебель</a:t>
            </a:r>
          </a:p>
          <a:p>
            <a:pPr algn="ctr"/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374605"/>
      </p:ext>
    </p:extLst>
  </p:cSld>
  <p:clrMapOvr>
    <a:masterClrMapping/>
  </p:clrMapOvr>
</p:sld>
</file>

<file path=ppt/theme/theme1.xml><?xml version="1.0" encoding="utf-8"?>
<a:theme xmlns:a="http://schemas.openxmlformats.org/drawingml/2006/main" name="9_elementarysc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InProgress</ApprovalStatus>
    <EditorialTags xmlns="9d035d7d-02e5-4a00-8b62-9a556aabc7b5" xsi:nil="true"/>
    <MarketSpecific xmlns="9d035d7d-02e5-4a00-8b62-9a556aabc7b5">true</MarketSpecific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>TP</AssetType>
    <IntlLangReview xmlns="9d035d7d-02e5-4a00-8b62-9a556aabc7b5" xsi:nil="true"/>
    <NumericId xmlns="9d035d7d-02e5-4a00-8b62-9a556aabc7b5" xsi:nil="true"/>
    <OOCacheId xmlns="9d035d7d-02e5-4a00-8b62-9a556aabc7b5" xsi:nil="true"/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 xsi:nil="true"/>
    <TPAppVersion xmlns="9d035d7d-02e5-4a00-8b62-9a556aabc7b5" xsi:nil="true"/>
    <IsSearchable xmlns="9d035d7d-02e5-4a00-8b62-9a556aabc7b5">true</IsSearchable>
    <EditorialStatus xmlns="9d035d7d-02e5-4a00-8b62-9a556aabc7b5">Complete</EditorialStatus>
    <UALocComments xmlns="9d035d7d-02e5-4a00-8b62-9a556aabc7b5" xsi:nil="true"/>
    <CSXHash xmlns="9d035d7d-02e5-4a00-8b62-9a556aabc7b5" xsi:nil="true"/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1 Microsoft Managed Content</TrustLevel>
    <UALocRecommendation xmlns="9d035d7d-02e5-4a00-8b62-9a556aabc7b5">Localize</UALocRecommendation>
    <TPApplication xmlns="9d035d7d-02e5-4a00-8b62-9a556aabc7b5" xsi:nil="true"/>
    <AssetId xmlns="9d035d7d-02e5-4a00-8b62-9a556aabc7b5">TP101908665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 xsi:nil="true"/>
    <SubmitterId xmlns="9d035d7d-02e5-4a00-8b62-9a556aabc7b5" xsi:nil="true"/>
    <TemplateStatus xmlns="9d035d7d-02e5-4a00-8b62-9a556aabc7b5">Complete</TemplateStatus>
    <APAuthor xmlns="9d035d7d-02e5-4a00-8b62-9a556aabc7b5">
      <UserInfo>
        <DisplayName>FAREAST\v-thjoth</DisplayName>
        <AccountId>39</AccountId>
        <AccountType/>
      </UserInfo>
    </APAuthor>
    <TPCommandLine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267178</Value>
      <Value>407259</Value>
    </PublishStatusLookup>
    <SourceTitle xmlns="9d035d7d-02e5-4a00-8b62-9a556aabc7b5" xsi:nil="true"/>
    <AcquiredFrom xmlns="9d035d7d-02e5-4a00-8b62-9a556aabc7b5">Internal MS</AcquiredFrom>
    <CSXSubmissionMarket xmlns="9d035d7d-02e5-4a00-8b62-9a556aabc7b5" xsi:nil="true"/>
    <Markets xmlns="9d035d7d-02e5-4a00-8b62-9a556aabc7b5"/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2010-06-18T10:05:00+00:00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2100-01-01T08:00:00+00:00</AssetExpire>
    <Description0 xmlns="91e8d559-4d54-460d-ba58-5d5027f88b4d" xsi:nil="true"/>
    <MachineTranslated xmlns="9d035d7d-02e5-4a00-8b62-9a556aabc7b5">false</MachineTranslated>
    <OutputCachingOn xmlns="9d035d7d-02e5-4a00-8b62-9a556aabc7b5">true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 xsi:nil="true"/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OriginalRelease xmlns="9d035d7d-02e5-4a00-8b62-9a556aabc7b5">14</OriginalRelease>
    <LocLastLocAttemptVersionLookup xmlns="9d035d7d-02e5-4a00-8b62-9a556aabc7b5">184662</LocLastLocAttemptVersionLookup>
    <CampaignTagsTaxHTField0 xmlns="9d035d7d-02e5-4a00-8b62-9a556aabc7b5">
      <Terms xmlns="http://schemas.microsoft.com/office/infopath/2007/PartnerControls"/>
    </CampaignTagsTaxHTField0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RecommendationsModifier xmlns="9d035d7d-02e5-4a00-8b62-9a556aabc7b5" xsi:nil="true"/>
    <LocManualTestRequired xmlns="9d035d7d-02e5-4a00-8b62-9a556aabc7b5">false</LocManualTestRequired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MarketGroupTiers2 xmlns="9d035d7d-02e5-4a00-8b62-9a556aabc7b5" xsi:nil="true"/>
  </documentManagement>
</p:properties>
</file>

<file path=customXml/itemProps1.xml><?xml version="1.0" encoding="utf-8"?>
<ds:datastoreItem xmlns:ds="http://schemas.openxmlformats.org/officeDocument/2006/customXml" ds:itemID="{3F4D9729-83E8-4390-A952-02935A101E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9E10E7-7454-4191-A4C6-F63508B332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24B864-5D6E-45C2-B2E4-A0B9110BFC32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книгами, цифрами и буквами</Template>
  <TotalTime>0</TotalTime>
  <Words>623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Calibri</vt:lpstr>
      <vt:lpstr>OpenSans</vt:lpstr>
      <vt:lpstr>Segoe UI Black</vt:lpstr>
      <vt:lpstr>Times New Roman</vt:lpstr>
      <vt:lpstr>9_elementarysch</vt:lpstr>
      <vt:lpstr>Чтение  без мучения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1PC</dc:creator>
  <cp:keywords>Шаблон оформления</cp:keywords>
  <dc:description>Шаблон оформления
Корпорация Майкрософт</dc:description>
  <cp:lastModifiedBy>1PC</cp:lastModifiedBy>
  <cp:revision>3</cp:revision>
  <dcterms:created xsi:type="dcterms:W3CDTF">2024-09-10T07:30:48Z</dcterms:created>
  <dcterms:modified xsi:type="dcterms:W3CDTF">2024-09-13T13:49:18Z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</Properties>
</file>