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embeddedFontLst>
    <p:embeddedFont>
      <p:font typeface="Onest"/>
      <p:regular r:id="rId17"/>
      <p:bold r:id="rId18"/>
    </p:embeddedFont>
    <p:embeddedFont>
      <p:font typeface="Unbounded"/>
      <p:regular r:id="rId19"/>
      <p:bold r:id="rId20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Открываем занятие с официальной заставки нашего филиала — так ребята сразу видят, кто ведёт встречу и куда можно обратиться за помощью. Дальше перейдём к теме: поговорим о том, как мы общаемся друг с другом и почему один и тот же разговор может и поддержать, и обидеть. Держите в голове главную мысль: стиль общения — это выбор, и его можно менять.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Посмотрите на фото: ребята собрались в круг и положили ладони вместе — так выглядит разговор, где каждого услышали. Сегодня поговорим о том, что мы делаем каждый день, но почти не замечаем, — о стилях общения. У каждого из нас есть привычный способ разговаривать: кто-то давит, кто-то уступает, а кто-то умеет говорить так, что его слышат. За этот урок разберём три стиля, потренируемся их узнавать и проверим на себе, какой ближе каждому из вас.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Прежде чем разбирать стили общения, давайте договоримся, что такое общение вообще. Это не просто разговор — это обмен информацией, эмоциями и влиянием: мы что-то сообщаем, что-то чувствуем и как-то действуем на другого человека. Для вас, подростков, это особенно важно, потому что именно через общение вы находите друзей, получаете поддержку и чувствуете, что вас понимают. Но есть тревожная цифра: по данным психологов, до 70% конфликтов в классе возникает из-за неправильно выбранного стиля разговора. То есть проблема не в том, что мы говорим, а в том, как мы это делаем. Именно поэтому дальше мы разберём разные стили общения и посмотрим, какой из них помогает, а какой только портит отношения.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Мы разобрали три стиля общения на одной и той же ситуации — просьбе одолжить телефон. Агрессивный стиль: «Дай быстро!» — вроде бы добиваешься своего, но собеседник пугается и обижается, и в следующий раз тебе уже не помогут. Пассивный: «Ну… если тебе не сложно…» — тебя могут просто не услышать, и ты останешься без телефона и с обидой. А уверенный: «Мне нужно позвонить, дай, пожалуйста, на минуту» — ты чётко говоришь, что тебе нужно, и уважаешь другого. Заметьте: разница не в громкости, а в уважении к себе и к собеседнику. Уверенный стиль — это навык, и его можно тренировать.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Давайте разберём первый стиль — агрессивный. Его легко узнать по громкому голосу, перебиванию, обвинениям, угрозам и сарказму: человек как будто говорит «я важнее всех». Что происходит с собеседником? Он либо защищается в ответ, либо просто уходит — и отношения рушатся. Вспомните типичную школьную ситуацию: кто-то накричал на одноклассника из-за места за партой. Место, может, и отстоял, а вот доверие потерял. Запомните главное: агрессия не решает проблему, она разрушает отношения. Дальше посмотрим, что происходит, когда человек, наоборот, боится сказать хоть слово.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Пассивный стиль — это когда человек выбирает молчание вместо спора. Он говорит тихо, извиняется без причины и соглашается, даже если внутри не согласен. Кажется, что так проще: конфликта нет, все довольны. Но на самом деле обиды копятся, и постепенно окружающие перестают спрашивать его мнение — ведь он всегда говорит «да». Вспомните ситуацию: одноклассник просит списать, ты сам не выучил, но киваешь и отдаёшь тетрадь. Это и есть пассивный стиль в действии. Дальше разберём, как звучит противоположный — агрессивный — и почему он тоже не работает.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Уверенный стиль — это то, к чему мы все стремимся, потому что он единственный работает вдолгую. Заметьте: здесь нет ни крика, ни заискивания — человек просто честно говорит о себе и своих границах. «Я-сообщение» звучит так: «мне неприятно, когда берут мои вещи без спроса» — и это не обвинение, а факт, с которым можно что-то сделать. Уверенный человек умеет и попросить, и отказать, и при этом не потерять ни себя, ни друга. Это и есть золотая середина между агрессией и пассивностью, о которой мы говорили раньше.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Отказывать бывает страшно: кажется, что тебя перестанут уважать или обидятся. Но уверенный отказ — это не грубость, а спокойная честность. Сначала выслушай просьбу до конца, потом коротко скажи «нет» без извинений, объясни причину одной фразой и предложи альтернативу. Например: «Не могу дать списать — это не поможет на контрольной. Давай разберём тему вместе». Так ты защищаешь свои границы и при этом остаёшься другом.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А теперь проверим, как вы чувствуете стили на слух. Я прочитаю три реплики — представьте, что это говорит ваш одноклассник. Поднимите руку, когда узнаете стиль: агрессивный, пассивный или уверенный. Обратите внимание на третью реплику — в ней человек говорит о своих чувствах и предлагает решение, а не обвиняет и не молчит. Именно так звучит уверенное общение, и именно оно чаще всего сохраняет дружбу. После голосования обсудим, что почувствует собеседник в каждом случае.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Сравните две фразы. «Ты меня бесишь!» — это ты-обвинение: в ней мы вешаем ярлык на человека, и он сразу начинает защищаться. А «Я злюсь, когда меня перебивают» — это я-сообщение: я говорю о своём чувстве и о конкретной ситуации, а не о том, какой ты плохой. Секрет в трёх частях: назвать чувство, назвать ситуацию и попросить о конкретном действии. Давайте потренируемся: я дам три «ты-обвинения», а вы переделаете их в «я-сообщения» — и увидите, как меняется тон разговора.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Конфликты в школе и дома — это нормально, ненормально, когда они переходят в крик и обиды. Давайте разберём простой алгоритм из пяти шагов на примере спора из-за совместного проекта. Сначала остановиться и выдохнуть: пока ты злишься, ты не решаешь проблему, а только усиливаешь ссору. Потом назвать проблему без обвинений — говорим о деле, а не о человеке. Дальше обязательно выслушать другую сторону: часто за претензией стоит причина, о которой ты даже не догадывался. И только затем предлагаем варианты и договариваемся, проверяя, что решение подходит обоим. Попробуйте пройти эти шаги в следующем споре — и увидите, что договориться реально без крика.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Сейчас мы переходим от теории к практике. Каждая пара получает свою карточку с ситуацией — одолжить вещь, отказаться от прогулки или ответить на насмешку. Ваша задача — разыграть диалог так, чтобы ответ прозвучал уверенно: используйте я-сообщение и спокойный отказ, без агрессии и без замалчивания. На подготовку и показ у вас семь минут. Пока пара выступает, остальные слушают и оценивают по трём критериям: прозвучало ли я-сообщение, был ли отказ спокойным и уверенным, и удалось ли сохранить уважение к собеседнику. После каждого диалога мы коротко разберём, что получилось, а что можно улучшить.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Давайте подведём главный итог урока. Агрессивный стиль разрушает отношения: после крика и обвинений люди отдаляются. Пассивный разрушает самоуважение: когда мы всё время молчим и уступаем, внутри копится обида. А уверенный стиль строит и то, и другое — он про уважение к себе и к собеседнику одновременно. И самое важное: этому стилю можно научиться, это навык, а не черта характера. Значит, каждый из вас может его в себе развить.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ru-RU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3"/>
          <p:cNvPicPr/>
          <p:nvPr/>
        </p:nvPicPr>
        <p:blipFill>
          <a:blip r:embed="rId4"/>
          <a:stretch>
            <a:fillRect/>
          </a:stretch>
        </p:blipFill>
        <p:spPr>
          <a:xfrm>
            <a:off x="0" y="72595"/>
            <a:ext cx="12192000" cy="671280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144623" y="1145044"/>
            <a:ext cx="11902751" cy="5761490"/>
          </a:xfrm>
          <a:prstGeom prst="rect">
            <a:avLst/>
          </a:prstGeom>
        </p:spPr>
      </p:pic>
      <p:sp>
        <p:nvSpPr>
          <p:cNvPr id="4" name="card4"/>
          <p:cNvSpPr/>
          <p:nvPr/>
        </p:nvSpPr>
        <p:spPr>
          <a:xfrm>
            <a:off x="6773307" y="1212850"/>
            <a:ext cx="4656693" cy="4064000"/>
          </a:xfrm>
          <a:prstGeom prst="roundRect">
            <a:avLst>
              <a:gd name="adj" fmla="val 5156"/>
            </a:avLst>
          </a:prstGeom>
          <a:solidFill>
            <a:schemeClr val="bg2"/>
          </a:solidFill>
          <a:ln>
            <a:noFill/>
          </a:ln>
        </p:spPr>
      </p:sp>
      <p:pic>
        <p:nvPicPr>
          <p:cNvPr id="5" name="pic5"/>
          <p:cNvPicPr/>
          <p:nvPr/>
        </p:nvPicPr>
        <p:blipFill>
          <a:blip r:embed="rId4"/>
          <a:srcRect l="11771" r="11771"/>
          <a:stretch>
            <a:fillRect/>
          </a:stretch>
        </p:blipFill>
        <p:spPr>
          <a:xfrm>
            <a:off x="6773307" y="1212850"/>
            <a:ext cx="4656693" cy="4064000"/>
          </a:xfrm>
          <a:prstGeom prst="rect">
            <a:avLst/>
          </a:prstGeom>
        </p:spPr>
      </p:pic>
      <p:sp>
        <p:nvSpPr>
          <p:cNvPr id="6" name="text6"/>
          <p:cNvSpPr>
            <a:spLocks noChangeArrowheads="1"/>
          </p:cNvSpPr>
          <p:nvPr/>
        </p:nvSpPr>
        <p:spPr>
          <a:xfrm>
            <a:off x="522514" y="1544743"/>
            <a:ext cx="6176866" cy="91792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320"/>
              </a:lnSpc>
            </a:pPr>
            <a:r>
              <a:rPr lang="ru-RU" sz="2000" cap="all" spc="198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Занятие</a:t>
            </a:r>
            <a:r>
              <a:rPr lang="ru-RU" sz="2000" cap="all" spc="198" dirty="0">
                <a:solidFill>
                  <a:schemeClr val="accent1"/>
                </a:solidFill>
                <a:latin typeface="Onest"/>
              </a:rPr>
              <a:t> с элементами тренинга для</a:t>
            </a:r>
          </a:p>
          <a:p>
            <a:pPr>
              <a:lnSpc>
                <a:spcPts val="1320"/>
              </a:lnSpc>
            </a:pPr>
            <a:endParaRPr lang="ru-RU" sz="2000" cap="all" spc="198" dirty="0">
              <a:solidFill>
                <a:schemeClr val="accent1"/>
              </a:solidFill>
              <a:latin typeface="Onest"/>
            </a:endParaRPr>
          </a:p>
          <a:p>
            <a:pPr algn="ctr">
              <a:lnSpc>
                <a:spcPts val="1320"/>
              </a:lnSpc>
            </a:pPr>
            <a:r>
              <a:rPr lang="ru-RU" sz="2000" cap="all" spc="198" dirty="0">
                <a:solidFill>
                  <a:schemeClr val="accent1"/>
                </a:solidFill>
                <a:latin typeface="Onest"/>
              </a:rPr>
              <a:t> подростков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522514" y="2705877"/>
            <a:ext cx="5768193" cy="1989947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4830"/>
              </a:lnSpc>
            </a:pPr>
            <a:r>
              <a:rPr lang="ru-RU" sz="4600" spc="-45" dirty="0">
                <a:solidFill>
                  <a:schemeClr val="tx1"/>
                </a:solidFill>
                <a:latin typeface="Unbounded"/>
              </a:rPr>
              <a:t>«Мой стиль общения»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4939030"/>
            <a:ext cx="5528707" cy="86995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2250"/>
              </a:lnSpc>
            </a:pPr>
            <a:r>
              <a:rPr lang="ru-RU" sz="1500" dirty="0">
                <a:solidFill>
                  <a:srgbClr val="71698E"/>
                </a:solidFill>
                <a:latin typeface="Onest"/>
              </a:rPr>
              <a:t>Разберём три стиля общения, научимся их распознавать и поймём, почему от стиля зависит, поймут ли тебя и захотят ли с тобой говорить.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913731" y="6073140"/>
            <a:ext cx="4699635" cy="2108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560"/>
              </a:lnSpc>
            </a:pPr>
            <a:r>
              <a:rPr lang="ru-RU" sz="1300" dirty="0">
                <a:solidFill>
                  <a:schemeClr val="tx1"/>
                </a:solidFill>
                <a:latin typeface="Onest"/>
              </a:rPr>
              <a:t>Педагог-психолог</a:t>
            </a:r>
            <a:r>
              <a:rPr lang="ru-RU" sz="1300" b="1" dirty="0">
                <a:solidFill>
                  <a:schemeClr val="tx1"/>
                </a:solidFill>
                <a:latin typeface="Onest"/>
              </a:rPr>
              <a:t> </a:t>
            </a:r>
            <a:r>
              <a:rPr lang="ru-RU" sz="1300" dirty="0">
                <a:solidFill>
                  <a:schemeClr val="tx1"/>
                </a:solidFill>
                <a:latin typeface="Onest"/>
              </a:rPr>
              <a:t>Бондаренко Ольга Психологии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45D6BF7-ED1B-40F2-81BB-A3661F9EC2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2816" y="49724"/>
            <a:ext cx="3766367" cy="1064837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7D156AAE-B3F7-4F1E-82AD-EB7C0BD5B3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28536"/>
            <a:ext cx="999831" cy="920576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170E4486-C8A3-4813-A38C-9053D1D1BA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0962" y="59019"/>
            <a:ext cx="932769" cy="89009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5"/>
          <p:cNvSpPr>
            <a:spLocks noChangeArrowheads="1"/>
          </p:cNvSpPr>
          <p:nvPr/>
        </p:nvSpPr>
        <p:spPr>
          <a:xfrm>
            <a:off x="762000" y="1539557"/>
            <a:ext cx="10693400" cy="17729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4620"/>
              </a:lnSpc>
            </a:pPr>
            <a:r>
              <a:rPr lang="ru-RU" sz="4400" spc="-43" dirty="0">
                <a:solidFill>
                  <a:schemeClr val="tx1"/>
                </a:solidFill>
                <a:latin typeface="Unbounded"/>
              </a:rPr>
              <a:t>Общение — это обмен информацией, эмоциями и влиянием между людьми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3949383"/>
            <a:ext cx="8915400" cy="182245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2850"/>
              </a:lnSpc>
            </a:pPr>
            <a:r>
              <a:rPr lang="ru-RU" sz="2000" dirty="0">
                <a:solidFill>
                  <a:srgbClr val="71698E"/>
                </a:solidFill>
                <a:latin typeface="Onest"/>
              </a:rPr>
              <a:t>Через общение подросток получает друзей, поддержку и понимание. Но если стиль разговора выбран неправильно, даже невинное замечание может превратиться в ссору: по данным психологов, до 70% конфликтов в классе возникает именно из-за этого. Поэтому так важно понимать, как мы говорим и как нас слышат другие.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5"/>
          <p:cNvSpPr>
            <a:spLocks noChangeArrowheads="1"/>
          </p:cNvSpPr>
          <p:nvPr/>
        </p:nvSpPr>
        <p:spPr>
          <a:xfrm>
            <a:off x="762000" y="814705"/>
            <a:ext cx="10693400" cy="8661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3360"/>
              </a:lnSpc>
            </a:pPr>
            <a:r>
              <a:rPr lang="ru-RU" sz="3200" spc="-31" dirty="0">
                <a:solidFill>
                  <a:schemeClr val="tx1"/>
                </a:solidFill>
                <a:latin typeface="Unbounded"/>
              </a:rPr>
              <a:t>Три стиля общения: агрессивный, пассивный, уверенный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1562100" y="2386965"/>
            <a:ext cx="1820132" cy="2870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2160"/>
              </a:lnSpc>
            </a:pPr>
            <a:r>
              <a:rPr lang="ru-RU" sz="2400" b="1" dirty="0">
                <a:solidFill>
                  <a:schemeClr val="tx1"/>
                </a:solidFill>
                <a:latin typeface="Onest"/>
              </a:rPr>
              <a:t>Плюсы стиля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1092200" y="2951480"/>
            <a:ext cx="5232400" cy="26035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457200" indent="-457200">
              <a:lnSpc>
                <a:spcPts val="1950"/>
              </a:lnSpc>
              <a:buFont typeface="Wingdings" panose="05000000000000000000" pitchFamily="2" charset="2"/>
              <a:buChar char="q"/>
            </a:pPr>
            <a:r>
              <a:rPr lang="ru-RU" sz="2000" dirty="0">
                <a:solidFill>
                  <a:schemeClr val="tx1"/>
                </a:solidFill>
                <a:latin typeface="Onest"/>
              </a:rPr>
              <a:t>Агрессивный: «Дай быстро!» — тебя замечают и уступают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1092200" y="3510410"/>
            <a:ext cx="4622800" cy="508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342900" indent="-342900">
              <a:lnSpc>
                <a:spcPts val="1950"/>
              </a:lnSpc>
              <a:buFont typeface="Wingdings" panose="05000000000000000000" pitchFamily="2" charset="2"/>
              <a:buChar char="q"/>
            </a:pPr>
            <a:r>
              <a:rPr lang="ru-RU" sz="2000" dirty="0">
                <a:solidFill>
                  <a:schemeClr val="tx1"/>
                </a:solidFill>
                <a:latin typeface="Onest"/>
              </a:rPr>
              <a:t>Пассивный: «Ну… если тебе не сложно…» — тебя считают удобным и неконфликтным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1092200" y="4316990"/>
            <a:ext cx="4622800" cy="508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342900" indent="-342900">
              <a:lnSpc>
                <a:spcPts val="1950"/>
              </a:lnSpc>
              <a:buFont typeface="Wingdings" panose="05000000000000000000" pitchFamily="2" charset="2"/>
              <a:buChar char="q"/>
            </a:pPr>
            <a:r>
              <a:rPr lang="ru-RU" sz="2000" dirty="0">
                <a:solidFill>
                  <a:schemeClr val="tx1"/>
                </a:solidFill>
                <a:latin typeface="Onest"/>
              </a:rPr>
              <a:t>Уверенный: «Мне нужно позвонить, дай, пожалуйста, на минуту» — просьбу уважают и выполняют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6972300" y="2386965"/>
            <a:ext cx="1969675" cy="2870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2160"/>
              </a:lnSpc>
            </a:pPr>
            <a:r>
              <a:rPr lang="ru-RU" sz="2400" b="1" dirty="0">
                <a:solidFill>
                  <a:schemeClr val="tx1"/>
                </a:solidFill>
                <a:latin typeface="Onest"/>
              </a:rPr>
              <a:t>Минусы стиля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6502400" y="2951480"/>
            <a:ext cx="4622800" cy="508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342900" indent="-342900">
              <a:lnSpc>
                <a:spcPts val="1950"/>
              </a:lnSpc>
              <a:buFont typeface="Wingdings" panose="05000000000000000000" pitchFamily="2" charset="2"/>
              <a:buChar char="q"/>
            </a:pPr>
            <a:r>
              <a:rPr lang="ru-RU" sz="2000" dirty="0">
                <a:solidFill>
                  <a:schemeClr val="tx1"/>
                </a:solidFill>
                <a:latin typeface="Onest"/>
              </a:rPr>
              <a:t>Собеседник чувствует страх и обиду, отношения рушатся, а конфликты копятся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6502400" y="3796030"/>
            <a:ext cx="4622800" cy="508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285750" indent="-285750">
              <a:lnSpc>
                <a:spcPts val="1950"/>
              </a:lnSpc>
              <a:buFont typeface="Wingdings" panose="05000000000000000000" pitchFamily="2" charset="2"/>
              <a:buChar char="q"/>
            </a:pPr>
            <a:r>
              <a:rPr lang="ru-RU" sz="2000" dirty="0">
                <a:solidFill>
                  <a:schemeClr val="tx1"/>
                </a:solidFill>
                <a:latin typeface="Onest"/>
              </a:rPr>
              <a:t>Твои желания не слышат, просьбы игнорируют, копится раздражение и обида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6502400" y="4640580"/>
            <a:ext cx="4622800" cy="508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342900" indent="-342900">
              <a:lnSpc>
                <a:spcPts val="1950"/>
              </a:lnSpc>
              <a:buFont typeface="Wingdings" panose="05000000000000000000" pitchFamily="2" charset="2"/>
              <a:buChar char="q"/>
            </a:pPr>
            <a:r>
              <a:rPr lang="ru-RU" sz="2000" dirty="0">
                <a:solidFill>
                  <a:schemeClr val="tx1"/>
                </a:solidFill>
                <a:latin typeface="Onest"/>
              </a:rPr>
              <a:t>Требует спокойствия и умения говорить о своих желаниях прямо — этому надо учиться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0" y="0"/>
            <a:ext cx="52070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254000" dist="88900" dir="5400000" rotWithShape="0">
              <a:srgbClr val="311D4E">
                <a:alpha val="10196"/>
              </a:srgbClr>
            </a:outerShdw>
          </a:effectLst>
        </p:spPr>
      </p:sp>
      <p:sp>
        <p:nvSpPr>
          <p:cNvPr id="4" name="card4"/>
          <p:cNvSpPr/>
          <p:nvPr/>
        </p:nvSpPr>
        <p:spPr>
          <a:xfrm>
            <a:off x="5823588" y="3494408"/>
            <a:ext cx="125724" cy="125724"/>
          </a:xfrm>
          <a:prstGeom prst="roundRect">
            <a:avLst>
              <a:gd name="adj" fmla="val 22728"/>
            </a:avLst>
          </a:prstGeom>
          <a:solidFill>
            <a:schemeClr val="accent1"/>
          </a:solidFill>
          <a:ln>
            <a:noFill/>
          </a:ln>
        </p:spPr>
      </p:sp>
      <p:pic>
        <p:nvPicPr>
          <p:cNvPr id="5" name="pic5"/>
          <p:cNvPicPr/>
          <p:nvPr/>
        </p:nvPicPr>
        <p:blipFill>
          <a:blip r:embed="rId4"/>
          <a:srcRect l="27147" r="27147"/>
          <a:stretch>
            <a:fillRect/>
          </a:stretch>
        </p:blipFill>
        <p:spPr>
          <a:xfrm>
            <a:off x="0" y="0"/>
            <a:ext cx="5207000" cy="6858000"/>
          </a:xfrm>
          <a:prstGeom prst="rect">
            <a:avLst/>
          </a:prstGeom>
        </p:spPr>
      </p:pic>
      <p:sp>
        <p:nvSpPr>
          <p:cNvPr id="6" name="text6"/>
          <p:cNvSpPr>
            <a:spLocks noChangeArrowheads="1"/>
          </p:cNvSpPr>
          <p:nvPr/>
        </p:nvSpPr>
        <p:spPr>
          <a:xfrm>
            <a:off x="5842000" y="635000"/>
            <a:ext cx="6223000" cy="1803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320"/>
              </a:lnSpc>
            </a:pPr>
            <a:r>
              <a:rPr lang="ru-RU" sz="1100" cap="all" spc="198">
                <a:solidFill>
                  <a:schemeClr val="accent1"/>
                </a:solidFill>
                <a:latin typeface="Onest"/>
              </a:rPr>
              <a:t>Стили общения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5842000" y="934720"/>
            <a:ext cx="5613400" cy="8509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3300"/>
              </a:lnSpc>
            </a:pPr>
            <a:r>
              <a:rPr lang="ru-RU" sz="3000" b="1" spc="-59">
                <a:solidFill>
                  <a:schemeClr val="tx1"/>
                </a:solidFill>
                <a:latin typeface="Unbounded"/>
              </a:rPr>
              <a:t>Агрессивный стиль: «я важнее всех»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5842000" y="2029460"/>
            <a:ext cx="5613400" cy="11506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2240"/>
              </a:lnSpc>
            </a:pPr>
            <a:r>
              <a:rPr lang="ru-RU" sz="2000" dirty="0">
                <a:solidFill>
                  <a:srgbClr val="71698E"/>
                </a:solidFill>
                <a:latin typeface="Onest"/>
              </a:rPr>
              <a:t>Громкий голос, перебивание, обвинения, угрозы, сарказм — так человек ставит себя выше других. Собеседник в ответ защищается или уходит, и отношения рушатся. Пример из школьной жизни: крик на одноклассника из-за места за партой.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6121400" y="3419793"/>
            <a:ext cx="5618242" cy="269875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2025"/>
              </a:lnSpc>
            </a:pPr>
            <a:r>
              <a:rPr lang="ru-RU" sz="2400" b="1" dirty="0">
                <a:solidFill>
                  <a:schemeClr val="tx1"/>
                </a:solidFill>
                <a:latin typeface="Onest"/>
              </a:rPr>
              <a:t>Агрессия не решает проблему — она разрушает отношения.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0" y="0"/>
            <a:ext cx="52070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254000" dist="88900" dir="5400000" rotWithShape="0">
              <a:srgbClr val="311D4E">
                <a:alpha val="10196"/>
              </a:srgbClr>
            </a:outerShdw>
          </a:effectLst>
        </p:spPr>
      </p:sp>
      <p:sp>
        <p:nvSpPr>
          <p:cNvPr id="4" name="card4"/>
          <p:cNvSpPr/>
          <p:nvPr/>
        </p:nvSpPr>
        <p:spPr>
          <a:xfrm>
            <a:off x="5823588" y="3913508"/>
            <a:ext cx="125724" cy="125724"/>
          </a:xfrm>
          <a:prstGeom prst="roundRect">
            <a:avLst>
              <a:gd name="adj" fmla="val 22728"/>
            </a:avLst>
          </a:prstGeom>
          <a:solidFill>
            <a:schemeClr val="accent1"/>
          </a:solidFill>
          <a:ln>
            <a:noFill/>
          </a:ln>
        </p:spPr>
      </p:sp>
      <p:pic>
        <p:nvPicPr>
          <p:cNvPr id="5" name="pic5"/>
          <p:cNvPicPr/>
          <p:nvPr/>
        </p:nvPicPr>
        <p:blipFill>
          <a:blip r:embed="rId4"/>
          <a:srcRect l="27147" r="27147"/>
          <a:stretch>
            <a:fillRect/>
          </a:stretch>
        </p:blipFill>
        <p:spPr>
          <a:xfrm>
            <a:off x="0" y="0"/>
            <a:ext cx="5207000" cy="6858000"/>
          </a:xfrm>
          <a:prstGeom prst="rect">
            <a:avLst/>
          </a:prstGeom>
        </p:spPr>
      </p:pic>
      <p:sp>
        <p:nvSpPr>
          <p:cNvPr id="6" name="text6"/>
          <p:cNvSpPr>
            <a:spLocks noChangeArrowheads="1"/>
          </p:cNvSpPr>
          <p:nvPr/>
        </p:nvSpPr>
        <p:spPr>
          <a:xfrm>
            <a:off x="5842000" y="635000"/>
            <a:ext cx="6223000" cy="1803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320"/>
              </a:lnSpc>
            </a:pPr>
            <a:r>
              <a:rPr lang="ru-RU" sz="1100" cap="all" spc="198">
                <a:solidFill>
                  <a:schemeClr val="accent1"/>
                </a:solidFill>
                <a:latin typeface="Onest"/>
              </a:rPr>
              <a:t>Стили общения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5842000" y="934720"/>
            <a:ext cx="5613400" cy="127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3300"/>
              </a:lnSpc>
            </a:pPr>
            <a:r>
              <a:rPr lang="ru-RU" sz="3000" b="1" spc="-59">
                <a:solidFill>
                  <a:schemeClr val="tx1"/>
                </a:solidFill>
                <a:latin typeface="Unbounded"/>
              </a:rPr>
              <a:t>Пассивный стиль: «лишь бы не поссориться»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5842000" y="2448560"/>
            <a:ext cx="5613400" cy="11506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2240"/>
              </a:lnSpc>
            </a:pPr>
            <a:r>
              <a:rPr lang="ru-RU" sz="2000" dirty="0">
                <a:solidFill>
                  <a:srgbClr val="71698E"/>
                </a:solidFill>
                <a:latin typeface="Onest"/>
              </a:rPr>
              <a:t>Тихий голос, извинения без причины, согласие против своего желания, неумение сказать «нет». Человек молчит, чтобы избежать конфликта, — но обиды копятся, а его желания перестают учитывать.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6121400" y="3838893"/>
            <a:ext cx="5593874" cy="269875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2025"/>
              </a:lnSpc>
            </a:pPr>
            <a:r>
              <a:rPr lang="ru-RU" sz="2400" dirty="0">
                <a:solidFill>
                  <a:schemeClr val="tx1"/>
                </a:solidFill>
                <a:latin typeface="Onest"/>
              </a:rPr>
              <a:t>Пример: согласился дать списать, хотя сам не выучил урок.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503238"/>
            <a:ext cx="1262380" cy="220345"/>
          </a:xfrm>
          <a:prstGeom prst="roundRect">
            <a:avLst>
              <a:gd name="adj" fmla="val 50000"/>
            </a:avLst>
          </a:prstGeom>
          <a:solidFill>
            <a:srgbClr val="DED8FE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738328" y="2348370"/>
            <a:ext cx="161645" cy="161645"/>
          </a:xfrm>
          <a:prstGeom prst="roundRect">
            <a:avLst>
              <a:gd name="adj" fmla="val 29462"/>
            </a:avLst>
          </a:prstGeom>
          <a:solidFill>
            <a:schemeClr val="accent1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738328" y="3278010"/>
            <a:ext cx="161645" cy="161645"/>
          </a:xfrm>
          <a:prstGeom prst="roundRect">
            <a:avLst>
              <a:gd name="adj" fmla="val 29462"/>
            </a:avLst>
          </a:prstGeom>
          <a:solidFill>
            <a:schemeClr val="accent1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738328" y="4207650"/>
            <a:ext cx="161645" cy="161645"/>
          </a:xfrm>
          <a:prstGeom prst="roundRect">
            <a:avLst>
              <a:gd name="adj" fmla="val 29462"/>
            </a:avLst>
          </a:prstGeom>
          <a:solidFill>
            <a:schemeClr val="accent1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738328" y="5137290"/>
            <a:ext cx="161645" cy="161645"/>
          </a:xfrm>
          <a:prstGeom prst="roundRect">
            <a:avLst>
              <a:gd name="adj" fmla="val 29462"/>
            </a:avLst>
          </a:prstGeom>
          <a:solidFill>
            <a:schemeClr val="accent1"/>
          </a:solidFill>
          <a:ln>
            <a:noFill/>
          </a:ln>
        </p:spPr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889000" y="543878"/>
            <a:ext cx="1227328" cy="131445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935"/>
              </a:lnSpc>
            </a:pPr>
            <a:r>
              <a:rPr lang="ru-RU" sz="850" b="1" cap="all" spc="17" dirty="0">
                <a:solidFill>
                  <a:schemeClr val="accent1"/>
                </a:solidFill>
                <a:latin typeface="Onest"/>
              </a:rPr>
              <a:t>Стили общения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62000" y="799783"/>
            <a:ext cx="10693400" cy="10261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3990"/>
              </a:lnSpc>
            </a:pPr>
            <a:r>
              <a:rPr lang="ru-RU" sz="3800" b="1" spc="-37" dirty="0">
                <a:solidFill>
                  <a:schemeClr val="tx1"/>
                </a:solidFill>
                <a:latin typeface="Unbounded"/>
              </a:rPr>
              <a:t>Уверенный стиль: «я уважаю и себя, и тебя»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079500" y="2269173"/>
            <a:ext cx="9232900" cy="6883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2660"/>
              </a:lnSpc>
            </a:pPr>
            <a:r>
              <a:rPr lang="ru-RU" sz="2400" b="1" dirty="0">
                <a:solidFill>
                  <a:schemeClr val="tx1"/>
                </a:solidFill>
                <a:latin typeface="Onest"/>
              </a:rPr>
              <a:t>Спокойный голос</a:t>
            </a:r>
            <a:r>
              <a:rPr lang="ru-RU" sz="2400" dirty="0">
                <a:solidFill>
                  <a:schemeClr val="tx1"/>
                </a:solidFill>
                <a:latin typeface="Onest"/>
              </a:rPr>
              <a:t> Говоришь ровно, без крика и насмешек — тебя слышат, а не защищаются от тебя.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079500" y="3198813"/>
            <a:ext cx="9232900" cy="6883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2660"/>
              </a:lnSpc>
            </a:pPr>
            <a:r>
              <a:rPr lang="ru-RU" sz="2400" b="1" dirty="0">
                <a:solidFill>
                  <a:schemeClr val="tx1"/>
                </a:solidFill>
                <a:latin typeface="Onest"/>
              </a:rPr>
              <a:t>Взгляд в глаза</a:t>
            </a:r>
            <a:r>
              <a:rPr lang="ru-RU" sz="2400" dirty="0">
                <a:solidFill>
                  <a:schemeClr val="tx1"/>
                </a:solidFill>
                <a:latin typeface="Onest"/>
              </a:rPr>
              <a:t> Смотришь на собеседника открыто: это показывает, что ты говоришь серьёзно и уважаешь его.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079500" y="4128452"/>
            <a:ext cx="9232900" cy="6883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2660"/>
              </a:lnSpc>
            </a:pPr>
            <a:r>
              <a:rPr lang="ru-RU" sz="2400" b="1" dirty="0">
                <a:solidFill>
                  <a:schemeClr val="tx1"/>
                </a:solidFill>
                <a:latin typeface="Onest"/>
              </a:rPr>
              <a:t>«Я-сообщения»</a:t>
            </a:r>
            <a:r>
              <a:rPr lang="ru-RU" sz="2400" dirty="0">
                <a:solidFill>
                  <a:schemeClr val="tx1"/>
                </a:solidFill>
                <a:latin typeface="Onest"/>
              </a:rPr>
              <a:t> Говоришь о своих чувствах: «мне неприятно, когда…» — вместо «ты плохой».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1079500" y="5058093"/>
            <a:ext cx="9232900" cy="6883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2660"/>
              </a:lnSpc>
            </a:pPr>
            <a:r>
              <a:rPr lang="ru-RU" sz="2400" b="1" dirty="0">
                <a:solidFill>
                  <a:schemeClr val="tx1"/>
                </a:solidFill>
                <a:latin typeface="Onest"/>
              </a:rPr>
              <a:t>Просить и отказывать</a:t>
            </a:r>
            <a:r>
              <a:rPr lang="ru-RU" sz="2400" dirty="0">
                <a:solidFill>
                  <a:schemeClr val="tx1"/>
                </a:solidFill>
                <a:latin typeface="Onest"/>
              </a:rPr>
              <a:t> Умеешь и попросить о помощи, и сказать «нет», не оправдываясь и не обижая другого.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762000" y="6141403"/>
            <a:ext cx="8255000" cy="2108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71698E"/>
                </a:solidFill>
                <a:latin typeface="Onest"/>
              </a:rPr>
              <a:t>Уверенность — это не агрессия и не слабость, а золотая середина.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rd4"/>
          <p:cNvSpPr/>
          <p:nvPr/>
        </p:nvSpPr>
        <p:spPr>
          <a:xfrm>
            <a:off x="762000" y="2228533"/>
            <a:ext cx="2247900" cy="3883018"/>
          </a:xfrm>
          <a:prstGeom prst="roundRect">
            <a:avLst>
              <a:gd name="adj" fmla="val 9322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3505200" y="2239963"/>
            <a:ext cx="2247900" cy="3992886"/>
          </a:xfrm>
          <a:prstGeom prst="roundRect">
            <a:avLst>
              <a:gd name="adj" fmla="val 9322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6375400" y="2228532"/>
            <a:ext cx="2247900" cy="3992886"/>
          </a:xfrm>
          <a:prstGeom prst="roundRect">
            <a:avLst>
              <a:gd name="adj" fmla="val 9322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9182100" y="2228533"/>
            <a:ext cx="2247900" cy="3556000"/>
          </a:xfrm>
          <a:prstGeom prst="roundRect">
            <a:avLst>
              <a:gd name="adj" fmla="val 9322"/>
            </a:avLst>
          </a:prstGeom>
          <a:solidFill>
            <a:schemeClr val="tx1"/>
          </a:solidFill>
          <a:ln>
            <a:noFill/>
          </a:ln>
        </p:spPr>
      </p:sp>
      <p:pic>
        <p:nvPicPr>
          <p:cNvPr id="8" name="pic8"/>
          <p:cNvPicPr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62300" y="3898583"/>
            <a:ext cx="254000" cy="215900"/>
          </a:xfrm>
          <a:prstGeom prst="rect">
            <a:avLst/>
          </a:prstGeom>
        </p:spPr>
      </p:pic>
      <p:pic>
        <p:nvPicPr>
          <p:cNvPr id="9" name="pic9"/>
          <p:cNvPicPr/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69000" y="3898583"/>
            <a:ext cx="254000" cy="215900"/>
          </a:xfrm>
          <a:prstGeom prst="rect">
            <a:avLst/>
          </a:prstGeom>
        </p:spPr>
      </p:pic>
      <p:pic>
        <p:nvPicPr>
          <p:cNvPr id="10" name="pic10"/>
          <p:cNvPicPr/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75700" y="3898583"/>
            <a:ext cx="254000" cy="215900"/>
          </a:xfrm>
          <a:prstGeom prst="rect">
            <a:avLst/>
          </a:prstGeom>
        </p:spPr>
      </p:pic>
      <p:sp>
        <p:nvSpPr>
          <p:cNvPr id="12" name="text12"/>
          <p:cNvSpPr>
            <a:spLocks noChangeArrowheads="1"/>
          </p:cNvSpPr>
          <p:nvPr/>
        </p:nvSpPr>
        <p:spPr>
          <a:xfrm>
            <a:off x="762000" y="1253173"/>
            <a:ext cx="11303000" cy="4394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3360"/>
              </a:lnSpc>
            </a:pPr>
            <a:r>
              <a:rPr lang="ru-RU" sz="3200" b="1" spc="-31">
                <a:solidFill>
                  <a:schemeClr val="tx1"/>
                </a:solidFill>
                <a:latin typeface="Unbounded"/>
              </a:rPr>
              <a:t>Как звучит уверенный отказ: 4 шага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1066800" y="2487613"/>
            <a:ext cx="2112264" cy="6223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chemeClr val="accent1"/>
                </a:solidFill>
                <a:latin typeface="Unbounded"/>
              </a:rPr>
              <a:t>1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1066800" y="3396933"/>
            <a:ext cx="1663700" cy="5207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2000"/>
              </a:lnSpc>
            </a:pPr>
            <a:r>
              <a:rPr lang="ru-RU" sz="2400" b="1" dirty="0">
                <a:solidFill>
                  <a:schemeClr val="tx1"/>
                </a:solidFill>
                <a:latin typeface="Onest"/>
              </a:rPr>
              <a:t>Выслушай просьбу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1066800" y="4017963"/>
            <a:ext cx="1663700" cy="1193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860"/>
              </a:lnSpc>
            </a:pPr>
            <a:r>
              <a:rPr lang="ru-RU" sz="2000" dirty="0">
                <a:solidFill>
                  <a:srgbClr val="71698E"/>
                </a:solidFill>
                <a:latin typeface="Onest"/>
              </a:rPr>
              <a:t>Не перебивай и не спорь сразу — дай человеку договорить, чтобы понять, о чём именно просят.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3873500" y="2487613"/>
            <a:ext cx="2112264" cy="6223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chemeClr val="accent1"/>
                </a:solidFill>
                <a:latin typeface="Unbounded"/>
              </a:rPr>
              <a:t>2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3873500" y="3396933"/>
            <a:ext cx="1663700" cy="5207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2000"/>
              </a:lnSpc>
            </a:pPr>
            <a:r>
              <a:rPr lang="ru-RU" sz="2400" b="1" dirty="0">
                <a:solidFill>
                  <a:schemeClr val="tx1"/>
                </a:solidFill>
                <a:latin typeface="Onest"/>
              </a:rPr>
              <a:t>Скажи «нет» без извинений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3803650" y="4283244"/>
            <a:ext cx="1663700" cy="9575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860"/>
              </a:lnSpc>
            </a:pPr>
            <a:r>
              <a:rPr lang="ru-RU" sz="2000" dirty="0">
                <a:solidFill>
                  <a:srgbClr val="71698E"/>
                </a:solidFill>
                <a:latin typeface="Onest"/>
              </a:rPr>
              <a:t>Коротко и спокойно: «Нет, я не могу». Без оправданий и вины — отказ это твоё право.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6680200" y="2487613"/>
            <a:ext cx="2112264" cy="6223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chemeClr val="accent1"/>
                </a:solidFill>
                <a:latin typeface="Unbounded"/>
              </a:rPr>
              <a:t>3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6680200" y="3396933"/>
            <a:ext cx="1663700" cy="7747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2000"/>
              </a:lnSpc>
            </a:pPr>
            <a:r>
              <a:rPr lang="ru-RU" sz="2400" b="1" dirty="0">
                <a:solidFill>
                  <a:schemeClr val="tx1"/>
                </a:solidFill>
                <a:latin typeface="Onest"/>
              </a:rPr>
              <a:t>Коротко объясни причину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6680200" y="4271963"/>
            <a:ext cx="1663700" cy="1193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860"/>
              </a:lnSpc>
            </a:pPr>
            <a:r>
              <a:rPr lang="ru-RU" sz="2000" dirty="0">
                <a:solidFill>
                  <a:srgbClr val="71698E"/>
                </a:solidFill>
                <a:latin typeface="Onest"/>
              </a:rPr>
              <a:t>Одна честная фраза: «Не могу дать списать — это не поможет на контрольной».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9486900" y="2487613"/>
            <a:ext cx="2112264" cy="6223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chemeClr val="accent1"/>
                </a:solidFill>
                <a:latin typeface="Unbounded"/>
              </a:rPr>
              <a:t>4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9486899" y="3396933"/>
            <a:ext cx="1943101" cy="5207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2000"/>
              </a:lnSpc>
            </a:pPr>
            <a:r>
              <a:rPr lang="ru-RU" sz="2400" b="1" dirty="0">
                <a:solidFill>
                  <a:schemeClr val="bg1"/>
                </a:solidFill>
                <a:latin typeface="Onest"/>
              </a:rPr>
              <a:t>Предложи альтернативу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9486900" y="4017963"/>
            <a:ext cx="1663700" cy="1193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860"/>
              </a:lnSpc>
            </a:pPr>
            <a:r>
              <a:rPr lang="ru-RU" sz="2000" dirty="0">
                <a:solidFill>
                  <a:srgbClr val="BAB3CB"/>
                </a:solidFill>
                <a:latin typeface="Onest"/>
              </a:rPr>
              <a:t>Вместо «нет» предложи другое: «Давай разберём тему вместе» — так ты сохраняешь дружбу.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317500" y="-15862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1016000" y="3577828"/>
            <a:ext cx="406400" cy="406400"/>
          </a:xfrm>
          <a:prstGeom prst="roundRect">
            <a:avLst>
              <a:gd name="adj" fmla="val 50000"/>
            </a:avLst>
          </a:prstGeom>
          <a:noFill/>
          <a:ln w="15240" cap="flat">
            <a:solidFill>
              <a:schemeClr val="accent1"/>
            </a:solidFill>
          </a:ln>
        </p:spPr>
      </p:sp>
      <p:sp>
        <p:nvSpPr>
          <p:cNvPr id="4" name="card4"/>
          <p:cNvSpPr/>
          <p:nvPr/>
        </p:nvSpPr>
        <p:spPr>
          <a:xfrm>
            <a:off x="1016000" y="4162028"/>
            <a:ext cx="406400" cy="406400"/>
          </a:xfrm>
          <a:prstGeom prst="roundRect">
            <a:avLst>
              <a:gd name="adj" fmla="val 50000"/>
            </a:avLst>
          </a:prstGeom>
          <a:noFill/>
          <a:ln w="15240" cap="flat">
            <a:solidFill>
              <a:schemeClr val="accent1"/>
            </a:solidFill>
          </a:ln>
        </p:spPr>
      </p:sp>
      <p:sp>
        <p:nvSpPr>
          <p:cNvPr id="5" name="card5"/>
          <p:cNvSpPr/>
          <p:nvPr/>
        </p:nvSpPr>
        <p:spPr>
          <a:xfrm>
            <a:off x="1016000" y="4746228"/>
            <a:ext cx="406400" cy="406400"/>
          </a:xfrm>
          <a:prstGeom prst="roundRect">
            <a:avLst>
              <a:gd name="adj" fmla="val 50000"/>
            </a:avLst>
          </a:prstGeom>
          <a:noFill/>
          <a:ln w="15240" cap="flat">
            <a:solidFill>
              <a:schemeClr val="accent1"/>
            </a:solidFill>
          </a:ln>
        </p:spPr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1016000" y="2066052"/>
            <a:ext cx="9550400" cy="103679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4032"/>
              </a:lnSpc>
            </a:pPr>
            <a:r>
              <a:rPr lang="ru-RU" sz="3600" b="1" spc="-71">
                <a:solidFill>
                  <a:schemeClr val="tx1"/>
                </a:solidFill>
                <a:latin typeface="Unbounded"/>
              </a:rPr>
              <a:t>Какой стиль общения в каждой ситуации?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1625600" y="3652917"/>
            <a:ext cx="6870224" cy="258763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938"/>
              </a:lnSpc>
            </a:pPr>
            <a:r>
              <a:rPr lang="ru-RU" sz="2400" b="1" dirty="0">
                <a:solidFill>
                  <a:schemeClr val="tx1"/>
                </a:solidFill>
                <a:latin typeface="Onest"/>
              </a:rPr>
              <a:t>«Ты вечно всё портишь! Тебе вообще нельзя ничего доверить!»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1625600" y="4237117"/>
            <a:ext cx="6196013" cy="258763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938"/>
              </a:lnSpc>
            </a:pPr>
            <a:r>
              <a:rPr lang="ru-RU" sz="2400" b="1" dirty="0">
                <a:solidFill>
                  <a:schemeClr val="tx1"/>
                </a:solidFill>
                <a:latin typeface="Onest"/>
              </a:rPr>
              <a:t>«Ладно, делай как хочешь… мне всё равно, я промолчу.»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625600" y="4821317"/>
            <a:ext cx="8019097" cy="258763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938"/>
              </a:lnSpc>
            </a:pPr>
            <a:r>
              <a:rPr lang="ru-RU" sz="2400" b="1" dirty="0">
                <a:solidFill>
                  <a:schemeClr val="tx1"/>
                </a:solidFill>
                <a:latin typeface="Onest"/>
              </a:rPr>
              <a:t>«Мне не нравится, когда берут мои вещи без спроса. Давай договоримся.»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86697" y="13516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254000" dist="88900" dir="5400000" rotWithShape="0">
              <a:srgbClr val="311D4E">
                <a:alpha val="10196"/>
              </a:srgbClr>
            </a:outerShdw>
          </a:effectLst>
        </p:spPr>
      </p:sp>
      <p:sp>
        <p:nvSpPr>
          <p:cNvPr id="4" name="card4"/>
          <p:cNvSpPr/>
          <p:nvPr/>
        </p:nvSpPr>
        <p:spPr>
          <a:xfrm>
            <a:off x="762000" y="698500"/>
            <a:ext cx="1625124" cy="330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6731000" y="698500"/>
            <a:ext cx="1553845" cy="3302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5791200" y="3124200"/>
            <a:ext cx="609600" cy="6096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203200" dist="50800" dir="5400000" rotWithShape="0">
              <a:srgbClr val="000000">
                <a:alpha val="25098"/>
              </a:srgbClr>
            </a:outerShdw>
          </a:effectLst>
        </p:spPr>
      </p:sp>
      <p:pic>
        <p:nvPicPr>
          <p:cNvPr id="8" name="pic8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88050" y="3333750"/>
            <a:ext cx="215900" cy="190500"/>
          </a:xfrm>
          <a:prstGeom prst="rect">
            <a:avLst/>
          </a:prstGeom>
        </p:spPr>
      </p:pic>
      <p:sp>
        <p:nvSpPr>
          <p:cNvPr id="9" name="text9"/>
          <p:cNvSpPr>
            <a:spLocks noChangeArrowheads="1"/>
          </p:cNvSpPr>
          <p:nvPr/>
        </p:nvSpPr>
        <p:spPr>
          <a:xfrm>
            <a:off x="939800" y="782320"/>
            <a:ext cx="1685989" cy="1651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200"/>
              </a:lnSpc>
            </a:pPr>
            <a:r>
              <a:rPr lang="ru-RU" sz="1000" cap="all" spc="160">
                <a:solidFill>
                  <a:srgbClr val="71698E"/>
                </a:solidFill>
                <a:latin typeface="Onest"/>
              </a:rPr>
              <a:t>Ты-обвинение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762000" y="1277620"/>
            <a:ext cx="5334000" cy="36195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2750"/>
              </a:lnSpc>
            </a:pPr>
            <a:r>
              <a:rPr lang="ru-RU" sz="2500" b="1" spc="-49">
                <a:solidFill>
                  <a:srgbClr val="71698E"/>
                </a:solidFill>
                <a:latin typeface="Onest"/>
              </a:rPr>
              <a:t>«Ты меня бесишь!»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762000" y="1962150"/>
            <a:ext cx="262017" cy="2616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71698E"/>
                </a:solidFill>
                <a:latin typeface="Onest"/>
              </a:rPr>
              <a:t>—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049417" y="1960245"/>
            <a:ext cx="3157061" cy="26035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950"/>
              </a:lnSpc>
            </a:pPr>
            <a:r>
              <a:rPr lang="ru-RU" sz="2400" dirty="0">
                <a:solidFill>
                  <a:srgbClr val="71698E"/>
                </a:solidFill>
                <a:latin typeface="Onest"/>
              </a:rPr>
              <a:t>Обвиняем человека: «Ты плохой»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762000" y="2426970"/>
            <a:ext cx="262017" cy="2616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71698E"/>
                </a:solidFill>
                <a:latin typeface="Onest"/>
              </a:rPr>
              <a:t>—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1030607" y="2571205"/>
            <a:ext cx="4346654" cy="26035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950"/>
              </a:lnSpc>
            </a:pPr>
            <a:r>
              <a:rPr lang="ru-RU" sz="2400" dirty="0">
                <a:solidFill>
                  <a:srgbClr val="71698E"/>
                </a:solidFill>
                <a:latin typeface="Onest"/>
              </a:rPr>
              <a:t>Собеседник защищается и огрызается в ответ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762000" y="2891790"/>
            <a:ext cx="262017" cy="2616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960"/>
              </a:lnSpc>
            </a:pPr>
            <a:r>
              <a:rPr lang="ru-RU" sz="1400" dirty="0">
                <a:solidFill>
                  <a:srgbClr val="71698E"/>
                </a:solidFill>
                <a:latin typeface="Onest"/>
              </a:rPr>
              <a:t>—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1030607" y="3182166"/>
            <a:ext cx="4632246" cy="26035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950"/>
              </a:lnSpc>
            </a:pPr>
            <a:r>
              <a:rPr lang="ru-RU" sz="2400" dirty="0">
                <a:solidFill>
                  <a:srgbClr val="71698E"/>
                </a:solidFill>
                <a:latin typeface="Onest"/>
              </a:rPr>
              <a:t>Конфликт растёт, разговор превращается в ссору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6908800" y="782320"/>
            <a:ext cx="1600454" cy="1651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200"/>
              </a:lnSpc>
            </a:pPr>
            <a:r>
              <a:rPr lang="ru-RU" sz="1000" cap="all" spc="160">
                <a:solidFill>
                  <a:schemeClr val="bg1"/>
                </a:solidFill>
                <a:latin typeface="Onest"/>
              </a:rPr>
              <a:t>Я-сообщение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6731000" y="1277620"/>
            <a:ext cx="4724400" cy="711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2750"/>
              </a:lnSpc>
            </a:pPr>
            <a:r>
              <a:rPr lang="ru-RU" sz="2500" b="1" spc="-49">
                <a:solidFill>
                  <a:schemeClr val="bg1"/>
                </a:solidFill>
                <a:latin typeface="Onest"/>
              </a:rPr>
              <a:t>«Я злюсь, когда меня перебивают»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6731000" y="2311400"/>
            <a:ext cx="224790" cy="2616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chemeClr val="accent1"/>
                </a:solidFill>
                <a:latin typeface="Onest"/>
              </a:rPr>
              <a:t>+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6981190" y="2309495"/>
            <a:ext cx="4474210" cy="508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950"/>
              </a:lnSpc>
            </a:pPr>
            <a:r>
              <a:rPr lang="ru-RU" sz="2400" dirty="0">
                <a:solidFill>
                  <a:srgbClr val="D4CEE1"/>
                </a:solidFill>
                <a:latin typeface="Onest"/>
              </a:rPr>
              <a:t>Говорим о своём чувстве: «Мне обидно» — без ярлыков и оценок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6731000" y="3022600"/>
            <a:ext cx="224790" cy="2616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chemeClr val="accent1"/>
                </a:solidFill>
                <a:latin typeface="Onest"/>
              </a:rPr>
              <a:t>+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6955790" y="3124199"/>
            <a:ext cx="4499610" cy="404495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950"/>
              </a:lnSpc>
            </a:pPr>
            <a:r>
              <a:rPr lang="ru-RU" sz="2400" dirty="0">
                <a:solidFill>
                  <a:srgbClr val="D4CEE1"/>
                </a:solidFill>
                <a:latin typeface="Onest"/>
              </a:rPr>
              <a:t>Собеседник слышит чувство, а не атаку, и идёт навстречу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6731000" y="3733800"/>
            <a:ext cx="224790" cy="2616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chemeClr val="accent1"/>
                </a:solidFill>
                <a:latin typeface="Onest"/>
              </a:rPr>
              <a:t>+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6906895" y="3741420"/>
            <a:ext cx="4474210" cy="508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950"/>
              </a:lnSpc>
            </a:pPr>
            <a:r>
              <a:rPr lang="ru-RU" sz="2400" dirty="0">
                <a:solidFill>
                  <a:srgbClr val="D4CEE1"/>
                </a:solidFill>
                <a:latin typeface="Onest"/>
              </a:rPr>
              <a:t>Конфликт гаснет, и разговор можно продолжить спокойно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837248"/>
            <a:ext cx="806529" cy="220345"/>
          </a:xfrm>
          <a:prstGeom prst="roundRect">
            <a:avLst>
              <a:gd name="adj" fmla="val 50000"/>
            </a:avLst>
          </a:prstGeom>
          <a:solidFill>
            <a:srgbClr val="DED8FE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575818" y="2051473"/>
            <a:ext cx="2527300" cy="4576438"/>
          </a:xfrm>
          <a:prstGeom prst="roundRect">
            <a:avLst>
              <a:gd name="adj" fmla="val 9322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3568700" y="1992313"/>
            <a:ext cx="2417064" cy="4576438"/>
          </a:xfrm>
          <a:prstGeom prst="roundRect">
            <a:avLst>
              <a:gd name="adj" fmla="val 9322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6375400" y="1992312"/>
            <a:ext cx="2417064" cy="4576437"/>
          </a:xfrm>
          <a:prstGeom prst="roundRect">
            <a:avLst>
              <a:gd name="adj" fmla="val 9322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9012936" y="2037352"/>
            <a:ext cx="2696982" cy="4736671"/>
          </a:xfrm>
          <a:prstGeom prst="roundRect">
            <a:avLst>
              <a:gd name="adj" fmla="val 9322"/>
            </a:avLst>
          </a:prstGeom>
          <a:solidFill>
            <a:schemeClr val="tx1"/>
          </a:solidFill>
          <a:ln>
            <a:noFill/>
          </a:ln>
        </p:spPr>
      </p:sp>
      <p:pic>
        <p:nvPicPr>
          <p:cNvPr id="8" name="pic8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162300" y="3898583"/>
            <a:ext cx="254000" cy="215900"/>
          </a:xfrm>
          <a:prstGeom prst="rect">
            <a:avLst/>
          </a:prstGeom>
        </p:spPr>
      </p:pic>
      <p:pic>
        <p:nvPicPr>
          <p:cNvPr id="9" name="pic9"/>
          <p:cNvPicPr/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69000" y="3898583"/>
            <a:ext cx="254000" cy="215900"/>
          </a:xfrm>
          <a:prstGeom prst="rect">
            <a:avLst/>
          </a:prstGeom>
        </p:spPr>
      </p:pic>
      <p:pic>
        <p:nvPicPr>
          <p:cNvPr id="10" name="pic10"/>
          <p:cNvPicPr/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75700" y="3898583"/>
            <a:ext cx="254000" cy="215900"/>
          </a:xfrm>
          <a:prstGeom prst="rect">
            <a:avLst/>
          </a:prstGeom>
        </p:spPr>
      </p:pic>
      <p:sp>
        <p:nvSpPr>
          <p:cNvPr id="12" name="text12"/>
          <p:cNvSpPr>
            <a:spLocks noChangeArrowheads="1"/>
          </p:cNvSpPr>
          <p:nvPr/>
        </p:nvSpPr>
        <p:spPr>
          <a:xfrm>
            <a:off x="762000" y="1016953"/>
            <a:ext cx="11303000" cy="4394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3360"/>
              </a:lnSpc>
            </a:pPr>
            <a:r>
              <a:rPr lang="ru-RU" sz="3200" b="1" spc="-31">
                <a:solidFill>
                  <a:schemeClr val="tx1"/>
                </a:solidFill>
                <a:latin typeface="Unbounded"/>
              </a:rPr>
              <a:t>Конфликт без крика: 5 шагов к решению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1066800" y="2251393"/>
            <a:ext cx="2112264" cy="6223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chemeClr val="accent1"/>
                </a:solidFill>
                <a:latin typeface="Unbounded"/>
              </a:rPr>
              <a:t>1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1066800" y="3160713"/>
            <a:ext cx="1909064" cy="5207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2000"/>
              </a:lnSpc>
            </a:pPr>
            <a:r>
              <a:rPr lang="ru-RU" sz="2400" b="1" dirty="0">
                <a:solidFill>
                  <a:schemeClr val="tx1"/>
                </a:solidFill>
                <a:latin typeface="Onest"/>
              </a:rPr>
              <a:t>Остановиться и выдохнуть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1007618" y="3724642"/>
            <a:ext cx="1663700" cy="14300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860"/>
              </a:lnSpc>
            </a:pPr>
            <a:r>
              <a:rPr lang="ru-RU" sz="2000" dirty="0">
                <a:solidFill>
                  <a:srgbClr val="71698E"/>
                </a:solidFill>
                <a:latin typeface="Onest"/>
              </a:rPr>
              <a:t>Сосчитай до пяти, сделай медленный вдох и выдох. Пока эмоции на пике, любые слова только разжигают ссору.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3873500" y="2251393"/>
            <a:ext cx="2112264" cy="6223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chemeClr val="accent1"/>
                </a:solidFill>
                <a:latin typeface="Unbounded"/>
              </a:rPr>
              <a:t>2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3873500" y="3160713"/>
            <a:ext cx="1663700" cy="7747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2000"/>
              </a:lnSpc>
            </a:pPr>
            <a:r>
              <a:rPr lang="ru-RU" sz="2400" b="1" dirty="0">
                <a:solidFill>
                  <a:schemeClr val="tx1"/>
                </a:solidFill>
                <a:latin typeface="Onest"/>
              </a:rPr>
              <a:t>Назвать проблему без обвинений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3873500" y="4268946"/>
            <a:ext cx="1663700" cy="1193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860"/>
              </a:lnSpc>
            </a:pPr>
            <a:r>
              <a:rPr lang="ru-RU" sz="2000" dirty="0">
                <a:solidFill>
                  <a:srgbClr val="71698E"/>
                </a:solidFill>
                <a:latin typeface="Onest"/>
              </a:rPr>
              <a:t>Говори о деле, а не о человеке: «Мы не успеваем сдать проект», а не «Ты вечно всё тянешь».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6680200" y="2251393"/>
            <a:ext cx="2112264" cy="6223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chemeClr val="accent1"/>
                </a:solidFill>
                <a:latin typeface="Unbounded"/>
              </a:rPr>
              <a:t>3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6680200" y="3160713"/>
            <a:ext cx="1663700" cy="5207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2000"/>
              </a:lnSpc>
            </a:pPr>
            <a:r>
              <a:rPr lang="ru-RU" sz="2400" b="1" dirty="0">
                <a:solidFill>
                  <a:schemeClr val="tx1"/>
                </a:solidFill>
                <a:latin typeface="Onest"/>
              </a:rPr>
              <a:t>Выслушать другую сторону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6612636" y="4006533"/>
            <a:ext cx="1663700" cy="19024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860"/>
              </a:lnSpc>
            </a:pPr>
            <a:r>
              <a:rPr lang="ru-RU" sz="2000" dirty="0">
                <a:solidFill>
                  <a:srgbClr val="71698E"/>
                </a:solidFill>
                <a:latin typeface="Onest"/>
              </a:rPr>
              <a:t>Дай партнёру договорить и переспроси: «Правильно понял, что тебе важно…?» Так ты услышишь причину, а не только претензию.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9486900" y="2251393"/>
            <a:ext cx="2112264" cy="6223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chemeClr val="accent1"/>
                </a:solidFill>
                <a:latin typeface="Unbounded"/>
              </a:rPr>
              <a:t>4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9182100" y="2871328"/>
            <a:ext cx="1870964" cy="7747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2000"/>
              </a:lnSpc>
            </a:pPr>
            <a:r>
              <a:rPr lang="ru-RU" sz="2400" b="1" dirty="0">
                <a:solidFill>
                  <a:schemeClr val="bg1"/>
                </a:solidFill>
                <a:latin typeface="Onest"/>
              </a:rPr>
              <a:t>Предложить варианты и договориться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9486900" y="4035743"/>
            <a:ext cx="1663700" cy="16662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860"/>
              </a:lnSpc>
            </a:pPr>
            <a:r>
              <a:rPr lang="ru-RU" sz="2000" dirty="0">
                <a:solidFill>
                  <a:srgbClr val="BAB3CB"/>
                </a:solidFill>
                <a:latin typeface="Onest"/>
              </a:rPr>
              <a:t>Придумайте 2–3 решения и проверьте, что каждое подходит обоим. Договорились — запишите, кто что делает и к какому сроку.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4222353"/>
            <a:ext cx="2907665" cy="421640"/>
          </a:xfrm>
          <a:prstGeom prst="roundRect">
            <a:avLst>
              <a:gd name="adj" fmla="val 31626"/>
            </a:avLst>
          </a:prstGeom>
          <a:solidFill>
            <a:srgbClr val="E0DBFE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3796665" y="4222353"/>
            <a:ext cx="3522425" cy="421640"/>
          </a:xfrm>
          <a:prstGeom prst="roundRect">
            <a:avLst>
              <a:gd name="adj" fmla="val 31626"/>
            </a:avLst>
          </a:prstGeom>
          <a:solidFill>
            <a:srgbClr val="E0DBFE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783946" y="4772263"/>
            <a:ext cx="2863771" cy="421640"/>
          </a:xfrm>
          <a:prstGeom prst="roundRect">
            <a:avLst>
              <a:gd name="adj" fmla="val 31626"/>
            </a:avLst>
          </a:prstGeom>
          <a:solidFill>
            <a:srgbClr val="E0DBFE"/>
          </a:solidFill>
          <a:ln>
            <a:noFill/>
          </a:ln>
        </p:spPr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1665367"/>
            <a:ext cx="7874000" cy="1651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200"/>
              </a:lnSpc>
            </a:pPr>
            <a:r>
              <a:rPr lang="ru-RU" sz="1000" cap="all" spc="180">
                <a:solidFill>
                  <a:schemeClr val="accent1"/>
                </a:solidFill>
                <a:latin typeface="Onest"/>
              </a:rPr>
              <a:t>Работа в группах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1944767"/>
            <a:ext cx="7264400" cy="890429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3456"/>
              </a:lnSpc>
            </a:pPr>
            <a:r>
              <a:rPr lang="ru-RU" sz="3200" b="1" spc="-63">
                <a:solidFill>
                  <a:schemeClr val="tx1"/>
                </a:solidFill>
                <a:latin typeface="Unbounded"/>
              </a:rPr>
              <a:t>Мини-практикум: разыграй диалог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952500" y="2538373"/>
            <a:ext cx="6057900" cy="868997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2247"/>
              </a:lnSpc>
            </a:pPr>
            <a:r>
              <a:rPr lang="ru-RU" sz="2000" dirty="0">
                <a:solidFill>
                  <a:schemeClr val="tx1"/>
                </a:solidFill>
                <a:latin typeface="Onest"/>
              </a:rPr>
              <a:t>Работаем в парах. Возьмите карточку с ситуацией и разыграйте диалог: ответьте уверенно — с я-сообщением и спокойным отказом. Класс оценивает по чек-листу из трёх критериев.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952500" y="4336653"/>
            <a:ext cx="3031998" cy="1955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440"/>
              </a:lnSpc>
            </a:pPr>
            <a:r>
              <a:rPr lang="ru-RU" sz="2000" b="1" dirty="0">
                <a:solidFill>
                  <a:schemeClr val="accent1"/>
                </a:solidFill>
                <a:latin typeface="Onest"/>
              </a:rPr>
              <a:t>Одолжить вещь у одноклассника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3987165" y="4336653"/>
            <a:ext cx="3769709" cy="1955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440"/>
              </a:lnSpc>
            </a:pPr>
            <a:r>
              <a:rPr lang="ru-RU" sz="2400" b="1" dirty="0">
                <a:solidFill>
                  <a:schemeClr val="accent1"/>
                </a:solidFill>
                <a:latin typeface="Onest"/>
              </a:rPr>
              <a:t>Отказаться от прогулки, не обидев друга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952500" y="4885293"/>
            <a:ext cx="2979325" cy="1955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440"/>
              </a:lnSpc>
            </a:pPr>
            <a:r>
              <a:rPr lang="ru-RU" sz="2400" b="1" dirty="0">
                <a:solidFill>
                  <a:schemeClr val="accent1"/>
                </a:solidFill>
                <a:latin typeface="Onest"/>
              </a:rPr>
              <a:t>Ответить на насмешку спокойно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8636000" y="4363720"/>
            <a:ext cx="2819400" cy="4546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160"/>
              </a:lnSpc>
            </a:pPr>
            <a:r>
              <a:rPr lang="ru-RU" sz="900" cap="all" spc="108">
                <a:solidFill>
                  <a:srgbClr val="71698E"/>
                </a:solidFill>
                <a:latin typeface="Onest"/>
              </a:rPr>
              <a:t>После каждой пары — разбор: уверенно, агрессивно или пассивно?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254000" dist="88900" dir="5400000" rotWithShape="0">
              <a:srgbClr val="311D4E">
                <a:alpha val="10196"/>
              </a:srgbClr>
            </a:outerShdw>
          </a:effectLst>
        </p:spPr>
      </p:sp>
      <p:sp>
        <p:nvSpPr>
          <p:cNvPr id="4" name="card4"/>
          <p:cNvSpPr/>
          <p:nvPr/>
        </p:nvSpPr>
        <p:spPr>
          <a:xfrm>
            <a:off x="762000" y="698500"/>
            <a:ext cx="811451" cy="330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6731000" y="698500"/>
            <a:ext cx="959485" cy="3302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5791200" y="3124200"/>
            <a:ext cx="609600" cy="6096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203200" dist="50800" dir="5400000" rotWithShape="0">
              <a:srgbClr val="000000">
                <a:alpha val="25098"/>
              </a:srgbClr>
            </a:outerShdw>
          </a:effectLst>
        </p:spPr>
      </p:sp>
      <p:pic>
        <p:nvPicPr>
          <p:cNvPr id="8" name="pic8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88050" y="3333750"/>
            <a:ext cx="215900" cy="190500"/>
          </a:xfrm>
          <a:prstGeom prst="rect">
            <a:avLst/>
          </a:prstGeom>
        </p:spPr>
      </p:pic>
      <p:sp>
        <p:nvSpPr>
          <p:cNvPr id="9" name="text9"/>
          <p:cNvSpPr>
            <a:spLocks noChangeArrowheads="1"/>
          </p:cNvSpPr>
          <p:nvPr/>
        </p:nvSpPr>
        <p:spPr>
          <a:xfrm>
            <a:off x="939800" y="782320"/>
            <a:ext cx="745411" cy="1651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200"/>
              </a:lnSpc>
            </a:pPr>
            <a:r>
              <a:rPr lang="ru-RU" sz="1000" cap="all" spc="160">
                <a:solidFill>
                  <a:srgbClr val="71698E"/>
                </a:solidFill>
                <a:latin typeface="Onest"/>
              </a:rPr>
              <a:t>Было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762000" y="1277620"/>
            <a:ext cx="4724400" cy="711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2750"/>
              </a:lnSpc>
            </a:pPr>
            <a:r>
              <a:rPr lang="ru-RU" sz="2500" b="1" spc="-49" dirty="0">
                <a:solidFill>
                  <a:srgbClr val="71698E"/>
                </a:solidFill>
                <a:latin typeface="Onest"/>
              </a:rPr>
              <a:t>Агрессивный и пассивный стиль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762000" y="2311400"/>
            <a:ext cx="262017" cy="2616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71698E"/>
                </a:solidFill>
                <a:latin typeface="Onest"/>
              </a:rPr>
              <a:t>—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049417" y="2309495"/>
            <a:ext cx="4436983" cy="508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950"/>
              </a:lnSpc>
            </a:pPr>
            <a:r>
              <a:rPr lang="ru-RU" sz="2400" dirty="0">
                <a:solidFill>
                  <a:srgbClr val="71698E"/>
                </a:solidFill>
                <a:latin typeface="Onest"/>
              </a:rPr>
              <a:t>Крик, обвинения, давление — собеседник защищается или уходит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762000" y="3022600"/>
            <a:ext cx="262017" cy="2616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71698E"/>
                </a:solidFill>
                <a:latin typeface="Onest"/>
              </a:rPr>
              <a:t>—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1108472" y="3150987"/>
            <a:ext cx="4436983" cy="508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950"/>
              </a:lnSpc>
            </a:pPr>
            <a:r>
              <a:rPr lang="ru-RU" sz="2400" dirty="0">
                <a:solidFill>
                  <a:srgbClr val="71698E"/>
                </a:solidFill>
                <a:latin typeface="Onest"/>
              </a:rPr>
              <a:t>Молчание и уступки ради мира — копятся обида и неуверенность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762000" y="3733800"/>
            <a:ext cx="262017" cy="2616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71698E"/>
                </a:solidFill>
                <a:latin typeface="Onest"/>
              </a:rPr>
              <a:t>—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1049417" y="3731895"/>
            <a:ext cx="4436983" cy="508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950"/>
              </a:lnSpc>
            </a:pPr>
            <a:r>
              <a:rPr lang="ru-RU" sz="2400" dirty="0">
                <a:solidFill>
                  <a:srgbClr val="71698E"/>
                </a:solidFill>
                <a:latin typeface="Onest"/>
              </a:rPr>
              <a:t>После ссоры остаются вина, злость и испорченные отношения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6908800" y="782320"/>
            <a:ext cx="893445" cy="1651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200"/>
              </a:lnSpc>
            </a:pPr>
            <a:r>
              <a:rPr lang="ru-RU" sz="1000" cap="all" spc="160">
                <a:solidFill>
                  <a:schemeClr val="bg1"/>
                </a:solidFill>
                <a:latin typeface="Onest"/>
              </a:rPr>
              <a:t>Станет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6731000" y="1277620"/>
            <a:ext cx="5334000" cy="36195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2750"/>
              </a:lnSpc>
            </a:pPr>
            <a:r>
              <a:rPr lang="ru-RU" sz="2500" b="1" spc="-49">
                <a:solidFill>
                  <a:schemeClr val="bg1"/>
                </a:solidFill>
                <a:latin typeface="Onest"/>
              </a:rPr>
              <a:t>Уверенный стиль общения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6731000" y="1962150"/>
            <a:ext cx="224790" cy="2616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chemeClr val="accent1"/>
                </a:solidFill>
                <a:latin typeface="Onest"/>
              </a:rPr>
              <a:t>+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6981190" y="1960245"/>
            <a:ext cx="4474210" cy="508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950"/>
              </a:lnSpc>
            </a:pPr>
            <a:r>
              <a:rPr lang="ru-RU" sz="2400" dirty="0">
                <a:solidFill>
                  <a:srgbClr val="D4CEE1"/>
                </a:solidFill>
                <a:latin typeface="Onest"/>
              </a:rPr>
              <a:t>Спокойно говорю о своих чувствах и желаниях, не унижая другого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6731000" y="2673350"/>
            <a:ext cx="224790" cy="2616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chemeClr val="accent1"/>
                </a:solidFill>
                <a:latin typeface="Onest"/>
              </a:rPr>
              <a:t>+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6998573" y="2804160"/>
            <a:ext cx="4474210" cy="508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950"/>
              </a:lnSpc>
            </a:pPr>
            <a:r>
              <a:rPr lang="ru-RU" sz="2400" dirty="0">
                <a:solidFill>
                  <a:srgbClr val="D4CEE1"/>
                </a:solidFill>
                <a:latin typeface="Onest"/>
              </a:rPr>
              <a:t>Открыто называю, что мне не подходит, и предлагаю решение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6731000" y="3384550"/>
            <a:ext cx="224790" cy="2616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chemeClr val="accent1"/>
                </a:solidFill>
                <a:latin typeface="Onest"/>
              </a:rPr>
              <a:t>+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6981190" y="3382645"/>
            <a:ext cx="4474210" cy="508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950"/>
              </a:lnSpc>
            </a:pPr>
            <a:r>
              <a:rPr lang="ru-RU" sz="2400" dirty="0">
                <a:solidFill>
                  <a:srgbClr val="D4CEE1"/>
                </a:solidFill>
                <a:latin typeface="Onest"/>
              </a:rPr>
              <a:t>Уважаю и себя, и собеседника — отношения становятся крепче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4986655"/>
            <a:ext cx="3073400" cy="1120140"/>
          </a:xfrm>
          <a:prstGeom prst="roundRect">
            <a:avLst>
              <a:gd name="adj" fmla="val 18707"/>
            </a:avLst>
          </a:prstGeom>
          <a:noFill/>
          <a:ln w="5080" cap="flat">
            <a:solidFill>
              <a:srgbClr val="E0DBFE"/>
            </a:solidFill>
          </a:ln>
        </p:spPr>
      </p:sp>
      <p:sp>
        <p:nvSpPr>
          <p:cNvPr id="4" name="card4"/>
          <p:cNvSpPr/>
          <p:nvPr/>
        </p:nvSpPr>
        <p:spPr>
          <a:xfrm>
            <a:off x="3987800" y="4986655"/>
            <a:ext cx="3073400" cy="1120140"/>
          </a:xfrm>
          <a:prstGeom prst="roundRect">
            <a:avLst>
              <a:gd name="adj" fmla="val 18707"/>
            </a:avLst>
          </a:prstGeom>
          <a:noFill/>
          <a:ln w="5080" cap="flat">
            <a:solidFill>
              <a:srgbClr val="E0DBFE"/>
            </a:solidFill>
          </a:ln>
        </p:spPr>
      </p:sp>
      <p:sp>
        <p:nvSpPr>
          <p:cNvPr id="5" name="card5"/>
          <p:cNvSpPr/>
          <p:nvPr/>
        </p:nvSpPr>
        <p:spPr>
          <a:xfrm>
            <a:off x="7213600" y="4986655"/>
            <a:ext cx="3073400" cy="1120140"/>
          </a:xfrm>
          <a:prstGeom prst="roundRect">
            <a:avLst>
              <a:gd name="adj" fmla="val 18707"/>
            </a:avLst>
          </a:prstGeom>
          <a:noFill/>
          <a:ln w="5080" cap="flat">
            <a:solidFill>
              <a:srgbClr val="E0DBFE"/>
            </a:solidFill>
          </a:ln>
        </p:spPr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49300" y="1215072"/>
            <a:ext cx="10693400" cy="26797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7000"/>
              </a:lnSpc>
            </a:pPr>
            <a:r>
              <a:rPr lang="ru-RU" sz="7000" b="1" spc="-209" dirty="0">
                <a:solidFill>
                  <a:schemeClr val="tx1"/>
                </a:solidFill>
                <a:latin typeface="Unbounded"/>
              </a:rPr>
              <a:t>Спасибо! Тренируем уверенность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aida">
  <a:themeElements>
    <a:clrScheme name="slaida">
      <a:dk1>
        <a:srgbClr val="2E2150"/>
      </a:dk1>
      <a:lt1>
        <a:srgbClr val="F1ECFB"/>
      </a:lt1>
      <a:dk2>
        <a:srgbClr val="2E2150"/>
      </a:dk2>
      <a:lt2>
        <a:srgbClr val="FFFFFF"/>
      </a:lt2>
      <a:accent1>
        <a:srgbClr val="7C5CFF"/>
      </a:accent1>
      <a:accent2>
        <a:srgbClr val="2F7D52"/>
      </a:accent2>
      <a:accent3>
        <a:srgbClr val="C0473C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laida">
      <a:majorFont>
        <a:latin typeface="Unbounded"/>
        <a:ea typeface=""/>
        <a:cs typeface=""/>
      </a:majorFont>
      <a:minorFont>
        <a:latin typeface="Onest"/>
        <a:ea typeface=""/>
        <a:cs typeface=""/>
      </a:minorFont>
    </a:fontScheme>
    <a:fmtScheme name="slaida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laida">
  <a:themeElements>
    <a:clrScheme name="slaida">
      <a:dk1>
        <a:srgbClr val="2E2150"/>
      </a:dk1>
      <a:lt1>
        <a:srgbClr val="F1ECFB"/>
      </a:lt1>
      <a:dk2>
        <a:srgbClr val="2E2150"/>
      </a:dk2>
      <a:lt2>
        <a:srgbClr val="FFFFFF"/>
      </a:lt2>
      <a:accent1>
        <a:srgbClr val="7C5CFF"/>
      </a:accent1>
      <a:accent2>
        <a:srgbClr val="2F7D52"/>
      </a:accent2>
      <a:accent3>
        <a:srgbClr val="C0473C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laida">
      <a:majorFont>
        <a:latin typeface="Unbounded"/>
        <a:ea typeface=""/>
        <a:cs typeface=""/>
      </a:majorFont>
      <a:minorFont>
        <a:latin typeface="Onest"/>
        <a:ea typeface=""/>
        <a:cs typeface=""/>
      </a:minorFont>
    </a:fontScheme>
    <a:fmtScheme name="slaida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</TotalTime>
  <Words>2208</Words>
  <Application>Microsoft Office PowerPoint</Application>
  <PresentationFormat>Широкоэкранный</PresentationFormat>
  <Paragraphs>115</Paragraphs>
  <Slides>14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Unbounded</vt:lpstr>
      <vt:lpstr>Wingdings</vt:lpstr>
      <vt:lpstr>Times New Roman</vt:lpstr>
      <vt:lpstr>Onest</vt:lpstr>
      <vt:lpstr>slaida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"Стили общения" для подростков 7-8 класс</dc:title>
  <dc:creator>Слайда</dc:creator>
  <cp:lastModifiedBy>Пользователь</cp:lastModifiedBy>
  <cp:revision>7</cp:revision>
  <dcterms:modified xsi:type="dcterms:W3CDTF">2026-09-24T13:24:46Z</dcterms:modified>
</cp:coreProperties>
</file>