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5" r:id="rId1"/>
  </p:sldMasterIdLst>
  <p:notesMasterIdLst>
    <p:notesMasterId r:id="rId24"/>
  </p:notesMasterIdLst>
  <p:sldIdLst>
    <p:sldId id="256" r:id="rId2"/>
    <p:sldId id="293" r:id="rId3"/>
    <p:sldId id="272" r:id="rId4"/>
    <p:sldId id="274" r:id="rId5"/>
    <p:sldId id="295" r:id="rId6"/>
    <p:sldId id="294" r:id="rId7"/>
    <p:sldId id="315" r:id="rId8"/>
    <p:sldId id="301" r:id="rId9"/>
    <p:sldId id="296" r:id="rId10"/>
    <p:sldId id="302" r:id="rId11"/>
    <p:sldId id="299" r:id="rId12"/>
    <p:sldId id="297" r:id="rId13"/>
    <p:sldId id="298" r:id="rId14"/>
    <p:sldId id="285" r:id="rId15"/>
    <p:sldId id="307" r:id="rId16"/>
    <p:sldId id="308" r:id="rId17"/>
    <p:sldId id="309" r:id="rId18"/>
    <p:sldId id="310" r:id="rId19"/>
    <p:sldId id="311" r:id="rId20"/>
    <p:sldId id="312" r:id="rId21"/>
    <p:sldId id="313" r:id="rId22"/>
    <p:sldId id="292" r:id="rId23"/>
  </p:sldIdLst>
  <p:sldSz cx="12192000" cy="6858000"/>
  <p:notesSz cx="7559675" cy="106918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A33718A8-2DC7-44F9-8723-325A53CC543D}">
          <p14:sldIdLst>
            <p14:sldId id="256"/>
            <p14:sldId id="293"/>
            <p14:sldId id="272"/>
            <p14:sldId id="274"/>
            <p14:sldId id="295"/>
            <p14:sldId id="294"/>
            <p14:sldId id="315"/>
            <p14:sldId id="301"/>
            <p14:sldId id="296"/>
            <p14:sldId id="302"/>
            <p14:sldId id="299"/>
            <p14:sldId id="297"/>
            <p14:sldId id="298"/>
            <p14:sldId id="285"/>
            <p14:sldId id="307"/>
            <p14:sldId id="308"/>
            <p14:sldId id="309"/>
            <p14:sldId id="310"/>
            <p14:sldId id="311"/>
            <p14:sldId id="312"/>
            <p14:sldId id="313"/>
            <p14:sldId id="29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88487" autoAdjust="0"/>
  </p:normalViewPr>
  <p:slideViewPr>
    <p:cSldViewPr snapToGrid="0">
      <p:cViewPr varScale="1">
        <p:scale>
          <a:sx n="56" d="100"/>
          <a:sy n="56" d="100"/>
        </p:scale>
        <p:origin x="976" y="5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6" d="100"/>
          <a:sy n="56" d="100"/>
        </p:scale>
        <p:origin x="3230"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32D9DEC1-2AA6-4C23-ABB1-9E8DDF5E623C}" type="datetimeFigureOut">
              <a:rPr lang="ru-RU" smtClean="0"/>
              <a:t>14.10.2026</a:t>
            </a:fld>
            <a:endParaRPr lang="ru-RU"/>
          </a:p>
        </p:txBody>
      </p:sp>
      <p:sp>
        <p:nvSpPr>
          <p:cNvPr id="4" name="Образ слайда 3"/>
          <p:cNvSpPr>
            <a:spLocks noGrp="1" noRot="1" noChangeAspect="1"/>
          </p:cNvSpPr>
          <p:nvPr>
            <p:ph type="sldImg" idx="2"/>
          </p:nvPr>
        </p:nvSpPr>
        <p:spPr>
          <a:xfrm>
            <a:off x="573088" y="1336675"/>
            <a:ext cx="6413500" cy="3608388"/>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AAA38191-8E95-4CBE-8CFF-51004978C438}" type="slidenum">
              <a:rPr lang="ru-RU" smtClean="0"/>
              <a:t>‹#›</a:t>
            </a:fld>
            <a:endParaRPr lang="ru-RU"/>
          </a:p>
        </p:txBody>
      </p:sp>
    </p:spTree>
    <p:extLst>
      <p:ext uri="{BB962C8B-B14F-4D97-AF65-F5344CB8AC3E}">
        <p14:creationId xmlns:p14="http://schemas.microsoft.com/office/powerpoint/2010/main" val="121245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AA38191-8E95-4CBE-8CFF-51004978C438}" type="slidenum">
              <a:rPr lang="ru-RU" smtClean="0"/>
              <a:t>7</a:t>
            </a:fld>
            <a:endParaRPr lang="ru-RU"/>
          </a:p>
        </p:txBody>
      </p:sp>
    </p:spTree>
    <p:extLst>
      <p:ext uri="{BB962C8B-B14F-4D97-AF65-F5344CB8AC3E}">
        <p14:creationId xmlns:p14="http://schemas.microsoft.com/office/powerpoint/2010/main" val="4053667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AA38191-8E95-4CBE-8CFF-51004978C438}" type="slidenum">
              <a:rPr lang="ru-RU" smtClean="0"/>
              <a:t>12</a:t>
            </a:fld>
            <a:endParaRPr lang="ru-RU"/>
          </a:p>
        </p:txBody>
      </p:sp>
    </p:spTree>
    <p:extLst>
      <p:ext uri="{BB962C8B-B14F-4D97-AF65-F5344CB8AC3E}">
        <p14:creationId xmlns:p14="http://schemas.microsoft.com/office/powerpoint/2010/main" val="2432270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A7A5EF-7DCC-8269-11E6-AC5059759D4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68602B52-BDE3-989F-4B70-A7FBABF033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F55D3750-93A7-31EC-E523-C8BB31482EB8}"/>
              </a:ext>
            </a:extLst>
          </p:cNvPr>
          <p:cNvSpPr>
            <a:spLocks noGrp="1"/>
          </p:cNvSpPr>
          <p:nvPr>
            <p:ph type="dt" sz="half" idx="10"/>
          </p:nvPr>
        </p:nvSpPr>
        <p:spPr/>
        <p:txBody>
          <a:bodyPr/>
          <a:lstStyle/>
          <a:p>
            <a:pPr indent="0">
              <a:buNone/>
            </a:pPr>
            <a:r>
              <a:rPr lang="ru-RU" sz="1400" b="0" strike="noStrike" spc="-1">
                <a:solidFill>
                  <a:srgbClr val="000000"/>
                </a:solidFill>
                <a:latin typeface="Times New Roman"/>
              </a:rPr>
              <a:t>&lt;дата/время&gt;</a:t>
            </a:r>
          </a:p>
        </p:txBody>
      </p:sp>
      <p:sp>
        <p:nvSpPr>
          <p:cNvPr id="5" name="Нижний колонтитул 4">
            <a:extLst>
              <a:ext uri="{FF2B5EF4-FFF2-40B4-BE49-F238E27FC236}">
                <a16:creationId xmlns:a16="http://schemas.microsoft.com/office/drawing/2014/main" id="{B860D017-DAEF-E139-84E1-57EEE8FC6D8E}"/>
              </a:ext>
            </a:extLst>
          </p:cNvPr>
          <p:cNvSpPr>
            <a:spLocks noGrp="1"/>
          </p:cNvSpPr>
          <p:nvPr>
            <p:ph type="ftr" sz="quarter" idx="11"/>
          </p:nvPr>
        </p:nvSpPr>
        <p:spPr/>
        <p:txBody>
          <a:bodyPr/>
          <a:lstStyle/>
          <a:p>
            <a:pPr indent="0" algn="ctr">
              <a:lnSpc>
                <a:spcPct val="100000"/>
              </a:lnSpc>
              <a:buNone/>
              <a:tabLst>
                <a:tab pos="0" algn="l"/>
              </a:tabLst>
            </a:pPr>
            <a:r>
              <a:rPr lang="ru-RU" sz="1400" b="0" strike="noStrike" spc="-1">
                <a:solidFill>
                  <a:srgbClr val="000000"/>
                </a:solidFill>
                <a:latin typeface="Times New Roman"/>
                <a:ea typeface="Times New Roman"/>
              </a:rPr>
              <a:t>&lt;нижний колонтитул&gt;</a:t>
            </a:r>
            <a:endParaRPr lang="ru-RU" sz="1400" b="0" strike="noStrike" spc="-1">
              <a:solidFill>
                <a:srgbClr val="000000"/>
              </a:solidFill>
              <a:latin typeface="Times New Roman"/>
            </a:endParaRPr>
          </a:p>
        </p:txBody>
      </p:sp>
      <p:sp>
        <p:nvSpPr>
          <p:cNvPr id="6" name="Номер слайда 5">
            <a:extLst>
              <a:ext uri="{FF2B5EF4-FFF2-40B4-BE49-F238E27FC236}">
                <a16:creationId xmlns:a16="http://schemas.microsoft.com/office/drawing/2014/main" id="{B6C45B01-932D-829F-60F4-B313FF28F745}"/>
              </a:ext>
            </a:extLst>
          </p:cNvPr>
          <p:cNvSpPr>
            <a:spLocks noGrp="1"/>
          </p:cNvSpPr>
          <p:nvPr>
            <p:ph type="sldNum" sz="quarter" idx="12"/>
          </p:nvPr>
        </p:nvSpPr>
        <p:spPr/>
        <p:txBody>
          <a:bodyPr/>
          <a:lstStyle/>
          <a:p>
            <a:pPr indent="0" algn="r">
              <a:lnSpc>
                <a:spcPct val="100000"/>
              </a:lnSpc>
              <a:buNone/>
              <a:tabLst>
                <a:tab pos="0" algn="l"/>
              </a:tabLst>
            </a:pPr>
            <a:fld id="{9B6951CB-6D39-4E0B-AD11-2E9E0DD43D0A}" type="slidenum">
              <a:rPr lang="ru-RU" sz="1200" b="0" strike="noStrike" spc="-1" smtClean="0">
                <a:solidFill>
                  <a:schemeClr val="dk1">
                    <a:tint val="75000"/>
                  </a:schemeClr>
                </a:solidFill>
                <a:latin typeface="Calibri"/>
                <a:ea typeface="Calibri"/>
              </a:rPr>
              <a:t>‹#›</a:t>
            </a:fld>
            <a:endParaRPr lang="ru-RU" sz="1200" b="0" strike="noStrike" spc="-1">
              <a:solidFill>
                <a:srgbClr val="000000"/>
              </a:solidFill>
              <a:latin typeface="Times New Roman"/>
            </a:endParaRPr>
          </a:p>
        </p:txBody>
      </p:sp>
    </p:spTree>
    <p:extLst>
      <p:ext uri="{BB962C8B-B14F-4D97-AF65-F5344CB8AC3E}">
        <p14:creationId xmlns:p14="http://schemas.microsoft.com/office/powerpoint/2010/main" val="3244582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7B48EE-909C-440B-A853-0774D0FC0D0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C07D15D-E5C2-F2E8-4DF9-F2F11A3772E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60A57D4-832A-A17D-96CA-8B71B158FD89}"/>
              </a:ext>
            </a:extLst>
          </p:cNvPr>
          <p:cNvSpPr>
            <a:spLocks noGrp="1"/>
          </p:cNvSpPr>
          <p:nvPr>
            <p:ph type="dt" sz="half" idx="10"/>
          </p:nvPr>
        </p:nvSpPr>
        <p:spPr/>
        <p:txBody>
          <a:bodyPr/>
          <a:lstStyle/>
          <a:p>
            <a:pPr indent="0">
              <a:buNone/>
            </a:pPr>
            <a:r>
              <a:rPr lang="ru-RU" sz="1400" b="0" strike="noStrike" spc="-1">
                <a:solidFill>
                  <a:srgbClr val="000000"/>
                </a:solidFill>
                <a:latin typeface="Times New Roman"/>
              </a:rPr>
              <a:t>&lt;дата/время&gt;</a:t>
            </a:r>
          </a:p>
        </p:txBody>
      </p:sp>
      <p:sp>
        <p:nvSpPr>
          <p:cNvPr id="5" name="Нижний колонтитул 4">
            <a:extLst>
              <a:ext uri="{FF2B5EF4-FFF2-40B4-BE49-F238E27FC236}">
                <a16:creationId xmlns:a16="http://schemas.microsoft.com/office/drawing/2014/main" id="{07BCC7C2-21C3-12C6-B8CA-965BB687D1D4}"/>
              </a:ext>
            </a:extLst>
          </p:cNvPr>
          <p:cNvSpPr>
            <a:spLocks noGrp="1"/>
          </p:cNvSpPr>
          <p:nvPr>
            <p:ph type="ftr" sz="quarter" idx="11"/>
          </p:nvPr>
        </p:nvSpPr>
        <p:spPr/>
        <p:txBody>
          <a:bodyPr/>
          <a:lstStyle/>
          <a:p>
            <a:pPr indent="0" algn="ctr">
              <a:lnSpc>
                <a:spcPct val="100000"/>
              </a:lnSpc>
              <a:buNone/>
              <a:tabLst>
                <a:tab pos="0" algn="l"/>
              </a:tabLst>
            </a:pPr>
            <a:r>
              <a:rPr lang="ru-RU" sz="1400" b="0" strike="noStrike" spc="-1">
                <a:solidFill>
                  <a:srgbClr val="000000"/>
                </a:solidFill>
                <a:latin typeface="Times New Roman"/>
                <a:ea typeface="Times New Roman"/>
              </a:rPr>
              <a:t>&lt;нижний колонтитул&gt;</a:t>
            </a:r>
            <a:endParaRPr lang="ru-RU" sz="1400" b="0" strike="noStrike" spc="-1">
              <a:solidFill>
                <a:srgbClr val="000000"/>
              </a:solidFill>
              <a:latin typeface="Times New Roman"/>
            </a:endParaRPr>
          </a:p>
        </p:txBody>
      </p:sp>
      <p:sp>
        <p:nvSpPr>
          <p:cNvPr id="6" name="Номер слайда 5">
            <a:extLst>
              <a:ext uri="{FF2B5EF4-FFF2-40B4-BE49-F238E27FC236}">
                <a16:creationId xmlns:a16="http://schemas.microsoft.com/office/drawing/2014/main" id="{744A08C2-FF52-DBD4-0D99-6E73066F3554}"/>
              </a:ext>
            </a:extLst>
          </p:cNvPr>
          <p:cNvSpPr>
            <a:spLocks noGrp="1"/>
          </p:cNvSpPr>
          <p:nvPr>
            <p:ph type="sldNum" sz="quarter" idx="12"/>
          </p:nvPr>
        </p:nvSpPr>
        <p:spPr/>
        <p:txBody>
          <a:bodyPr/>
          <a:lstStyle/>
          <a:p>
            <a:pPr indent="0" algn="r">
              <a:lnSpc>
                <a:spcPct val="100000"/>
              </a:lnSpc>
              <a:buNone/>
              <a:tabLst>
                <a:tab pos="0" algn="l"/>
              </a:tabLst>
            </a:pPr>
            <a:fld id="{9B6951CB-6D39-4E0B-AD11-2E9E0DD43D0A}" type="slidenum">
              <a:rPr lang="ru-RU" sz="1200" b="0" strike="noStrike" spc="-1" smtClean="0">
                <a:solidFill>
                  <a:schemeClr val="dk1">
                    <a:tint val="75000"/>
                  </a:schemeClr>
                </a:solidFill>
                <a:latin typeface="Calibri"/>
                <a:ea typeface="Calibri"/>
              </a:rPr>
              <a:t>‹#›</a:t>
            </a:fld>
            <a:endParaRPr lang="ru-RU" sz="1200" b="0" strike="noStrike" spc="-1">
              <a:solidFill>
                <a:srgbClr val="000000"/>
              </a:solidFill>
              <a:latin typeface="Times New Roman"/>
            </a:endParaRPr>
          </a:p>
        </p:txBody>
      </p:sp>
    </p:spTree>
    <p:extLst>
      <p:ext uri="{BB962C8B-B14F-4D97-AF65-F5344CB8AC3E}">
        <p14:creationId xmlns:p14="http://schemas.microsoft.com/office/powerpoint/2010/main" val="655739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5765F7-9CF7-ABD9-CAC1-C5D0F3E8C36C}"/>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596EDF5E-1C84-B8F5-2501-0258E05CCC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9669344F-8DC0-12B8-C6B1-2B2EE010A77D}"/>
              </a:ext>
            </a:extLst>
          </p:cNvPr>
          <p:cNvSpPr>
            <a:spLocks noGrp="1"/>
          </p:cNvSpPr>
          <p:nvPr>
            <p:ph type="dt" sz="half" idx="10"/>
          </p:nvPr>
        </p:nvSpPr>
        <p:spPr/>
        <p:txBody>
          <a:bodyPr/>
          <a:lstStyle/>
          <a:p>
            <a:pPr indent="0">
              <a:buNone/>
            </a:pPr>
            <a:r>
              <a:rPr lang="ru-RU" sz="1400" b="0" strike="noStrike" spc="-1">
                <a:solidFill>
                  <a:srgbClr val="000000"/>
                </a:solidFill>
                <a:latin typeface="Times New Roman"/>
              </a:rPr>
              <a:t>&lt;дата/время&gt;</a:t>
            </a:r>
          </a:p>
        </p:txBody>
      </p:sp>
      <p:sp>
        <p:nvSpPr>
          <p:cNvPr id="5" name="Нижний колонтитул 4">
            <a:extLst>
              <a:ext uri="{FF2B5EF4-FFF2-40B4-BE49-F238E27FC236}">
                <a16:creationId xmlns:a16="http://schemas.microsoft.com/office/drawing/2014/main" id="{814A1010-2974-95BE-FB1A-89556403A43C}"/>
              </a:ext>
            </a:extLst>
          </p:cNvPr>
          <p:cNvSpPr>
            <a:spLocks noGrp="1"/>
          </p:cNvSpPr>
          <p:nvPr>
            <p:ph type="ftr" sz="quarter" idx="11"/>
          </p:nvPr>
        </p:nvSpPr>
        <p:spPr/>
        <p:txBody>
          <a:bodyPr/>
          <a:lstStyle/>
          <a:p>
            <a:pPr indent="0" algn="ctr">
              <a:lnSpc>
                <a:spcPct val="100000"/>
              </a:lnSpc>
              <a:buNone/>
              <a:tabLst>
                <a:tab pos="0" algn="l"/>
              </a:tabLst>
            </a:pPr>
            <a:r>
              <a:rPr lang="ru-RU" sz="1400" b="0" strike="noStrike" spc="-1">
                <a:solidFill>
                  <a:srgbClr val="000000"/>
                </a:solidFill>
                <a:latin typeface="Times New Roman"/>
                <a:ea typeface="Times New Roman"/>
              </a:rPr>
              <a:t>&lt;нижний колонтитул&gt;</a:t>
            </a:r>
            <a:endParaRPr lang="ru-RU" sz="1400" b="0" strike="noStrike" spc="-1">
              <a:solidFill>
                <a:srgbClr val="000000"/>
              </a:solidFill>
              <a:latin typeface="Times New Roman"/>
            </a:endParaRPr>
          </a:p>
        </p:txBody>
      </p:sp>
      <p:sp>
        <p:nvSpPr>
          <p:cNvPr id="6" name="Номер слайда 5">
            <a:extLst>
              <a:ext uri="{FF2B5EF4-FFF2-40B4-BE49-F238E27FC236}">
                <a16:creationId xmlns:a16="http://schemas.microsoft.com/office/drawing/2014/main" id="{74F0C032-C6AC-99DA-9711-9F4B7FF6C85B}"/>
              </a:ext>
            </a:extLst>
          </p:cNvPr>
          <p:cNvSpPr>
            <a:spLocks noGrp="1"/>
          </p:cNvSpPr>
          <p:nvPr>
            <p:ph type="sldNum" sz="quarter" idx="12"/>
          </p:nvPr>
        </p:nvSpPr>
        <p:spPr/>
        <p:txBody>
          <a:bodyPr/>
          <a:lstStyle/>
          <a:p>
            <a:pPr indent="0" algn="r">
              <a:lnSpc>
                <a:spcPct val="100000"/>
              </a:lnSpc>
              <a:buNone/>
              <a:tabLst>
                <a:tab pos="0" algn="l"/>
              </a:tabLst>
            </a:pPr>
            <a:fld id="{9B6951CB-6D39-4E0B-AD11-2E9E0DD43D0A}" type="slidenum">
              <a:rPr lang="ru-RU" sz="1200" b="0" strike="noStrike" spc="-1" smtClean="0">
                <a:solidFill>
                  <a:schemeClr val="dk1">
                    <a:tint val="75000"/>
                  </a:schemeClr>
                </a:solidFill>
                <a:latin typeface="Calibri"/>
                <a:ea typeface="Calibri"/>
              </a:rPr>
              <a:t>‹#›</a:t>
            </a:fld>
            <a:endParaRPr lang="ru-RU" sz="1200" b="0" strike="noStrike" spc="-1">
              <a:solidFill>
                <a:srgbClr val="000000"/>
              </a:solidFill>
              <a:latin typeface="Times New Roman"/>
            </a:endParaRPr>
          </a:p>
        </p:txBody>
      </p:sp>
    </p:spTree>
    <p:extLst>
      <p:ext uri="{BB962C8B-B14F-4D97-AF65-F5344CB8AC3E}">
        <p14:creationId xmlns:p14="http://schemas.microsoft.com/office/powerpoint/2010/main" val="3672297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E53207-5A37-A6FD-9EA0-9C7DCDF873C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690BDFB-24D9-EF80-7135-2604C36FFBB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26F99727-6236-AAD0-01B3-58C09121717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6E1D9DC7-88E5-6BD4-6752-C3F597E01F71}"/>
              </a:ext>
            </a:extLst>
          </p:cNvPr>
          <p:cNvSpPr>
            <a:spLocks noGrp="1"/>
          </p:cNvSpPr>
          <p:nvPr>
            <p:ph type="dt" sz="half" idx="10"/>
          </p:nvPr>
        </p:nvSpPr>
        <p:spPr/>
        <p:txBody>
          <a:bodyPr/>
          <a:lstStyle/>
          <a:p>
            <a:pPr indent="0">
              <a:buNone/>
            </a:pPr>
            <a:r>
              <a:rPr lang="ru-RU" sz="1400" b="0" strike="noStrike" spc="-1">
                <a:solidFill>
                  <a:srgbClr val="000000"/>
                </a:solidFill>
                <a:latin typeface="Times New Roman"/>
              </a:rPr>
              <a:t>&lt;дата/время&gt;</a:t>
            </a:r>
          </a:p>
        </p:txBody>
      </p:sp>
      <p:sp>
        <p:nvSpPr>
          <p:cNvPr id="6" name="Нижний колонтитул 5">
            <a:extLst>
              <a:ext uri="{FF2B5EF4-FFF2-40B4-BE49-F238E27FC236}">
                <a16:creationId xmlns:a16="http://schemas.microsoft.com/office/drawing/2014/main" id="{EB0C1713-734B-6CA7-57D7-10D91C15B3AD}"/>
              </a:ext>
            </a:extLst>
          </p:cNvPr>
          <p:cNvSpPr>
            <a:spLocks noGrp="1"/>
          </p:cNvSpPr>
          <p:nvPr>
            <p:ph type="ftr" sz="quarter" idx="11"/>
          </p:nvPr>
        </p:nvSpPr>
        <p:spPr/>
        <p:txBody>
          <a:bodyPr/>
          <a:lstStyle/>
          <a:p>
            <a:pPr indent="0" algn="ctr">
              <a:lnSpc>
                <a:spcPct val="100000"/>
              </a:lnSpc>
              <a:buNone/>
              <a:tabLst>
                <a:tab pos="0" algn="l"/>
              </a:tabLst>
            </a:pPr>
            <a:r>
              <a:rPr lang="ru-RU" sz="1400" b="0" strike="noStrike" spc="-1">
                <a:solidFill>
                  <a:srgbClr val="000000"/>
                </a:solidFill>
                <a:latin typeface="Times New Roman"/>
                <a:ea typeface="Times New Roman"/>
              </a:rPr>
              <a:t>&lt;нижний колонтитул&gt;</a:t>
            </a:r>
            <a:endParaRPr lang="ru-RU" sz="1400" b="0" strike="noStrike" spc="-1">
              <a:solidFill>
                <a:srgbClr val="000000"/>
              </a:solidFill>
              <a:latin typeface="Times New Roman"/>
            </a:endParaRPr>
          </a:p>
        </p:txBody>
      </p:sp>
      <p:sp>
        <p:nvSpPr>
          <p:cNvPr id="7" name="Номер слайда 6">
            <a:extLst>
              <a:ext uri="{FF2B5EF4-FFF2-40B4-BE49-F238E27FC236}">
                <a16:creationId xmlns:a16="http://schemas.microsoft.com/office/drawing/2014/main" id="{591DA4C1-5A20-0DA0-3E91-632A77699368}"/>
              </a:ext>
            </a:extLst>
          </p:cNvPr>
          <p:cNvSpPr>
            <a:spLocks noGrp="1"/>
          </p:cNvSpPr>
          <p:nvPr>
            <p:ph type="sldNum" sz="quarter" idx="12"/>
          </p:nvPr>
        </p:nvSpPr>
        <p:spPr/>
        <p:txBody>
          <a:bodyPr/>
          <a:lstStyle/>
          <a:p>
            <a:pPr indent="0" algn="r">
              <a:lnSpc>
                <a:spcPct val="100000"/>
              </a:lnSpc>
              <a:buNone/>
              <a:tabLst>
                <a:tab pos="0" algn="l"/>
              </a:tabLst>
            </a:pPr>
            <a:fld id="{9B6951CB-6D39-4E0B-AD11-2E9E0DD43D0A}" type="slidenum">
              <a:rPr lang="ru-RU" sz="1200" b="0" strike="noStrike" spc="-1" smtClean="0">
                <a:solidFill>
                  <a:schemeClr val="dk1">
                    <a:tint val="75000"/>
                  </a:schemeClr>
                </a:solidFill>
                <a:latin typeface="Calibri"/>
                <a:ea typeface="Calibri"/>
              </a:rPr>
              <a:t>‹#›</a:t>
            </a:fld>
            <a:endParaRPr lang="ru-RU" sz="1200" b="0" strike="noStrike" spc="-1">
              <a:solidFill>
                <a:srgbClr val="000000"/>
              </a:solidFill>
              <a:latin typeface="Times New Roman"/>
            </a:endParaRPr>
          </a:p>
        </p:txBody>
      </p:sp>
    </p:spTree>
    <p:extLst>
      <p:ext uri="{BB962C8B-B14F-4D97-AF65-F5344CB8AC3E}">
        <p14:creationId xmlns:p14="http://schemas.microsoft.com/office/powerpoint/2010/main" val="1596327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3E6EAA-1226-7192-39DA-0297D11CD192}"/>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BFFC3A42-AFB3-245B-1AE0-FB7CED6889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DE9477BB-3057-5786-62F6-D25362AE82F2}"/>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5B066A7-B607-2828-3F1F-1D7030768B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6574CD8B-1C8C-3D10-91EE-6B20002D36E6}"/>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8389C12-0B57-5656-DF19-9BB878F976E2}"/>
              </a:ext>
            </a:extLst>
          </p:cNvPr>
          <p:cNvSpPr>
            <a:spLocks noGrp="1"/>
          </p:cNvSpPr>
          <p:nvPr>
            <p:ph type="dt" sz="half" idx="10"/>
          </p:nvPr>
        </p:nvSpPr>
        <p:spPr/>
        <p:txBody>
          <a:bodyPr/>
          <a:lstStyle/>
          <a:p>
            <a:pPr indent="0">
              <a:buNone/>
            </a:pPr>
            <a:r>
              <a:rPr lang="ru-RU" sz="1400" b="0" strike="noStrike" spc="-1">
                <a:solidFill>
                  <a:srgbClr val="000000"/>
                </a:solidFill>
                <a:latin typeface="Times New Roman"/>
              </a:rPr>
              <a:t>&lt;дата/время&gt;</a:t>
            </a:r>
          </a:p>
        </p:txBody>
      </p:sp>
      <p:sp>
        <p:nvSpPr>
          <p:cNvPr id="8" name="Нижний колонтитул 7">
            <a:extLst>
              <a:ext uri="{FF2B5EF4-FFF2-40B4-BE49-F238E27FC236}">
                <a16:creationId xmlns:a16="http://schemas.microsoft.com/office/drawing/2014/main" id="{1AA1471F-841C-1AE3-67D6-049F9825BC43}"/>
              </a:ext>
            </a:extLst>
          </p:cNvPr>
          <p:cNvSpPr>
            <a:spLocks noGrp="1"/>
          </p:cNvSpPr>
          <p:nvPr>
            <p:ph type="ftr" sz="quarter" idx="11"/>
          </p:nvPr>
        </p:nvSpPr>
        <p:spPr/>
        <p:txBody>
          <a:bodyPr/>
          <a:lstStyle/>
          <a:p>
            <a:pPr indent="0" algn="ctr">
              <a:lnSpc>
                <a:spcPct val="100000"/>
              </a:lnSpc>
              <a:buNone/>
              <a:tabLst>
                <a:tab pos="0" algn="l"/>
              </a:tabLst>
            </a:pPr>
            <a:r>
              <a:rPr lang="ru-RU" sz="1400" b="0" strike="noStrike" spc="-1">
                <a:solidFill>
                  <a:srgbClr val="000000"/>
                </a:solidFill>
                <a:latin typeface="Times New Roman"/>
                <a:ea typeface="Times New Roman"/>
              </a:rPr>
              <a:t>&lt;нижний колонтитул&gt;</a:t>
            </a:r>
            <a:endParaRPr lang="ru-RU" sz="1400" b="0" strike="noStrike" spc="-1">
              <a:solidFill>
                <a:srgbClr val="000000"/>
              </a:solidFill>
              <a:latin typeface="Times New Roman"/>
            </a:endParaRPr>
          </a:p>
        </p:txBody>
      </p:sp>
      <p:sp>
        <p:nvSpPr>
          <p:cNvPr id="9" name="Номер слайда 8">
            <a:extLst>
              <a:ext uri="{FF2B5EF4-FFF2-40B4-BE49-F238E27FC236}">
                <a16:creationId xmlns:a16="http://schemas.microsoft.com/office/drawing/2014/main" id="{8CD8CBD4-69F5-C754-0210-8E232536C2D0}"/>
              </a:ext>
            </a:extLst>
          </p:cNvPr>
          <p:cNvSpPr>
            <a:spLocks noGrp="1"/>
          </p:cNvSpPr>
          <p:nvPr>
            <p:ph type="sldNum" sz="quarter" idx="12"/>
          </p:nvPr>
        </p:nvSpPr>
        <p:spPr/>
        <p:txBody>
          <a:bodyPr/>
          <a:lstStyle/>
          <a:p>
            <a:pPr indent="0" algn="r">
              <a:lnSpc>
                <a:spcPct val="100000"/>
              </a:lnSpc>
              <a:buNone/>
              <a:tabLst>
                <a:tab pos="0" algn="l"/>
              </a:tabLst>
            </a:pPr>
            <a:fld id="{9B6951CB-6D39-4E0B-AD11-2E9E0DD43D0A}" type="slidenum">
              <a:rPr lang="ru-RU" sz="1200" b="0" strike="noStrike" spc="-1" smtClean="0">
                <a:solidFill>
                  <a:schemeClr val="dk1">
                    <a:tint val="75000"/>
                  </a:schemeClr>
                </a:solidFill>
                <a:latin typeface="Calibri"/>
                <a:ea typeface="Calibri"/>
              </a:rPr>
              <a:t>‹#›</a:t>
            </a:fld>
            <a:endParaRPr lang="ru-RU" sz="1200" b="0" strike="noStrike" spc="-1">
              <a:solidFill>
                <a:srgbClr val="000000"/>
              </a:solidFill>
              <a:latin typeface="Times New Roman"/>
            </a:endParaRPr>
          </a:p>
        </p:txBody>
      </p:sp>
    </p:spTree>
    <p:extLst>
      <p:ext uri="{BB962C8B-B14F-4D97-AF65-F5344CB8AC3E}">
        <p14:creationId xmlns:p14="http://schemas.microsoft.com/office/powerpoint/2010/main" val="869216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133600-049C-A36D-FF7B-D8092907DC54}"/>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9DBD2A39-DB6B-0522-FF69-A495AC0D97A4}"/>
              </a:ext>
            </a:extLst>
          </p:cNvPr>
          <p:cNvSpPr>
            <a:spLocks noGrp="1"/>
          </p:cNvSpPr>
          <p:nvPr>
            <p:ph type="dt" sz="half" idx="10"/>
          </p:nvPr>
        </p:nvSpPr>
        <p:spPr/>
        <p:txBody>
          <a:bodyPr/>
          <a:lstStyle/>
          <a:p>
            <a:pPr indent="0">
              <a:buNone/>
            </a:pPr>
            <a:r>
              <a:rPr lang="ru-RU" sz="1400" b="0" strike="noStrike" spc="-1">
                <a:solidFill>
                  <a:srgbClr val="000000"/>
                </a:solidFill>
                <a:latin typeface="Times New Roman"/>
              </a:rPr>
              <a:t>&lt;дата/время&gt;</a:t>
            </a:r>
          </a:p>
        </p:txBody>
      </p:sp>
      <p:sp>
        <p:nvSpPr>
          <p:cNvPr id="4" name="Нижний колонтитул 3">
            <a:extLst>
              <a:ext uri="{FF2B5EF4-FFF2-40B4-BE49-F238E27FC236}">
                <a16:creationId xmlns:a16="http://schemas.microsoft.com/office/drawing/2014/main" id="{ABEEAC02-DD5E-19E1-4B98-5920DDC0CCDB}"/>
              </a:ext>
            </a:extLst>
          </p:cNvPr>
          <p:cNvSpPr>
            <a:spLocks noGrp="1"/>
          </p:cNvSpPr>
          <p:nvPr>
            <p:ph type="ftr" sz="quarter" idx="11"/>
          </p:nvPr>
        </p:nvSpPr>
        <p:spPr/>
        <p:txBody>
          <a:bodyPr/>
          <a:lstStyle/>
          <a:p>
            <a:pPr indent="0" algn="ctr">
              <a:lnSpc>
                <a:spcPct val="100000"/>
              </a:lnSpc>
              <a:buNone/>
              <a:tabLst>
                <a:tab pos="0" algn="l"/>
              </a:tabLst>
            </a:pPr>
            <a:r>
              <a:rPr lang="ru-RU" sz="1400" b="0" strike="noStrike" spc="-1">
                <a:solidFill>
                  <a:srgbClr val="000000"/>
                </a:solidFill>
                <a:latin typeface="Times New Roman"/>
                <a:ea typeface="Times New Roman"/>
              </a:rPr>
              <a:t>&lt;нижний колонтитул&gt;</a:t>
            </a:r>
            <a:endParaRPr lang="ru-RU" sz="1400" b="0" strike="noStrike" spc="-1">
              <a:solidFill>
                <a:srgbClr val="000000"/>
              </a:solidFill>
              <a:latin typeface="Times New Roman"/>
            </a:endParaRPr>
          </a:p>
        </p:txBody>
      </p:sp>
      <p:sp>
        <p:nvSpPr>
          <p:cNvPr id="5" name="Номер слайда 4">
            <a:extLst>
              <a:ext uri="{FF2B5EF4-FFF2-40B4-BE49-F238E27FC236}">
                <a16:creationId xmlns:a16="http://schemas.microsoft.com/office/drawing/2014/main" id="{84B60F71-7F37-6D6E-F563-BE02544DE32F}"/>
              </a:ext>
            </a:extLst>
          </p:cNvPr>
          <p:cNvSpPr>
            <a:spLocks noGrp="1"/>
          </p:cNvSpPr>
          <p:nvPr>
            <p:ph type="sldNum" sz="quarter" idx="12"/>
          </p:nvPr>
        </p:nvSpPr>
        <p:spPr/>
        <p:txBody>
          <a:bodyPr/>
          <a:lstStyle/>
          <a:p>
            <a:pPr indent="0" algn="r">
              <a:lnSpc>
                <a:spcPct val="100000"/>
              </a:lnSpc>
              <a:buNone/>
              <a:tabLst>
                <a:tab pos="0" algn="l"/>
              </a:tabLst>
            </a:pPr>
            <a:fld id="{9B6951CB-6D39-4E0B-AD11-2E9E0DD43D0A}" type="slidenum">
              <a:rPr lang="ru-RU" sz="1200" b="0" strike="noStrike" spc="-1" smtClean="0">
                <a:solidFill>
                  <a:schemeClr val="dk1">
                    <a:tint val="75000"/>
                  </a:schemeClr>
                </a:solidFill>
                <a:latin typeface="Calibri"/>
                <a:ea typeface="Calibri"/>
              </a:rPr>
              <a:t>‹#›</a:t>
            </a:fld>
            <a:endParaRPr lang="ru-RU" sz="1200" b="0" strike="noStrike" spc="-1">
              <a:solidFill>
                <a:srgbClr val="000000"/>
              </a:solidFill>
              <a:latin typeface="Times New Roman"/>
            </a:endParaRPr>
          </a:p>
        </p:txBody>
      </p:sp>
    </p:spTree>
    <p:extLst>
      <p:ext uri="{BB962C8B-B14F-4D97-AF65-F5344CB8AC3E}">
        <p14:creationId xmlns:p14="http://schemas.microsoft.com/office/powerpoint/2010/main" val="578952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B77A62E8-0B86-35CE-9C21-37C33C976BA4}"/>
              </a:ext>
            </a:extLst>
          </p:cNvPr>
          <p:cNvSpPr>
            <a:spLocks noGrp="1"/>
          </p:cNvSpPr>
          <p:nvPr>
            <p:ph type="dt" sz="half" idx="10"/>
          </p:nvPr>
        </p:nvSpPr>
        <p:spPr/>
        <p:txBody>
          <a:bodyPr/>
          <a:lstStyle/>
          <a:p>
            <a:pPr indent="0">
              <a:buNone/>
            </a:pPr>
            <a:r>
              <a:rPr lang="ru-RU" sz="1400" b="0" strike="noStrike" spc="-1">
                <a:solidFill>
                  <a:srgbClr val="000000"/>
                </a:solidFill>
                <a:latin typeface="Times New Roman"/>
              </a:rPr>
              <a:t>&lt;дата/время&gt;</a:t>
            </a:r>
          </a:p>
        </p:txBody>
      </p:sp>
      <p:sp>
        <p:nvSpPr>
          <p:cNvPr id="3" name="Нижний колонтитул 2">
            <a:extLst>
              <a:ext uri="{FF2B5EF4-FFF2-40B4-BE49-F238E27FC236}">
                <a16:creationId xmlns:a16="http://schemas.microsoft.com/office/drawing/2014/main" id="{A731A409-AD9B-C97D-AA12-D8C2F19BF894}"/>
              </a:ext>
            </a:extLst>
          </p:cNvPr>
          <p:cNvSpPr>
            <a:spLocks noGrp="1"/>
          </p:cNvSpPr>
          <p:nvPr>
            <p:ph type="ftr" sz="quarter" idx="11"/>
          </p:nvPr>
        </p:nvSpPr>
        <p:spPr/>
        <p:txBody>
          <a:bodyPr/>
          <a:lstStyle/>
          <a:p>
            <a:pPr indent="0" algn="ctr">
              <a:lnSpc>
                <a:spcPct val="100000"/>
              </a:lnSpc>
              <a:buNone/>
              <a:tabLst>
                <a:tab pos="0" algn="l"/>
              </a:tabLst>
            </a:pPr>
            <a:r>
              <a:rPr lang="ru-RU" sz="1400" b="0" strike="noStrike" spc="-1">
                <a:solidFill>
                  <a:srgbClr val="000000"/>
                </a:solidFill>
                <a:latin typeface="Times New Roman"/>
                <a:ea typeface="Times New Roman"/>
              </a:rPr>
              <a:t>&lt;нижний колонтитул&gt;</a:t>
            </a:r>
            <a:endParaRPr lang="ru-RU" sz="1400" b="0" strike="noStrike" spc="-1">
              <a:solidFill>
                <a:srgbClr val="000000"/>
              </a:solidFill>
              <a:latin typeface="Times New Roman"/>
            </a:endParaRPr>
          </a:p>
        </p:txBody>
      </p:sp>
      <p:sp>
        <p:nvSpPr>
          <p:cNvPr id="4" name="Номер слайда 3">
            <a:extLst>
              <a:ext uri="{FF2B5EF4-FFF2-40B4-BE49-F238E27FC236}">
                <a16:creationId xmlns:a16="http://schemas.microsoft.com/office/drawing/2014/main" id="{F81740F3-C3BE-C8CB-47AD-2E78ABD0BD92}"/>
              </a:ext>
            </a:extLst>
          </p:cNvPr>
          <p:cNvSpPr>
            <a:spLocks noGrp="1"/>
          </p:cNvSpPr>
          <p:nvPr>
            <p:ph type="sldNum" sz="quarter" idx="12"/>
          </p:nvPr>
        </p:nvSpPr>
        <p:spPr/>
        <p:txBody>
          <a:bodyPr/>
          <a:lstStyle/>
          <a:p>
            <a:pPr indent="0" algn="r">
              <a:lnSpc>
                <a:spcPct val="100000"/>
              </a:lnSpc>
              <a:buNone/>
              <a:tabLst>
                <a:tab pos="0" algn="l"/>
              </a:tabLst>
            </a:pPr>
            <a:fld id="{9B6951CB-6D39-4E0B-AD11-2E9E0DD43D0A}" type="slidenum">
              <a:rPr lang="ru-RU" sz="1200" b="0" strike="noStrike" spc="-1" smtClean="0">
                <a:solidFill>
                  <a:schemeClr val="dk1">
                    <a:tint val="75000"/>
                  </a:schemeClr>
                </a:solidFill>
                <a:latin typeface="Calibri"/>
                <a:ea typeface="Calibri"/>
              </a:rPr>
              <a:t>‹#›</a:t>
            </a:fld>
            <a:endParaRPr lang="ru-RU" sz="1200" b="0" strike="noStrike" spc="-1">
              <a:solidFill>
                <a:srgbClr val="000000"/>
              </a:solidFill>
              <a:latin typeface="Times New Roman"/>
            </a:endParaRPr>
          </a:p>
        </p:txBody>
      </p:sp>
    </p:spTree>
    <p:extLst>
      <p:ext uri="{BB962C8B-B14F-4D97-AF65-F5344CB8AC3E}">
        <p14:creationId xmlns:p14="http://schemas.microsoft.com/office/powerpoint/2010/main" val="1323187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EEEA1F-8094-E7A4-6C6D-D2382F4DFCE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16763F85-5A61-6A37-B101-CB8AC111B5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CC28D3E-60F7-B57A-DB7D-1F1448EC6A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EAF44AA-F7E7-D999-2508-CB7E62E5BA5E}"/>
              </a:ext>
            </a:extLst>
          </p:cNvPr>
          <p:cNvSpPr>
            <a:spLocks noGrp="1"/>
          </p:cNvSpPr>
          <p:nvPr>
            <p:ph type="dt" sz="half" idx="10"/>
          </p:nvPr>
        </p:nvSpPr>
        <p:spPr/>
        <p:txBody>
          <a:bodyPr/>
          <a:lstStyle/>
          <a:p>
            <a:pPr indent="0">
              <a:buNone/>
            </a:pPr>
            <a:r>
              <a:rPr lang="ru-RU" sz="1400" b="0" strike="noStrike" spc="-1">
                <a:solidFill>
                  <a:srgbClr val="000000"/>
                </a:solidFill>
                <a:latin typeface="Times New Roman"/>
              </a:rPr>
              <a:t>&lt;дата/время&gt;</a:t>
            </a:r>
          </a:p>
        </p:txBody>
      </p:sp>
      <p:sp>
        <p:nvSpPr>
          <p:cNvPr id="6" name="Нижний колонтитул 5">
            <a:extLst>
              <a:ext uri="{FF2B5EF4-FFF2-40B4-BE49-F238E27FC236}">
                <a16:creationId xmlns:a16="http://schemas.microsoft.com/office/drawing/2014/main" id="{D2BA5E69-6A27-903C-EAAC-DB08C856C3B2}"/>
              </a:ext>
            </a:extLst>
          </p:cNvPr>
          <p:cNvSpPr>
            <a:spLocks noGrp="1"/>
          </p:cNvSpPr>
          <p:nvPr>
            <p:ph type="ftr" sz="quarter" idx="11"/>
          </p:nvPr>
        </p:nvSpPr>
        <p:spPr/>
        <p:txBody>
          <a:bodyPr/>
          <a:lstStyle/>
          <a:p>
            <a:pPr indent="0" algn="ctr">
              <a:lnSpc>
                <a:spcPct val="100000"/>
              </a:lnSpc>
              <a:buNone/>
              <a:tabLst>
                <a:tab pos="0" algn="l"/>
              </a:tabLst>
            </a:pPr>
            <a:r>
              <a:rPr lang="ru-RU" sz="1400" b="0" strike="noStrike" spc="-1">
                <a:solidFill>
                  <a:srgbClr val="000000"/>
                </a:solidFill>
                <a:latin typeface="Times New Roman"/>
                <a:ea typeface="Times New Roman"/>
              </a:rPr>
              <a:t>&lt;нижний колонтитул&gt;</a:t>
            </a:r>
            <a:endParaRPr lang="ru-RU" sz="1400" b="0" strike="noStrike" spc="-1">
              <a:solidFill>
                <a:srgbClr val="000000"/>
              </a:solidFill>
              <a:latin typeface="Times New Roman"/>
            </a:endParaRPr>
          </a:p>
        </p:txBody>
      </p:sp>
      <p:sp>
        <p:nvSpPr>
          <p:cNvPr id="7" name="Номер слайда 6">
            <a:extLst>
              <a:ext uri="{FF2B5EF4-FFF2-40B4-BE49-F238E27FC236}">
                <a16:creationId xmlns:a16="http://schemas.microsoft.com/office/drawing/2014/main" id="{77832E08-48C6-D8F0-EB94-AD4306CAD4A3}"/>
              </a:ext>
            </a:extLst>
          </p:cNvPr>
          <p:cNvSpPr>
            <a:spLocks noGrp="1"/>
          </p:cNvSpPr>
          <p:nvPr>
            <p:ph type="sldNum" sz="quarter" idx="12"/>
          </p:nvPr>
        </p:nvSpPr>
        <p:spPr/>
        <p:txBody>
          <a:bodyPr/>
          <a:lstStyle/>
          <a:p>
            <a:pPr indent="0" algn="r">
              <a:lnSpc>
                <a:spcPct val="100000"/>
              </a:lnSpc>
              <a:buNone/>
              <a:tabLst>
                <a:tab pos="0" algn="l"/>
              </a:tabLst>
            </a:pPr>
            <a:fld id="{9B6951CB-6D39-4E0B-AD11-2E9E0DD43D0A}" type="slidenum">
              <a:rPr lang="ru-RU" sz="1200" b="0" strike="noStrike" spc="-1" smtClean="0">
                <a:solidFill>
                  <a:schemeClr val="dk1">
                    <a:tint val="75000"/>
                  </a:schemeClr>
                </a:solidFill>
                <a:latin typeface="Calibri"/>
                <a:ea typeface="Calibri"/>
              </a:rPr>
              <a:t>‹#›</a:t>
            </a:fld>
            <a:endParaRPr lang="ru-RU" sz="1200" b="0" strike="noStrike" spc="-1">
              <a:solidFill>
                <a:srgbClr val="000000"/>
              </a:solidFill>
              <a:latin typeface="Times New Roman"/>
            </a:endParaRPr>
          </a:p>
        </p:txBody>
      </p:sp>
    </p:spTree>
    <p:extLst>
      <p:ext uri="{BB962C8B-B14F-4D97-AF65-F5344CB8AC3E}">
        <p14:creationId xmlns:p14="http://schemas.microsoft.com/office/powerpoint/2010/main" val="1501823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18E1BE-98B5-EFA6-FD93-29DBDCD8151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38D99A05-B814-C118-A521-E4C780CB3D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9A6F2B16-2BD3-5465-8FE4-C474035C14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7CA3014-EF42-8CF3-363A-F3673BDAFB4F}"/>
              </a:ext>
            </a:extLst>
          </p:cNvPr>
          <p:cNvSpPr>
            <a:spLocks noGrp="1"/>
          </p:cNvSpPr>
          <p:nvPr>
            <p:ph type="dt" sz="half" idx="10"/>
          </p:nvPr>
        </p:nvSpPr>
        <p:spPr/>
        <p:txBody>
          <a:bodyPr/>
          <a:lstStyle/>
          <a:p>
            <a:pPr indent="0">
              <a:buNone/>
            </a:pPr>
            <a:r>
              <a:rPr lang="ru-RU" sz="1400" b="0" strike="noStrike" spc="-1">
                <a:solidFill>
                  <a:srgbClr val="000000"/>
                </a:solidFill>
                <a:latin typeface="Times New Roman"/>
              </a:rPr>
              <a:t>&lt;дата/время&gt;</a:t>
            </a:r>
          </a:p>
        </p:txBody>
      </p:sp>
      <p:sp>
        <p:nvSpPr>
          <p:cNvPr id="6" name="Нижний колонтитул 5">
            <a:extLst>
              <a:ext uri="{FF2B5EF4-FFF2-40B4-BE49-F238E27FC236}">
                <a16:creationId xmlns:a16="http://schemas.microsoft.com/office/drawing/2014/main" id="{024183CD-130A-5E9C-1C2E-8C4938FD5511}"/>
              </a:ext>
            </a:extLst>
          </p:cNvPr>
          <p:cNvSpPr>
            <a:spLocks noGrp="1"/>
          </p:cNvSpPr>
          <p:nvPr>
            <p:ph type="ftr" sz="quarter" idx="11"/>
          </p:nvPr>
        </p:nvSpPr>
        <p:spPr/>
        <p:txBody>
          <a:bodyPr/>
          <a:lstStyle/>
          <a:p>
            <a:pPr indent="0" algn="ctr">
              <a:lnSpc>
                <a:spcPct val="100000"/>
              </a:lnSpc>
              <a:buNone/>
              <a:tabLst>
                <a:tab pos="0" algn="l"/>
              </a:tabLst>
            </a:pPr>
            <a:r>
              <a:rPr lang="ru-RU" sz="1400" b="0" strike="noStrike" spc="-1">
                <a:solidFill>
                  <a:srgbClr val="000000"/>
                </a:solidFill>
                <a:latin typeface="Times New Roman"/>
                <a:ea typeface="Times New Roman"/>
              </a:rPr>
              <a:t>&lt;нижний колонтитул&gt;</a:t>
            </a:r>
            <a:endParaRPr lang="ru-RU" sz="1400" b="0" strike="noStrike" spc="-1">
              <a:solidFill>
                <a:srgbClr val="000000"/>
              </a:solidFill>
              <a:latin typeface="Times New Roman"/>
            </a:endParaRPr>
          </a:p>
        </p:txBody>
      </p:sp>
      <p:sp>
        <p:nvSpPr>
          <p:cNvPr id="7" name="Номер слайда 6">
            <a:extLst>
              <a:ext uri="{FF2B5EF4-FFF2-40B4-BE49-F238E27FC236}">
                <a16:creationId xmlns:a16="http://schemas.microsoft.com/office/drawing/2014/main" id="{EF2A667B-C760-A664-B132-881E06BF8D72}"/>
              </a:ext>
            </a:extLst>
          </p:cNvPr>
          <p:cNvSpPr>
            <a:spLocks noGrp="1"/>
          </p:cNvSpPr>
          <p:nvPr>
            <p:ph type="sldNum" sz="quarter" idx="12"/>
          </p:nvPr>
        </p:nvSpPr>
        <p:spPr/>
        <p:txBody>
          <a:bodyPr/>
          <a:lstStyle/>
          <a:p>
            <a:pPr indent="0" algn="r">
              <a:lnSpc>
                <a:spcPct val="100000"/>
              </a:lnSpc>
              <a:buNone/>
              <a:tabLst>
                <a:tab pos="0" algn="l"/>
              </a:tabLst>
            </a:pPr>
            <a:fld id="{9B6951CB-6D39-4E0B-AD11-2E9E0DD43D0A}" type="slidenum">
              <a:rPr lang="ru-RU" sz="1200" b="0" strike="noStrike" spc="-1" smtClean="0">
                <a:solidFill>
                  <a:schemeClr val="dk1">
                    <a:tint val="75000"/>
                  </a:schemeClr>
                </a:solidFill>
                <a:latin typeface="Calibri"/>
                <a:ea typeface="Calibri"/>
              </a:rPr>
              <a:t>‹#›</a:t>
            </a:fld>
            <a:endParaRPr lang="ru-RU" sz="1200" b="0" strike="noStrike" spc="-1">
              <a:solidFill>
                <a:srgbClr val="000000"/>
              </a:solidFill>
              <a:latin typeface="Times New Roman"/>
            </a:endParaRPr>
          </a:p>
        </p:txBody>
      </p:sp>
    </p:spTree>
    <p:extLst>
      <p:ext uri="{BB962C8B-B14F-4D97-AF65-F5344CB8AC3E}">
        <p14:creationId xmlns:p14="http://schemas.microsoft.com/office/powerpoint/2010/main" val="1285059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B86619-7E18-6DF1-B415-02068288B98F}"/>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49A30EE9-D110-E083-8C76-E73AE89B2084}"/>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F010D94-26AA-C37F-F1EB-4F496BE55058}"/>
              </a:ext>
            </a:extLst>
          </p:cNvPr>
          <p:cNvSpPr>
            <a:spLocks noGrp="1"/>
          </p:cNvSpPr>
          <p:nvPr>
            <p:ph type="dt" sz="half" idx="10"/>
          </p:nvPr>
        </p:nvSpPr>
        <p:spPr/>
        <p:txBody>
          <a:bodyPr/>
          <a:lstStyle/>
          <a:p>
            <a:pPr indent="0">
              <a:buNone/>
            </a:pPr>
            <a:r>
              <a:rPr lang="ru-RU" sz="1400" b="0" strike="noStrike" spc="-1">
                <a:solidFill>
                  <a:srgbClr val="000000"/>
                </a:solidFill>
                <a:latin typeface="Times New Roman"/>
              </a:rPr>
              <a:t>&lt;дата/время&gt;</a:t>
            </a:r>
          </a:p>
        </p:txBody>
      </p:sp>
      <p:sp>
        <p:nvSpPr>
          <p:cNvPr id="5" name="Нижний колонтитул 4">
            <a:extLst>
              <a:ext uri="{FF2B5EF4-FFF2-40B4-BE49-F238E27FC236}">
                <a16:creationId xmlns:a16="http://schemas.microsoft.com/office/drawing/2014/main" id="{EFC9009D-7DD6-5E29-AA36-BD8743C6513B}"/>
              </a:ext>
            </a:extLst>
          </p:cNvPr>
          <p:cNvSpPr>
            <a:spLocks noGrp="1"/>
          </p:cNvSpPr>
          <p:nvPr>
            <p:ph type="ftr" sz="quarter" idx="11"/>
          </p:nvPr>
        </p:nvSpPr>
        <p:spPr/>
        <p:txBody>
          <a:bodyPr/>
          <a:lstStyle/>
          <a:p>
            <a:pPr indent="0" algn="ctr">
              <a:lnSpc>
                <a:spcPct val="100000"/>
              </a:lnSpc>
              <a:buNone/>
              <a:tabLst>
                <a:tab pos="0" algn="l"/>
              </a:tabLst>
            </a:pPr>
            <a:r>
              <a:rPr lang="ru-RU" sz="1400" b="0" strike="noStrike" spc="-1">
                <a:solidFill>
                  <a:srgbClr val="000000"/>
                </a:solidFill>
                <a:latin typeface="Times New Roman"/>
                <a:ea typeface="Times New Roman"/>
              </a:rPr>
              <a:t>&lt;нижний колонтитул&gt;</a:t>
            </a:r>
            <a:endParaRPr lang="ru-RU" sz="1400" b="0" strike="noStrike" spc="-1">
              <a:solidFill>
                <a:srgbClr val="000000"/>
              </a:solidFill>
              <a:latin typeface="Times New Roman"/>
            </a:endParaRPr>
          </a:p>
        </p:txBody>
      </p:sp>
      <p:sp>
        <p:nvSpPr>
          <p:cNvPr id="6" name="Номер слайда 5">
            <a:extLst>
              <a:ext uri="{FF2B5EF4-FFF2-40B4-BE49-F238E27FC236}">
                <a16:creationId xmlns:a16="http://schemas.microsoft.com/office/drawing/2014/main" id="{DF217C6C-3756-5A7F-5824-33AB6812DB61}"/>
              </a:ext>
            </a:extLst>
          </p:cNvPr>
          <p:cNvSpPr>
            <a:spLocks noGrp="1"/>
          </p:cNvSpPr>
          <p:nvPr>
            <p:ph type="sldNum" sz="quarter" idx="12"/>
          </p:nvPr>
        </p:nvSpPr>
        <p:spPr/>
        <p:txBody>
          <a:bodyPr/>
          <a:lstStyle/>
          <a:p>
            <a:pPr indent="0" algn="r">
              <a:lnSpc>
                <a:spcPct val="100000"/>
              </a:lnSpc>
              <a:buNone/>
              <a:tabLst>
                <a:tab pos="0" algn="l"/>
              </a:tabLst>
            </a:pPr>
            <a:fld id="{9B6951CB-6D39-4E0B-AD11-2E9E0DD43D0A}" type="slidenum">
              <a:rPr lang="ru-RU" sz="1200" b="0" strike="noStrike" spc="-1" smtClean="0">
                <a:solidFill>
                  <a:schemeClr val="dk1">
                    <a:tint val="75000"/>
                  </a:schemeClr>
                </a:solidFill>
                <a:latin typeface="Calibri"/>
                <a:ea typeface="Calibri"/>
              </a:rPr>
              <a:t>‹#›</a:t>
            </a:fld>
            <a:endParaRPr lang="ru-RU" sz="1200" b="0" strike="noStrike" spc="-1">
              <a:solidFill>
                <a:srgbClr val="000000"/>
              </a:solidFill>
              <a:latin typeface="Times New Roman"/>
            </a:endParaRPr>
          </a:p>
        </p:txBody>
      </p:sp>
    </p:spTree>
    <p:extLst>
      <p:ext uri="{BB962C8B-B14F-4D97-AF65-F5344CB8AC3E}">
        <p14:creationId xmlns:p14="http://schemas.microsoft.com/office/powerpoint/2010/main" val="6054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BD1B5805-3E17-9FBB-95DB-6712F3F46568}"/>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609B8121-9B75-AEA1-A145-966AD475129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7D1E7CD-60A1-8471-323E-5BFF932EB1D5}"/>
              </a:ext>
            </a:extLst>
          </p:cNvPr>
          <p:cNvSpPr>
            <a:spLocks noGrp="1"/>
          </p:cNvSpPr>
          <p:nvPr>
            <p:ph type="dt" sz="half" idx="10"/>
          </p:nvPr>
        </p:nvSpPr>
        <p:spPr/>
        <p:txBody>
          <a:bodyPr/>
          <a:lstStyle/>
          <a:p>
            <a:pPr indent="0">
              <a:buNone/>
            </a:pPr>
            <a:r>
              <a:rPr lang="ru-RU" sz="1400" b="0" strike="noStrike" spc="-1">
                <a:solidFill>
                  <a:srgbClr val="000000"/>
                </a:solidFill>
                <a:latin typeface="Times New Roman"/>
              </a:rPr>
              <a:t>&lt;дата/время&gt;</a:t>
            </a:r>
          </a:p>
        </p:txBody>
      </p:sp>
      <p:sp>
        <p:nvSpPr>
          <p:cNvPr id="5" name="Нижний колонтитул 4">
            <a:extLst>
              <a:ext uri="{FF2B5EF4-FFF2-40B4-BE49-F238E27FC236}">
                <a16:creationId xmlns:a16="http://schemas.microsoft.com/office/drawing/2014/main" id="{E87A6432-FA48-4D5B-2CFF-A171986C7600}"/>
              </a:ext>
            </a:extLst>
          </p:cNvPr>
          <p:cNvSpPr>
            <a:spLocks noGrp="1"/>
          </p:cNvSpPr>
          <p:nvPr>
            <p:ph type="ftr" sz="quarter" idx="11"/>
          </p:nvPr>
        </p:nvSpPr>
        <p:spPr/>
        <p:txBody>
          <a:bodyPr/>
          <a:lstStyle/>
          <a:p>
            <a:pPr indent="0" algn="ctr">
              <a:lnSpc>
                <a:spcPct val="100000"/>
              </a:lnSpc>
              <a:buNone/>
              <a:tabLst>
                <a:tab pos="0" algn="l"/>
              </a:tabLst>
            </a:pPr>
            <a:r>
              <a:rPr lang="ru-RU" sz="1400" b="0" strike="noStrike" spc="-1">
                <a:solidFill>
                  <a:srgbClr val="000000"/>
                </a:solidFill>
                <a:latin typeface="Times New Roman"/>
                <a:ea typeface="Times New Roman"/>
              </a:rPr>
              <a:t>&lt;нижний колонтитул&gt;</a:t>
            </a:r>
            <a:endParaRPr lang="ru-RU" sz="1400" b="0" strike="noStrike" spc="-1">
              <a:solidFill>
                <a:srgbClr val="000000"/>
              </a:solidFill>
              <a:latin typeface="Times New Roman"/>
            </a:endParaRPr>
          </a:p>
        </p:txBody>
      </p:sp>
      <p:sp>
        <p:nvSpPr>
          <p:cNvPr id="6" name="Номер слайда 5">
            <a:extLst>
              <a:ext uri="{FF2B5EF4-FFF2-40B4-BE49-F238E27FC236}">
                <a16:creationId xmlns:a16="http://schemas.microsoft.com/office/drawing/2014/main" id="{D306A301-4A44-DA99-77BB-E791860CBE6F}"/>
              </a:ext>
            </a:extLst>
          </p:cNvPr>
          <p:cNvSpPr>
            <a:spLocks noGrp="1"/>
          </p:cNvSpPr>
          <p:nvPr>
            <p:ph type="sldNum" sz="quarter" idx="12"/>
          </p:nvPr>
        </p:nvSpPr>
        <p:spPr/>
        <p:txBody>
          <a:bodyPr/>
          <a:lstStyle/>
          <a:p>
            <a:pPr indent="0" algn="r">
              <a:lnSpc>
                <a:spcPct val="100000"/>
              </a:lnSpc>
              <a:buNone/>
              <a:tabLst>
                <a:tab pos="0" algn="l"/>
              </a:tabLst>
            </a:pPr>
            <a:fld id="{9B6951CB-6D39-4E0B-AD11-2E9E0DD43D0A}" type="slidenum">
              <a:rPr lang="ru-RU" sz="1200" b="0" strike="noStrike" spc="-1" smtClean="0">
                <a:solidFill>
                  <a:schemeClr val="dk1">
                    <a:tint val="75000"/>
                  </a:schemeClr>
                </a:solidFill>
                <a:latin typeface="Calibri"/>
                <a:ea typeface="Calibri"/>
              </a:rPr>
              <a:t>‹#›</a:t>
            </a:fld>
            <a:endParaRPr lang="ru-RU" sz="1200" b="0" strike="noStrike" spc="-1">
              <a:solidFill>
                <a:srgbClr val="000000"/>
              </a:solidFill>
              <a:latin typeface="Times New Roman"/>
            </a:endParaRPr>
          </a:p>
        </p:txBody>
      </p:sp>
    </p:spTree>
    <p:extLst>
      <p:ext uri="{BB962C8B-B14F-4D97-AF65-F5344CB8AC3E}">
        <p14:creationId xmlns:p14="http://schemas.microsoft.com/office/powerpoint/2010/main" val="15157241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82" name="PlaceHolder 1"/>
          <p:cNvSpPr>
            <a:spLocks noGrp="1"/>
          </p:cNvSpPr>
          <p:nvPr>
            <p:ph type="title"/>
          </p:nvPr>
        </p:nvSpPr>
        <p:spPr>
          <a:xfrm>
            <a:off x="609480" y="221040"/>
            <a:ext cx="10972440" cy="1250280"/>
          </a:xfrm>
          <a:prstGeom prst="rect">
            <a:avLst/>
          </a:prstGeom>
          <a:noFill/>
          <a:ln w="0">
            <a:noFill/>
          </a:ln>
        </p:spPr>
        <p:txBody>
          <a:bodyPr lIns="0" tIns="0" rIns="0" bIns="0" anchor="ctr">
            <a:noAutofit/>
          </a:bodyPr>
          <a:lstStyle/>
          <a:p>
            <a:pPr indent="0" algn="ctr">
              <a:buNone/>
            </a:pPr>
            <a:endParaRPr lang="ru-RU" sz="4400" b="0" strike="noStrike" spc="-1">
              <a:solidFill>
                <a:srgbClr val="000000"/>
              </a:solidFill>
              <a:latin typeface="Arial"/>
            </a:endParaRPr>
          </a:p>
        </p:txBody>
      </p:sp>
      <p:sp>
        <p:nvSpPr>
          <p:cNvPr id="83"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indent="0" algn="ctr">
              <a:buNone/>
            </a:pPr>
            <a:endParaRPr lang="ru-RU" sz="3200" b="0" strike="noStrike" spc="-1">
              <a:solidFill>
                <a:srgbClr val="000000"/>
              </a:solidFill>
              <a:latin typeface="Arial"/>
            </a:endParaRPr>
          </a:p>
        </p:txBody>
      </p:sp>
      <p:sp>
        <p:nvSpPr>
          <p:cNvPr id="4" name="PlaceHolder 3"/>
          <p:cNvSpPr>
            <a:spLocks noGrp="1"/>
          </p:cNvSpPr>
          <p:nvPr>
            <p:ph type="ftr" idx="37"/>
          </p:nvPr>
        </p:nvSpPr>
        <p:spPr/>
        <p:txBody>
          <a:bodyPr/>
          <a:lstStyle/>
          <a:p>
            <a:r>
              <a:t>Footer</a:t>
            </a:r>
          </a:p>
        </p:txBody>
      </p:sp>
      <p:sp>
        <p:nvSpPr>
          <p:cNvPr id="5" name="PlaceHolder 4"/>
          <p:cNvSpPr>
            <a:spLocks noGrp="1"/>
          </p:cNvSpPr>
          <p:nvPr>
            <p:ph type="sldNum" idx="38"/>
          </p:nvPr>
        </p:nvSpPr>
        <p:spPr/>
        <p:txBody>
          <a:bodyPr/>
          <a:lstStyle/>
          <a:p>
            <a:fld id="{0ED3FF99-7D3A-45BD-A439-1C917CF3FEA6}" type="slidenum">
              <a:t>‹#›</a:t>
            </a:fld>
            <a:endParaRPr/>
          </a:p>
        </p:txBody>
      </p:sp>
      <p:sp>
        <p:nvSpPr>
          <p:cNvPr id="6" name="PlaceHolder 5"/>
          <p:cNvSpPr>
            <a:spLocks noGrp="1"/>
          </p:cNvSpPr>
          <p:nvPr>
            <p:ph type="dt" idx="39"/>
          </p:nvPr>
        </p:nvSpPr>
        <p:spPr/>
        <p:txBody>
          <a:bodyPr/>
          <a:lstStyle/>
          <a:p>
            <a:endParaRPr/>
          </a:p>
        </p:txBody>
      </p:sp>
    </p:spTree>
    <p:extLst>
      <p:ext uri="{BB962C8B-B14F-4D97-AF65-F5344CB8AC3E}">
        <p14:creationId xmlns:p14="http://schemas.microsoft.com/office/powerpoint/2010/main" val="3433347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4D1D79-2E1B-1938-E65A-973905E617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D0F0A06A-E2FF-B390-7C8B-7188FB9A04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2BEA0A1-D665-D217-247C-99952B592A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indent="0">
              <a:buNone/>
            </a:pPr>
            <a:r>
              <a:rPr lang="ru-RU" sz="1400" b="0" strike="noStrike" spc="-1">
                <a:solidFill>
                  <a:srgbClr val="000000"/>
                </a:solidFill>
                <a:latin typeface="Times New Roman"/>
              </a:rPr>
              <a:t>&lt;дата/время&gt;</a:t>
            </a:r>
          </a:p>
        </p:txBody>
      </p:sp>
      <p:sp>
        <p:nvSpPr>
          <p:cNvPr id="5" name="Нижний колонтитул 4">
            <a:extLst>
              <a:ext uri="{FF2B5EF4-FFF2-40B4-BE49-F238E27FC236}">
                <a16:creationId xmlns:a16="http://schemas.microsoft.com/office/drawing/2014/main" id="{27EB88D4-9D6F-06CB-B4F9-CDCD9F7C1D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indent="0" algn="ctr">
              <a:lnSpc>
                <a:spcPct val="100000"/>
              </a:lnSpc>
              <a:buNone/>
              <a:tabLst>
                <a:tab pos="0" algn="l"/>
              </a:tabLst>
            </a:pPr>
            <a:r>
              <a:rPr lang="ru-RU" sz="1400" b="0" strike="noStrike" spc="-1">
                <a:solidFill>
                  <a:srgbClr val="000000"/>
                </a:solidFill>
                <a:latin typeface="Times New Roman"/>
                <a:ea typeface="Times New Roman"/>
              </a:rPr>
              <a:t>&lt;нижний колонтитул&gt;</a:t>
            </a:r>
            <a:endParaRPr lang="ru-RU" sz="1400" b="0" strike="noStrike" spc="-1">
              <a:solidFill>
                <a:srgbClr val="000000"/>
              </a:solidFill>
              <a:latin typeface="Times New Roman"/>
            </a:endParaRPr>
          </a:p>
        </p:txBody>
      </p:sp>
      <p:sp>
        <p:nvSpPr>
          <p:cNvPr id="6" name="Номер слайда 5">
            <a:extLst>
              <a:ext uri="{FF2B5EF4-FFF2-40B4-BE49-F238E27FC236}">
                <a16:creationId xmlns:a16="http://schemas.microsoft.com/office/drawing/2014/main" id="{FE3AA8DA-C895-996A-D936-4EDF3558A8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indent="0" algn="r">
              <a:lnSpc>
                <a:spcPct val="100000"/>
              </a:lnSpc>
              <a:buNone/>
              <a:tabLst>
                <a:tab pos="0" algn="l"/>
              </a:tabLst>
            </a:pPr>
            <a:fld id="{EB270083-CCC7-42CB-872B-78058A165F9E}" type="slidenum">
              <a:rPr lang="ru-RU" sz="1200" b="0" strike="noStrike" spc="-1" smtClean="0">
                <a:solidFill>
                  <a:schemeClr val="dk1">
                    <a:tint val="75000"/>
                  </a:schemeClr>
                </a:solidFill>
                <a:latin typeface="Calibri"/>
                <a:ea typeface="Calibri"/>
              </a:rPr>
              <a:t>‹#›</a:t>
            </a:fld>
            <a:endParaRPr lang="ru-RU" sz="1200" b="0" strike="noStrike" spc="-1">
              <a:solidFill>
                <a:srgbClr val="000000"/>
              </a:solidFill>
              <a:latin typeface="Times New Roman"/>
            </a:endParaRPr>
          </a:p>
        </p:txBody>
      </p:sp>
    </p:spTree>
    <p:extLst>
      <p:ext uri="{BB962C8B-B14F-4D97-AF65-F5344CB8AC3E}">
        <p14:creationId xmlns:p14="http://schemas.microsoft.com/office/powerpoint/2010/main" val="307433603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mpk.gk@yandex.ru" TargetMode="External"/><Relationship Id="rId2"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9.jpg"/><Relationship Id="rId4" Type="http://schemas.openxmlformats.org/officeDocument/2006/relationships/image" Target="file:///C:\Users\Pmpk\AppData\Local\Temp\%7bB611E3BD-A876-4F1A-A431-D6E1A70B7261%7d.tmp"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0.jf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file:///C:\Users\Pmpk\AppData\Local\Temp\%7bB611E3BD-A876-4F1A-A431-D6E1A70B7261%7d.tmp"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1.jfif"/></Relationships>
</file>

<file path=ppt/slides/_rels/slide15.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file:///C:\Users\Pmpk\AppData\Local\Temp\%7bB611E3BD-A876-4F1A-A431-D6E1A70B7261%7d.tmp"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96" name="Shape 123"/>
          <p:cNvSpPr/>
          <p:nvPr/>
        </p:nvSpPr>
        <p:spPr>
          <a:xfrm>
            <a:off x="702000" y="6091560"/>
            <a:ext cx="1870200" cy="577080"/>
          </a:xfrm>
          <a:prstGeom prst="ellipse">
            <a:avLst/>
          </a:prstGeom>
          <a:solidFill>
            <a:srgbClr val="2D427B"/>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ru-RU" sz="1800" b="0" strike="noStrike" spc="-1">
              <a:solidFill>
                <a:schemeClr val="lt1"/>
              </a:solidFill>
              <a:latin typeface="Calibri"/>
              <a:ea typeface="Calibri"/>
            </a:endParaRPr>
          </a:p>
        </p:txBody>
      </p:sp>
      <p:sp>
        <p:nvSpPr>
          <p:cNvPr id="98" name="PlaceHolder 2"/>
          <p:cNvSpPr>
            <a:spLocks noGrp="1"/>
          </p:cNvSpPr>
          <p:nvPr>
            <p:ph type="subTitle"/>
          </p:nvPr>
        </p:nvSpPr>
        <p:spPr>
          <a:xfrm>
            <a:off x="183959" y="2994928"/>
            <a:ext cx="8393391" cy="2852553"/>
          </a:xfrm>
          <a:prstGeom prst="rect">
            <a:avLst/>
          </a:prstGeom>
          <a:noFill/>
          <a:ln w="0">
            <a:noFill/>
          </a:ln>
        </p:spPr>
        <p:txBody>
          <a:bodyPr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адрес: город </a:t>
            </a:r>
            <a:r>
              <a:rPr lang="ru-RU" altLang="ru-RU" sz="1800" b="1" dirty="0">
                <a:solidFill>
                  <a:srgbClr val="002060"/>
                </a:solidFill>
                <a:latin typeface="Times New Roman" pitchFamily="18" charset="0"/>
                <a:ea typeface="+mn-ea"/>
                <a:cs typeface="Times New Roman" pitchFamily="18" charset="0"/>
              </a:rPr>
              <a:t>Горячий Ключ</a:t>
            </a:r>
            <a:r>
              <a:rPr kumimoji="0" lang="ru-RU"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 улица </a:t>
            </a:r>
            <a:r>
              <a:rPr lang="ru-RU" altLang="ru-RU" sz="1800" b="1" dirty="0">
                <a:solidFill>
                  <a:srgbClr val="002060"/>
                </a:solidFill>
                <a:latin typeface="Times New Roman" pitchFamily="18" charset="0"/>
                <a:ea typeface="+mn-ea"/>
                <a:cs typeface="Times New Roman" pitchFamily="18" charset="0"/>
              </a:rPr>
              <a:t>Объездная</a:t>
            </a:r>
            <a:r>
              <a:rPr kumimoji="0" lang="ru-RU"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 дом </a:t>
            </a:r>
            <a:r>
              <a:rPr lang="ru-RU" altLang="ru-RU" sz="1800" b="1" dirty="0">
                <a:solidFill>
                  <a:srgbClr val="002060"/>
                </a:solidFill>
                <a:latin typeface="Times New Roman" pitchFamily="18" charset="0"/>
                <a:ea typeface="+mn-ea"/>
                <a:cs typeface="Times New Roman" pitchFamily="18" charset="0"/>
              </a:rPr>
              <a:t>1</a:t>
            </a:r>
            <a:endParaRPr kumimoji="0" lang="ru-RU"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адрес сайта ГБУ «</a:t>
            </a:r>
            <a:r>
              <a:rPr kumimoji="0" lang="ru-RU" altLang="ru-RU" sz="1800" b="1" i="0" u="none" strike="noStrike" kern="1200" cap="none" spc="0" normalizeH="0" baseline="0" noProof="0" dirty="0" err="1">
                <a:ln>
                  <a:noFill/>
                </a:ln>
                <a:solidFill>
                  <a:srgbClr val="002060"/>
                </a:solidFill>
                <a:effectLst/>
                <a:uLnTx/>
                <a:uFillTx/>
                <a:latin typeface="Times New Roman" pitchFamily="18" charset="0"/>
                <a:ea typeface="+mn-ea"/>
                <a:cs typeface="Times New Roman" pitchFamily="18" charset="0"/>
              </a:rPr>
              <a:t>ЦДиК</a:t>
            </a:r>
            <a:r>
              <a:rPr kumimoji="0" lang="ru-RU"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 КК: </a:t>
            </a:r>
            <a:r>
              <a:rPr kumimoji="0" lang="en-US"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cdik-center.ru </a:t>
            </a:r>
            <a:r>
              <a:rPr kumimoji="0" lang="ru-RU"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  </a:t>
            </a:r>
            <a:endParaRPr kumimoji="0" lang="en-US"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электронная почта Горячеключевского филиала: </a:t>
            </a:r>
            <a:r>
              <a:rPr kumimoji="0" lang="en-US"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hlinkClick r:id="rId3"/>
              </a:rPr>
              <a:t>pmpk.gk@yandex.ru</a:t>
            </a:r>
            <a:endParaRPr kumimoji="0" lang="en-US"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телефон: 8 (861</a:t>
            </a:r>
            <a:r>
              <a:rPr kumimoji="0" lang="en-US"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-59</a:t>
            </a:r>
            <a:r>
              <a:rPr kumimoji="0" lang="ru-RU"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 </a:t>
            </a:r>
            <a:r>
              <a:rPr kumimoji="0" lang="en-US"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3-99-43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Директор</a:t>
            </a:r>
            <a:r>
              <a:rPr kumimoji="0" lang="en-US"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 </a:t>
            </a:r>
            <a:r>
              <a:rPr kumimoji="0" lang="ru-RU"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ГБУ «</a:t>
            </a:r>
            <a:r>
              <a:rPr kumimoji="0" lang="ru-RU" altLang="ru-RU" sz="1800" b="1" i="0" u="none" strike="noStrike" kern="1200" cap="none" spc="0" normalizeH="0" baseline="0" noProof="0" dirty="0" err="1">
                <a:ln>
                  <a:noFill/>
                </a:ln>
                <a:solidFill>
                  <a:srgbClr val="002060"/>
                </a:solidFill>
                <a:effectLst/>
                <a:uLnTx/>
                <a:uFillTx/>
                <a:latin typeface="Times New Roman" pitchFamily="18" charset="0"/>
                <a:ea typeface="+mn-ea"/>
                <a:cs typeface="Times New Roman" pitchFamily="18" charset="0"/>
              </a:rPr>
              <a:t>ЦДиК</a:t>
            </a:r>
            <a:r>
              <a:rPr kumimoji="0" lang="ru-RU"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 КК: Губина Диана Геннадьевна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altLang="ru-RU" sz="1800" b="1" dirty="0">
                <a:solidFill>
                  <a:srgbClr val="002060"/>
                </a:solidFill>
                <a:latin typeface="Times New Roman" pitchFamily="18" charset="0"/>
                <a:ea typeface="+mn-ea"/>
                <a:cs typeface="Times New Roman" pitchFamily="18" charset="0"/>
              </a:rPr>
              <a:t>Руководитель Горячеключевского филиала ГБУ «</a:t>
            </a:r>
            <a:r>
              <a:rPr lang="ru-RU" altLang="ru-RU" sz="1800" b="1" dirty="0" err="1">
                <a:solidFill>
                  <a:srgbClr val="002060"/>
                </a:solidFill>
                <a:latin typeface="Times New Roman" pitchFamily="18" charset="0"/>
                <a:ea typeface="+mn-ea"/>
                <a:cs typeface="Times New Roman" pitchFamily="18" charset="0"/>
              </a:rPr>
              <a:t>ЦДиК</a:t>
            </a:r>
            <a:r>
              <a:rPr lang="ru-RU" altLang="ru-RU" sz="1800" b="1" dirty="0">
                <a:solidFill>
                  <a:srgbClr val="002060"/>
                </a:solidFill>
                <a:latin typeface="Times New Roman" pitchFamily="18" charset="0"/>
                <a:ea typeface="+mn-ea"/>
                <a:cs typeface="Times New Roman" pitchFamily="18" charset="0"/>
              </a:rPr>
              <a:t>» КК: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altLang="ru-RU" sz="1800" b="1" dirty="0">
                <a:solidFill>
                  <a:srgbClr val="002060"/>
                </a:solidFill>
                <a:latin typeface="Times New Roman" pitchFamily="18" charset="0"/>
                <a:ea typeface="+mn-ea"/>
                <a:cs typeface="Times New Roman" pitchFamily="18" charset="0"/>
              </a:rPr>
              <a:t>Коростелева Светлана Владимировна</a:t>
            </a:r>
            <a:endParaRPr kumimoji="0" lang="ru-RU" altLang="ru-RU"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endParaRPr>
          </a:p>
          <a:p>
            <a:pPr marL="228600" indent="0">
              <a:lnSpc>
                <a:spcPct val="115000"/>
              </a:lnSpc>
              <a:spcBef>
                <a:spcPts val="1001"/>
              </a:spcBef>
              <a:buNone/>
              <a:tabLst>
                <a:tab pos="0" algn="l"/>
              </a:tabLst>
            </a:pPr>
            <a:endParaRPr lang="ru-RU" sz="1800" b="0" strike="noStrike" spc="-1" dirty="0">
              <a:solidFill>
                <a:srgbClr val="000000"/>
              </a:solidFill>
              <a:latin typeface="Arial"/>
            </a:endParaRPr>
          </a:p>
        </p:txBody>
      </p:sp>
      <p:sp>
        <p:nvSpPr>
          <p:cNvPr id="97" name="PlaceHolder 1"/>
          <p:cNvSpPr>
            <a:spLocks noGrp="1"/>
          </p:cNvSpPr>
          <p:nvPr>
            <p:ph type="title"/>
          </p:nvPr>
        </p:nvSpPr>
        <p:spPr>
          <a:xfrm>
            <a:off x="2969343" y="155594"/>
            <a:ext cx="7757652" cy="2115658"/>
          </a:xfrm>
          <a:prstGeom prst="rect">
            <a:avLst/>
          </a:prstGeom>
          <a:noFill/>
          <a:ln w="0">
            <a:noFill/>
          </a:ln>
        </p:spPr>
        <p:txBody>
          <a:bodyPr lIns="91440" tIns="45720" rIns="91440" bIns="45720" anchor="t">
            <a:noAutofit/>
          </a:bodyPr>
          <a:lstStyle/>
          <a:p>
            <a:pPr lvl="0" algn="ctr" fontAlgn="base">
              <a:spcAft>
                <a:spcPct val="0"/>
              </a:spcAft>
              <a:defRPr/>
            </a:pPr>
            <a:r>
              <a:rPr lang="ru-RU" sz="2400" b="1"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Горячеключевской филиал </a:t>
            </a:r>
            <a:br>
              <a:rPr lang="ru-RU" sz="2400" b="1"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br>
            <a:r>
              <a:rPr lang="ru-RU" sz="2400" b="1"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государственного бюджетного учреждения, </a:t>
            </a:r>
            <a:br>
              <a:rPr lang="ru-RU" sz="2400" b="1"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br>
            <a:r>
              <a:rPr lang="ru-RU" sz="2400" b="1"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осуществляющего психолого-педагогическую </a:t>
            </a:r>
            <a:br>
              <a:rPr lang="ru-RU" sz="2400" b="1"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br>
            <a:r>
              <a:rPr lang="ru-RU" sz="2400" b="1"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и медико-социальную помощь </a:t>
            </a:r>
            <a:br>
              <a:rPr lang="ru-RU" sz="2400" b="1"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br>
            <a:r>
              <a:rPr lang="ru-RU" sz="2400" b="1"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«Центр диагностики и консультирования» </a:t>
            </a:r>
            <a:br>
              <a:rPr lang="ru-RU" sz="2400" b="1"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br>
            <a:r>
              <a:rPr lang="ru-RU" sz="2400" b="1"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Краснодарского края</a:t>
            </a:r>
            <a:br>
              <a:rPr lang="ru-RU" sz="3200" b="1" dirty="0">
                <a:solidFill>
                  <a:prstClr val="black"/>
                </a:solidFill>
                <a:latin typeface="Arial" charset="0"/>
                <a:cs typeface="Arial" charset="0"/>
              </a:rPr>
            </a:br>
            <a:endParaRPr lang="ru-RU" sz="3200" b="0" strike="noStrike" spc="-1" dirty="0">
              <a:solidFill>
                <a:srgbClr val="000000"/>
              </a:solidFill>
              <a:latin typeface="Arial"/>
            </a:endParaRPr>
          </a:p>
        </p:txBody>
      </p:sp>
      <p:pic>
        <p:nvPicPr>
          <p:cNvPr id="2" name="Рисунок 1">
            <a:extLst>
              <a:ext uri="{FF2B5EF4-FFF2-40B4-BE49-F238E27FC236}">
                <a16:creationId xmlns:a16="http://schemas.microsoft.com/office/drawing/2014/main" id="{C4A4892B-E2BF-4275-C3BE-8EC7C306AF95}"/>
              </a:ext>
            </a:extLst>
          </p:cNvPr>
          <p:cNvPicPr>
            <a:picLocks noChangeAspect="1"/>
          </p:cNvPicPr>
          <p:nvPr/>
        </p:nvPicPr>
        <p:blipFill>
          <a:blip r:embed="rId4"/>
          <a:srcRect b="44058"/>
          <a:stretch>
            <a:fillRect/>
          </a:stretch>
        </p:blipFill>
        <p:spPr>
          <a:xfrm>
            <a:off x="1350556" y="341939"/>
            <a:ext cx="2443288" cy="1791193"/>
          </a:xfrm>
          <a:prstGeom prst="rect">
            <a:avLst/>
          </a:prstGeom>
        </p:spPr>
      </p:pic>
      <p:pic>
        <p:nvPicPr>
          <p:cNvPr id="3" name="Рисунок 2">
            <a:extLst>
              <a:ext uri="{FF2B5EF4-FFF2-40B4-BE49-F238E27FC236}">
                <a16:creationId xmlns:a16="http://schemas.microsoft.com/office/drawing/2014/main" id="{A9923414-A78D-7C0B-CD38-27C14B6C82E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3963" y="3859619"/>
            <a:ext cx="2745588" cy="2745588"/>
          </a:xfrm>
          <a:prstGeom prst="rect">
            <a:avLst/>
          </a:prstGeom>
          <a:noFill/>
          <a:ln>
            <a:noFill/>
          </a:ln>
        </p:spPr>
      </p:pic>
      <p:pic>
        <p:nvPicPr>
          <p:cNvPr id="11" name="Рисунок 10">
            <a:extLst>
              <a:ext uri="{FF2B5EF4-FFF2-40B4-BE49-F238E27FC236}">
                <a16:creationId xmlns:a16="http://schemas.microsoft.com/office/drawing/2014/main" id="{7812A8B6-3D26-9135-D28A-F62DBA2ECC3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0334" y="238970"/>
            <a:ext cx="1164671" cy="211565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a:extLst>
            <a:ext uri="{FF2B5EF4-FFF2-40B4-BE49-F238E27FC236}">
              <a16:creationId xmlns:a16="http://schemas.microsoft.com/office/drawing/2014/main" id="{04E71E2C-6240-E01E-57C4-B94026FC8977}"/>
            </a:ext>
          </a:extLst>
        </p:cNvPr>
        <p:cNvGrpSpPr/>
        <p:nvPr/>
      </p:nvGrpSpPr>
      <p:grpSpPr>
        <a:xfrm>
          <a:off x="0" y="0"/>
          <a:ext cx="0" cy="0"/>
          <a:chOff x="0" y="0"/>
          <a:chExt cx="0" cy="0"/>
        </a:xfrm>
      </p:grpSpPr>
      <p:sp>
        <p:nvSpPr>
          <p:cNvPr id="96" name="Shape 123">
            <a:extLst>
              <a:ext uri="{FF2B5EF4-FFF2-40B4-BE49-F238E27FC236}">
                <a16:creationId xmlns:a16="http://schemas.microsoft.com/office/drawing/2014/main" id="{CB12407F-82B0-6C13-9CA3-173D29F10E78}"/>
              </a:ext>
            </a:extLst>
          </p:cNvPr>
          <p:cNvSpPr/>
          <p:nvPr/>
        </p:nvSpPr>
        <p:spPr>
          <a:xfrm>
            <a:off x="702000" y="6091560"/>
            <a:ext cx="1870200" cy="577080"/>
          </a:xfrm>
          <a:prstGeom prst="ellipse">
            <a:avLst/>
          </a:prstGeom>
          <a:solidFill>
            <a:srgbClr val="2D427B"/>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ru-RU" sz="1800" b="0" strike="noStrike" spc="-1" dirty="0">
              <a:solidFill>
                <a:schemeClr val="lt1"/>
              </a:solidFill>
              <a:latin typeface="Calibri"/>
              <a:ea typeface="Calibri"/>
            </a:endParaRPr>
          </a:p>
        </p:txBody>
      </p:sp>
      <p:sp>
        <p:nvSpPr>
          <p:cNvPr id="98" name="PlaceHolder 2">
            <a:extLst>
              <a:ext uri="{FF2B5EF4-FFF2-40B4-BE49-F238E27FC236}">
                <a16:creationId xmlns:a16="http://schemas.microsoft.com/office/drawing/2014/main" id="{91ADF085-B599-01B7-6134-4B17ADF41D61}"/>
              </a:ext>
            </a:extLst>
          </p:cNvPr>
          <p:cNvSpPr>
            <a:spLocks noGrp="1"/>
          </p:cNvSpPr>
          <p:nvPr>
            <p:ph type="subTitle"/>
          </p:nvPr>
        </p:nvSpPr>
        <p:spPr>
          <a:xfrm>
            <a:off x="183959" y="4543200"/>
            <a:ext cx="5321101" cy="1304280"/>
          </a:xfrm>
          <a:prstGeom prst="rect">
            <a:avLst/>
          </a:prstGeom>
          <a:noFill/>
          <a:ln w="0">
            <a:noFill/>
          </a:ln>
        </p:spPr>
        <p:txBody>
          <a:bodyPr lIns="91440" tIns="45720" rIns="91440" bIns="45720" anchor="ctr">
            <a:noAutofit/>
          </a:bodyPr>
          <a:lstStyle/>
          <a:p>
            <a:pPr marL="228600" indent="0">
              <a:lnSpc>
                <a:spcPct val="100000"/>
              </a:lnSpc>
              <a:spcBef>
                <a:spcPts val="0"/>
              </a:spcBef>
              <a:buNone/>
              <a:tabLst>
                <a:tab pos="0" algn="l"/>
              </a:tabLst>
            </a:pPr>
            <a:r>
              <a:rPr lang="ru-RU" sz="1800" b="0" strike="noStrike" spc="-1" dirty="0">
                <a:solidFill>
                  <a:srgbClr val="002060"/>
                </a:solidFill>
                <a:latin typeface="Times New Roman" panose="02020603050405020304" pitchFamily="18" charset="0"/>
                <a:cs typeface="Times New Roman" panose="02020603050405020304" pitchFamily="18" charset="0"/>
              </a:rPr>
              <a:t>Муниципальный методический семинар </a:t>
            </a:r>
          </a:p>
          <a:p>
            <a:pPr marL="228600" indent="0">
              <a:lnSpc>
                <a:spcPct val="100000"/>
              </a:lnSpc>
              <a:spcBef>
                <a:spcPts val="0"/>
              </a:spcBef>
              <a:buNone/>
              <a:tabLst>
                <a:tab pos="0" algn="l"/>
              </a:tabLst>
            </a:pPr>
            <a:r>
              <a:rPr lang="ru-RU" sz="1800" b="0" strike="noStrike" spc="-1" dirty="0">
                <a:solidFill>
                  <a:srgbClr val="002060"/>
                </a:solidFill>
                <a:latin typeface="Times New Roman" panose="02020603050405020304" pitchFamily="18" charset="0"/>
                <a:cs typeface="Times New Roman" panose="02020603050405020304" pitchFamily="18" charset="0"/>
              </a:rPr>
              <a:t>для педагогов ДОУ</a:t>
            </a:r>
          </a:p>
          <a:p>
            <a:pPr marL="228600" indent="0">
              <a:lnSpc>
                <a:spcPct val="100000"/>
              </a:lnSpc>
              <a:spcBef>
                <a:spcPts val="0"/>
              </a:spcBef>
              <a:buNone/>
              <a:tabLst>
                <a:tab pos="0" algn="l"/>
              </a:tabLst>
            </a:pPr>
            <a:r>
              <a:rPr lang="ru-RU" sz="1800" spc="-1" dirty="0">
                <a:solidFill>
                  <a:srgbClr val="002060"/>
                </a:solidFill>
                <a:latin typeface="Times New Roman" panose="02020603050405020304" pitchFamily="18" charset="0"/>
                <a:cs typeface="Times New Roman" panose="02020603050405020304" pitchFamily="18" charset="0"/>
              </a:rPr>
              <a:t>14.10.2026</a:t>
            </a:r>
            <a:endParaRPr lang="ru-RU" sz="1800" b="0" strike="noStrike" spc="-1" dirty="0">
              <a:solidFill>
                <a:srgbClr val="002060"/>
              </a:solidFill>
              <a:latin typeface="Times New Roman" panose="02020603050405020304" pitchFamily="18" charset="0"/>
              <a:cs typeface="Times New Roman" panose="02020603050405020304" pitchFamily="18" charset="0"/>
            </a:endParaRPr>
          </a:p>
        </p:txBody>
      </p:sp>
      <p:sp>
        <p:nvSpPr>
          <p:cNvPr id="97" name="PlaceHolder 1">
            <a:extLst>
              <a:ext uri="{FF2B5EF4-FFF2-40B4-BE49-F238E27FC236}">
                <a16:creationId xmlns:a16="http://schemas.microsoft.com/office/drawing/2014/main" id="{83634BC9-25D9-356C-1069-C9E9278A738B}"/>
              </a:ext>
            </a:extLst>
          </p:cNvPr>
          <p:cNvSpPr>
            <a:spLocks noGrp="1"/>
          </p:cNvSpPr>
          <p:nvPr>
            <p:ph type="title"/>
          </p:nvPr>
        </p:nvSpPr>
        <p:spPr>
          <a:xfrm>
            <a:off x="1140542" y="1531088"/>
            <a:ext cx="8056621" cy="2460808"/>
          </a:xfrm>
          <a:prstGeom prst="rect">
            <a:avLst/>
          </a:prstGeom>
          <a:noFill/>
          <a:ln w="0">
            <a:noFill/>
          </a:ln>
        </p:spPr>
        <p:txBody>
          <a:bodyPr lIns="91440" tIns="45720" rIns="91440" bIns="45720" anchor="t">
            <a:noAutofit/>
          </a:bodyPr>
          <a:lstStyle/>
          <a:p>
            <a:pPr algn="ctr">
              <a:lnSpc>
                <a:spcPct val="115000"/>
              </a:lnSpc>
              <a:spcAft>
                <a:spcPts val="800"/>
              </a:spcAft>
            </a:pPr>
            <a:r>
              <a:rPr lang="ru-RU" b="1" dirty="0">
                <a:solidFill>
                  <a:srgbClr val="002060"/>
                </a:solidFill>
                <a:latin typeface="Times New Roman" panose="02020603050405020304" pitchFamily="18" charset="0"/>
                <a:cs typeface="Times New Roman" panose="02020603050405020304" pitchFamily="18" charset="0"/>
              </a:rPr>
              <a:t>«Профилактика </a:t>
            </a:r>
            <a:br>
              <a:rPr lang="ru-RU" b="1" dirty="0">
                <a:solidFill>
                  <a:srgbClr val="002060"/>
                </a:solidFill>
                <a:latin typeface="Times New Roman" panose="02020603050405020304" pitchFamily="18" charset="0"/>
                <a:cs typeface="Times New Roman" panose="02020603050405020304" pitchFamily="18" charset="0"/>
              </a:rPr>
            </a:br>
            <a:r>
              <a:rPr lang="ru-RU" b="1" dirty="0">
                <a:solidFill>
                  <a:srgbClr val="002060"/>
                </a:solidFill>
                <a:latin typeface="Times New Roman" panose="02020603050405020304" pitchFamily="18" charset="0"/>
                <a:cs typeface="Times New Roman" panose="02020603050405020304" pitchFamily="18" charset="0"/>
              </a:rPr>
              <a:t>и раннее выявление отклонений в развитии»</a:t>
            </a:r>
            <a:b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br>
            <a:endParaRPr lang="ru-RU" b="0" strike="noStrike" spc="-1" dirty="0">
              <a:solidFill>
                <a:srgbClr val="002060"/>
              </a:solidFill>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201400DF-B1C7-926C-95A4-7D5C82792B2C}"/>
              </a:ext>
            </a:extLst>
          </p:cNvPr>
          <p:cNvPicPr>
            <a:picLocks noChangeAspect="1"/>
          </p:cNvPicPr>
          <p:nvPr/>
        </p:nvPicPr>
        <p:blipFill>
          <a:blip r:embed="rId3"/>
          <a:stretch>
            <a:fillRect/>
          </a:stretch>
        </p:blipFill>
        <p:spPr>
          <a:xfrm>
            <a:off x="459371" y="311914"/>
            <a:ext cx="1977295" cy="2305555"/>
          </a:xfrm>
          <a:prstGeom prst="rect">
            <a:avLst/>
          </a:prstGeom>
        </p:spPr>
      </p:pic>
    </p:spTree>
    <p:extLst>
      <p:ext uri="{BB962C8B-B14F-4D97-AF65-F5344CB8AC3E}">
        <p14:creationId xmlns:p14="http://schemas.microsoft.com/office/powerpoint/2010/main" val="264885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a:extLst>
            <a:ext uri="{FF2B5EF4-FFF2-40B4-BE49-F238E27FC236}">
              <a16:creationId xmlns:a16="http://schemas.microsoft.com/office/drawing/2014/main" id="{3DAF7610-6C20-3280-9145-0DC035E0C723}"/>
            </a:ext>
          </a:extLst>
        </p:cNvPr>
        <p:cNvGrpSpPr/>
        <p:nvPr/>
      </p:nvGrpSpPr>
      <p:grpSpPr>
        <a:xfrm>
          <a:off x="0" y="0"/>
          <a:ext cx="0" cy="0"/>
          <a:chOff x="0" y="0"/>
          <a:chExt cx="0" cy="0"/>
        </a:xfrm>
      </p:grpSpPr>
      <p:sp>
        <p:nvSpPr>
          <p:cNvPr id="96" name="Shape 123">
            <a:extLst>
              <a:ext uri="{FF2B5EF4-FFF2-40B4-BE49-F238E27FC236}">
                <a16:creationId xmlns:a16="http://schemas.microsoft.com/office/drawing/2014/main" id="{017AC71A-8D6C-1D6E-7C04-D6D84B17A324}"/>
              </a:ext>
            </a:extLst>
          </p:cNvPr>
          <p:cNvSpPr/>
          <p:nvPr/>
        </p:nvSpPr>
        <p:spPr>
          <a:xfrm>
            <a:off x="702000" y="6091560"/>
            <a:ext cx="1870200" cy="577080"/>
          </a:xfrm>
          <a:prstGeom prst="ellipse">
            <a:avLst/>
          </a:prstGeom>
          <a:solidFill>
            <a:srgbClr val="2D427B"/>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ru-RU" sz="1800" b="0" strike="noStrike" spc="-1" dirty="0">
              <a:solidFill>
                <a:schemeClr val="lt1"/>
              </a:solidFill>
              <a:latin typeface="Calibri"/>
              <a:ea typeface="Calibri"/>
            </a:endParaRPr>
          </a:p>
        </p:txBody>
      </p:sp>
      <p:sp>
        <p:nvSpPr>
          <p:cNvPr id="98" name="PlaceHolder 2">
            <a:extLst>
              <a:ext uri="{FF2B5EF4-FFF2-40B4-BE49-F238E27FC236}">
                <a16:creationId xmlns:a16="http://schemas.microsoft.com/office/drawing/2014/main" id="{25589F22-0134-91F3-B16C-0CDD2FA07840}"/>
              </a:ext>
            </a:extLst>
          </p:cNvPr>
          <p:cNvSpPr>
            <a:spLocks noGrp="1"/>
          </p:cNvSpPr>
          <p:nvPr>
            <p:ph type="subTitle"/>
          </p:nvPr>
        </p:nvSpPr>
        <p:spPr>
          <a:xfrm>
            <a:off x="183959" y="4543200"/>
            <a:ext cx="5321101" cy="1304280"/>
          </a:xfrm>
          <a:prstGeom prst="rect">
            <a:avLst/>
          </a:prstGeom>
          <a:noFill/>
          <a:ln w="0">
            <a:noFill/>
          </a:ln>
        </p:spPr>
        <p:txBody>
          <a:bodyPr lIns="91440" tIns="45720" rIns="91440" bIns="45720" anchor="ctr">
            <a:noAutofit/>
          </a:bodyPr>
          <a:lstStyle/>
          <a:p>
            <a:pPr marL="0" indent="0">
              <a:lnSpc>
                <a:spcPct val="100000"/>
              </a:lnSpc>
              <a:spcBef>
                <a:spcPts val="0"/>
              </a:spcBef>
              <a:buNone/>
              <a:defRPr/>
            </a:pPr>
            <a:r>
              <a:rPr lang="ru-RU" sz="1800"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Самойлова Александра Юрьевна, педагог-психолог Горячеключевского филиала ГБУ «Центр диагностики и консультирования»</a:t>
            </a:r>
            <a:r>
              <a:rPr lang="ru-RU" sz="1400"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ru-RU" sz="1800"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КК</a:t>
            </a:r>
            <a:endParaRPr lang="ru-RU" altLang="ru-RU" sz="1800" dirty="0">
              <a:ln w="1905"/>
              <a:solidFill>
                <a:srgbClr val="4E67C8">
                  <a:lumMod val="50000"/>
                </a:srgb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a:p>
            <a:pPr marL="228600" indent="0">
              <a:lnSpc>
                <a:spcPct val="115000"/>
              </a:lnSpc>
              <a:spcBef>
                <a:spcPts val="1001"/>
              </a:spcBef>
              <a:buNone/>
              <a:tabLst>
                <a:tab pos="0" algn="l"/>
              </a:tabLst>
            </a:pPr>
            <a:endParaRPr lang="ru-RU" sz="1800" b="0" strike="noStrike" spc="-1" dirty="0">
              <a:solidFill>
                <a:srgbClr val="000000"/>
              </a:solidFill>
              <a:latin typeface="Arial"/>
            </a:endParaRPr>
          </a:p>
        </p:txBody>
      </p:sp>
      <p:sp>
        <p:nvSpPr>
          <p:cNvPr id="97" name="PlaceHolder 1">
            <a:extLst>
              <a:ext uri="{FF2B5EF4-FFF2-40B4-BE49-F238E27FC236}">
                <a16:creationId xmlns:a16="http://schemas.microsoft.com/office/drawing/2014/main" id="{7B82D5DE-5649-A0A6-EC59-F0EC6A28B58D}"/>
              </a:ext>
            </a:extLst>
          </p:cNvPr>
          <p:cNvSpPr>
            <a:spLocks noGrp="1"/>
          </p:cNvSpPr>
          <p:nvPr>
            <p:ph type="title"/>
          </p:nvPr>
        </p:nvSpPr>
        <p:spPr>
          <a:xfrm>
            <a:off x="702000" y="1531088"/>
            <a:ext cx="8495163" cy="2460808"/>
          </a:xfrm>
          <a:prstGeom prst="rect">
            <a:avLst/>
          </a:prstGeom>
          <a:noFill/>
          <a:ln w="0">
            <a:noFill/>
          </a:ln>
        </p:spPr>
        <p:txBody>
          <a:bodyPr lIns="91440" tIns="45720" rIns="91440" bIns="45720" anchor="t">
            <a:noAutofit/>
          </a:bodyPr>
          <a:lstStyle/>
          <a:p>
            <a:pPr algn="ctr">
              <a:lnSpc>
                <a:spcPct val="115000"/>
              </a:lnSpc>
              <a:spcAft>
                <a:spcPts val="800"/>
              </a:spcAft>
            </a:pPr>
            <a:r>
              <a:rPr lang="ru-RU" b="1" dirty="0">
                <a:solidFill>
                  <a:srgbClr val="002060"/>
                </a:solidFill>
                <a:latin typeface="Times New Roman" panose="02020603050405020304" pitchFamily="18" charset="0"/>
                <a:cs typeface="Times New Roman" panose="02020603050405020304" pitchFamily="18" charset="0"/>
              </a:rPr>
              <a:t>«Граница нормы: как отличить особенности характера от нарушений развития»</a:t>
            </a:r>
            <a:br>
              <a:rPr lang="ru-RU"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br>
            <a:endParaRPr lang="ru-RU" b="0" strike="noStrike" spc="-1" dirty="0">
              <a:solidFill>
                <a:srgbClr val="002060"/>
              </a:solidFill>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045B5E93-B58C-4315-C3F6-A5B7166CF4B7}"/>
              </a:ext>
            </a:extLst>
          </p:cNvPr>
          <p:cNvPicPr>
            <a:picLocks noChangeAspect="1"/>
          </p:cNvPicPr>
          <p:nvPr/>
        </p:nvPicPr>
        <p:blipFill>
          <a:blip r:embed="rId3"/>
          <a:stretch>
            <a:fillRect/>
          </a:stretch>
        </p:blipFill>
        <p:spPr>
          <a:xfrm>
            <a:off x="310781" y="120534"/>
            <a:ext cx="1977295" cy="2183403"/>
          </a:xfrm>
          <a:prstGeom prst="rect">
            <a:avLst/>
          </a:prstGeom>
        </p:spPr>
      </p:pic>
    </p:spTree>
    <p:extLst>
      <p:ext uri="{BB962C8B-B14F-4D97-AF65-F5344CB8AC3E}">
        <p14:creationId xmlns:p14="http://schemas.microsoft.com/office/powerpoint/2010/main" val="2367793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A927F-73ED-7292-F5D5-B2BD1622C37C}"/>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1DEAF9C9-006C-76CC-4A49-FFFEB07F9E29}"/>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6350" y="3175"/>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a:extLst>
              <a:ext uri="{FF2B5EF4-FFF2-40B4-BE49-F238E27FC236}">
                <a16:creationId xmlns:a16="http://schemas.microsoft.com/office/drawing/2014/main" id="{4AECAE3A-10BC-F39D-6C9E-43BEC2ED4B40}"/>
              </a:ext>
            </a:extLst>
          </p:cNvPr>
          <p:cNvSpPr>
            <a:spLocks noGrp="1"/>
          </p:cNvSpPr>
          <p:nvPr>
            <p:ph type="title"/>
          </p:nvPr>
        </p:nvSpPr>
        <p:spPr/>
        <p:txBody>
          <a:bodyPr/>
          <a:lstStyle/>
          <a:p>
            <a:pPr algn="ctr"/>
            <a:r>
              <a:rPr lang="ru-RU" sz="3600" b="1" dirty="0">
                <a:solidFill>
                  <a:srgbClr val="002060"/>
                </a:solidFill>
                <a:latin typeface="Times New Roman" panose="02020603050405020304" pitchFamily="18" charset="0"/>
                <a:cs typeface="Times New Roman" panose="02020603050405020304" pitchFamily="18" charset="0"/>
              </a:rPr>
              <a:t>«Дайте ребенку время, </a:t>
            </a:r>
            <a:br>
              <a:rPr lang="ru-RU" sz="3600" b="1" dirty="0">
                <a:solidFill>
                  <a:srgbClr val="002060"/>
                </a:solidFill>
                <a:latin typeface="Times New Roman" panose="02020603050405020304" pitchFamily="18" charset="0"/>
                <a:cs typeface="Times New Roman" panose="02020603050405020304" pitchFamily="18" charset="0"/>
              </a:rPr>
            </a:br>
            <a:r>
              <a:rPr lang="ru-RU" sz="3600" b="1" dirty="0">
                <a:solidFill>
                  <a:srgbClr val="002060"/>
                </a:solidFill>
                <a:latin typeface="Times New Roman" panose="02020603050405020304" pitchFamily="18" charset="0"/>
                <a:cs typeface="Times New Roman" panose="02020603050405020304" pitchFamily="18" charset="0"/>
              </a:rPr>
              <a:t>он еще маленький, перерастет»</a:t>
            </a:r>
          </a:p>
        </p:txBody>
      </p:sp>
      <p:sp>
        <p:nvSpPr>
          <p:cNvPr id="3" name="Подзаголовок 2">
            <a:extLst>
              <a:ext uri="{FF2B5EF4-FFF2-40B4-BE49-F238E27FC236}">
                <a16:creationId xmlns:a16="http://schemas.microsoft.com/office/drawing/2014/main" id="{57FE2D84-BA75-4BFF-75A2-8C31A5C6166E}"/>
              </a:ext>
            </a:extLst>
          </p:cNvPr>
          <p:cNvSpPr>
            <a:spLocks noGrp="1"/>
          </p:cNvSpPr>
          <p:nvPr>
            <p:ph type="subTitle"/>
          </p:nvPr>
        </p:nvSpPr>
        <p:spPr>
          <a:xfrm>
            <a:off x="609480" y="1689186"/>
            <a:ext cx="10972440" cy="5165640"/>
          </a:xfrm>
        </p:spPr>
        <p:txBody>
          <a:bodyPr>
            <a:normAutofit fontScale="47500" lnSpcReduction="20000"/>
          </a:bodyPr>
          <a:lstStyle/>
          <a:p>
            <a:pPr algn="ctr">
              <a:lnSpc>
                <a:spcPct val="120000"/>
              </a:lnSpc>
            </a:pPr>
            <a:r>
              <a:rPr lang="ru-RU" sz="7600" b="1" dirty="0">
                <a:solidFill>
                  <a:srgbClr val="C00000"/>
                </a:solidFill>
                <a:latin typeface="Times New Roman" panose="02020603050405020304" pitchFamily="18" charset="0"/>
                <a:cs typeface="Times New Roman" panose="02020603050405020304" pitchFamily="18" charset="0"/>
              </a:rPr>
              <a:t>Это заблуждение</a:t>
            </a:r>
            <a:r>
              <a:rPr lang="ru-RU" sz="7600" dirty="0">
                <a:solidFill>
                  <a:srgbClr val="C00000"/>
                </a:solidFill>
                <a:latin typeface="Times New Roman" panose="02020603050405020304" pitchFamily="18" charset="0"/>
                <a:cs typeface="Times New Roman" panose="02020603050405020304" pitchFamily="18" charset="0"/>
              </a:rPr>
              <a:t>, </a:t>
            </a:r>
          </a:p>
          <a:p>
            <a:pPr algn="ctr">
              <a:lnSpc>
                <a:spcPct val="120000"/>
              </a:lnSpc>
            </a:pPr>
            <a:r>
              <a:rPr lang="ru-RU" sz="7600" b="1" dirty="0">
                <a:solidFill>
                  <a:srgbClr val="C00000"/>
                </a:solidFill>
                <a:latin typeface="Times New Roman" panose="02020603050405020304" pitchFamily="18" charset="0"/>
                <a:cs typeface="Times New Roman" panose="02020603050405020304" pitchFamily="18" charset="0"/>
              </a:rPr>
              <a:t>которое стоит детям драгоценных лет развития!</a:t>
            </a:r>
          </a:p>
          <a:p>
            <a:pPr algn="ctr">
              <a:lnSpc>
                <a:spcPct val="120000"/>
              </a:lnSpc>
            </a:pPr>
            <a:endParaRPr lang="ru-RU" b="1" dirty="0">
              <a:latin typeface="Times New Roman" panose="02020603050405020304" pitchFamily="18" charset="0"/>
              <a:cs typeface="Times New Roman" panose="02020603050405020304" pitchFamily="18" charset="0"/>
            </a:endParaRPr>
          </a:p>
          <a:p>
            <a:pPr indent="712788" algn="just">
              <a:lnSpc>
                <a:spcPct val="120000"/>
              </a:lnSpc>
            </a:pPr>
            <a:r>
              <a:rPr lang="ru-RU" sz="5900" dirty="0">
                <a:latin typeface="Times New Roman" panose="02020603050405020304" pitchFamily="18" charset="0"/>
                <a:cs typeface="Times New Roman" panose="02020603050405020304" pitchFamily="18" charset="0"/>
              </a:rPr>
              <a:t>То, что можно было «исправить» за несколько месяцев занятий в 3 года, к школьному возрасту может превратиться в устойчивое нарушение, которое потребует многолетней и изнурительной коррекции. В этот период раннего детства нейронные пути формируются с невероятной скоростью. Если какой-то механизм (речевой, моторный или эмоциональный) дает сбой, мозг в раннем возрасте способен «</a:t>
            </a:r>
            <a:r>
              <a:rPr lang="ru-RU" sz="5900" dirty="0" err="1">
                <a:latin typeface="Times New Roman" panose="02020603050405020304" pitchFamily="18" charset="0"/>
                <a:cs typeface="Times New Roman" panose="02020603050405020304" pitchFamily="18" charset="0"/>
              </a:rPr>
              <a:t>перепроложить</a:t>
            </a:r>
            <a:r>
              <a:rPr lang="ru-RU" sz="5900" dirty="0">
                <a:latin typeface="Times New Roman" panose="02020603050405020304" pitchFamily="18" charset="0"/>
                <a:cs typeface="Times New Roman" panose="02020603050405020304" pitchFamily="18" charset="0"/>
              </a:rPr>
              <a:t>» маршрут, компенсировать дефицит и выстроить новые связи.</a:t>
            </a:r>
          </a:p>
          <a:p>
            <a:pPr>
              <a:lnSpc>
                <a:spcPct val="120000"/>
              </a:lnSpc>
            </a:pPr>
            <a:r>
              <a:rPr lang="ru-RU" dirty="0"/>
              <a:t>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9802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D5BFE-E598-814E-2EAE-C3FF574098E9}"/>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0DA4E31C-F45D-75DE-6BED-51C4156E660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6350" y="0"/>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a:extLst>
              <a:ext uri="{FF2B5EF4-FFF2-40B4-BE49-F238E27FC236}">
                <a16:creationId xmlns:a16="http://schemas.microsoft.com/office/drawing/2014/main" id="{C5F1755D-97E5-4015-616C-152E2496477B}"/>
              </a:ext>
            </a:extLst>
          </p:cNvPr>
          <p:cNvSpPr>
            <a:spLocks noGrp="1"/>
          </p:cNvSpPr>
          <p:nvPr>
            <p:ph type="title"/>
          </p:nvPr>
        </p:nvSpPr>
        <p:spPr>
          <a:xfrm>
            <a:off x="3689498" y="221040"/>
            <a:ext cx="7892422" cy="1468146"/>
          </a:xfrm>
        </p:spPr>
        <p:txBody>
          <a:bodyPr/>
          <a:lstStyle/>
          <a:p>
            <a:pPr algn="ctr"/>
            <a:r>
              <a:rPr lang="ru-RU" sz="5400" b="1" dirty="0">
                <a:solidFill>
                  <a:srgbClr val="002060"/>
                </a:solidFill>
                <a:latin typeface="Times New Roman" panose="02020603050405020304" pitchFamily="18" charset="0"/>
                <a:cs typeface="Times New Roman" panose="02020603050405020304" pitchFamily="18" charset="0"/>
              </a:rPr>
              <a:t>Нейропластичность</a:t>
            </a:r>
          </a:p>
        </p:txBody>
      </p:sp>
      <p:sp>
        <p:nvSpPr>
          <p:cNvPr id="3" name="Подзаголовок 2">
            <a:extLst>
              <a:ext uri="{FF2B5EF4-FFF2-40B4-BE49-F238E27FC236}">
                <a16:creationId xmlns:a16="http://schemas.microsoft.com/office/drawing/2014/main" id="{EA059EAF-52B3-18A5-BFA3-630106DB642B}"/>
              </a:ext>
            </a:extLst>
          </p:cNvPr>
          <p:cNvSpPr>
            <a:spLocks noGrp="1"/>
          </p:cNvSpPr>
          <p:nvPr>
            <p:ph type="subTitle"/>
          </p:nvPr>
        </p:nvSpPr>
        <p:spPr>
          <a:xfrm>
            <a:off x="609480" y="1689186"/>
            <a:ext cx="10972440" cy="5165640"/>
          </a:xfrm>
        </p:spPr>
        <p:txBody>
          <a:bodyPr>
            <a:normAutofit/>
          </a:bodyPr>
          <a:lstStyle/>
          <a:p>
            <a:r>
              <a:rPr lang="ru-RU" dirty="0"/>
              <a:t> </a:t>
            </a:r>
          </a:p>
          <a:p>
            <a:endParaRPr lang="ru-RU"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C065E68E-9BE9-B389-AEB8-D652534B9D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2173" y="1950224"/>
            <a:ext cx="4582237" cy="3992463"/>
          </a:xfrm>
          <a:prstGeom prst="rect">
            <a:avLst/>
          </a:prstGeom>
        </p:spPr>
      </p:pic>
      <p:pic>
        <p:nvPicPr>
          <p:cNvPr id="9" name="Рисунок 8">
            <a:extLst>
              <a:ext uri="{FF2B5EF4-FFF2-40B4-BE49-F238E27FC236}">
                <a16:creationId xmlns:a16="http://schemas.microsoft.com/office/drawing/2014/main" id="{01F039AA-804E-4A29-8214-3CA07C3B30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480" y="221040"/>
            <a:ext cx="2303841" cy="2026808"/>
          </a:xfrm>
          <a:prstGeom prst="rect">
            <a:avLst/>
          </a:prstGeom>
        </p:spPr>
      </p:pic>
      <p:sp>
        <p:nvSpPr>
          <p:cNvPr id="11" name="TextBox 10">
            <a:extLst>
              <a:ext uri="{FF2B5EF4-FFF2-40B4-BE49-F238E27FC236}">
                <a16:creationId xmlns:a16="http://schemas.microsoft.com/office/drawing/2014/main" id="{D4B33D50-DD4A-ABDE-D416-652EEDDF4C6E}"/>
              </a:ext>
            </a:extLst>
          </p:cNvPr>
          <p:cNvSpPr txBox="1"/>
          <p:nvPr/>
        </p:nvSpPr>
        <p:spPr>
          <a:xfrm>
            <a:off x="478466" y="2403257"/>
            <a:ext cx="7131298" cy="3539430"/>
          </a:xfrm>
          <a:prstGeom prst="rect">
            <a:avLst/>
          </a:prstGeom>
          <a:noFill/>
        </p:spPr>
        <p:txBody>
          <a:bodyPr wrap="square">
            <a:spAutoFit/>
          </a:bodyPr>
          <a:lstStyle/>
          <a:p>
            <a:r>
              <a:rPr lang="ru-RU" sz="3200" dirty="0">
                <a:latin typeface="Times New Roman" panose="02020603050405020304" pitchFamily="18" charset="0"/>
                <a:cs typeface="Times New Roman" panose="02020603050405020304" pitchFamily="18" charset="0"/>
              </a:rPr>
              <a:t>Э</a:t>
            </a:r>
            <a:r>
              <a:rPr lang="ru-RU" sz="3200" b="0" i="0" dirty="0">
                <a:effectLst/>
                <a:latin typeface="Times New Roman" panose="02020603050405020304" pitchFamily="18" charset="0"/>
                <a:cs typeface="Times New Roman" panose="02020603050405020304" pitchFamily="18" charset="0"/>
              </a:rPr>
              <a:t>то способность мозга перестраивать свою структуру и функции за счёт создания новых нейронных связей и изменения уже существующих в ответ на новый опыт, обучение, тренировку, а также в ответ на повреждения или изменения в окружающей среде. </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2283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873D4-5AD1-B77E-799A-3EEF8D170987}"/>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8DB299F6-6466-E0C9-CAA5-61EDA00F0A9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6350" y="3175"/>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a:extLst>
              <a:ext uri="{FF2B5EF4-FFF2-40B4-BE49-F238E27FC236}">
                <a16:creationId xmlns:a16="http://schemas.microsoft.com/office/drawing/2014/main" id="{655DBEBD-282D-ED4C-EB5C-494E2B68D86A}"/>
              </a:ext>
            </a:extLst>
          </p:cNvPr>
          <p:cNvSpPr>
            <a:spLocks noGrp="1"/>
          </p:cNvSpPr>
          <p:nvPr>
            <p:ph type="title"/>
          </p:nvPr>
        </p:nvSpPr>
        <p:spPr>
          <a:xfrm>
            <a:off x="609480" y="560070"/>
            <a:ext cx="10972440" cy="1074420"/>
          </a:xfrm>
        </p:spPr>
        <p:txBody>
          <a:bodyPr/>
          <a:lstStyle/>
          <a:p>
            <a:pPr algn="ctr"/>
            <a:r>
              <a:rPr lang="ru-RU" sz="4000" b="1" dirty="0">
                <a:latin typeface="Times New Roman" panose="02020603050405020304" pitchFamily="18" charset="0"/>
                <a:cs typeface="Times New Roman" panose="02020603050405020304" pitchFamily="18" charset="0"/>
              </a:rPr>
              <a:t>Темперамент — </a:t>
            </a:r>
            <a:r>
              <a:rPr lang="ru-RU" sz="4000" dirty="0">
                <a:latin typeface="Times New Roman" panose="02020603050405020304" pitchFamily="18" charset="0"/>
                <a:cs typeface="Times New Roman" panose="02020603050405020304" pitchFamily="18" charset="0"/>
              </a:rPr>
              <a:t>это врожденные особенности нервной системы, «окраска» личности.</a:t>
            </a:r>
            <a:br>
              <a:rPr lang="ru-RU" sz="4000" dirty="0">
                <a:latin typeface="Times New Roman" panose="02020603050405020304" pitchFamily="18" charset="0"/>
                <a:cs typeface="Times New Roman" panose="02020603050405020304" pitchFamily="18" charset="0"/>
              </a:rPr>
            </a:br>
            <a:endParaRPr lang="ru-RU" sz="4000" b="1" dirty="0">
              <a:solidFill>
                <a:srgbClr val="002060"/>
              </a:solidFill>
              <a:latin typeface="Times New Roman" panose="02020603050405020304" pitchFamily="18" charset="0"/>
              <a:cs typeface="Times New Roman" panose="02020603050405020304" pitchFamily="18" charset="0"/>
            </a:endParaRPr>
          </a:p>
        </p:txBody>
      </p:sp>
      <p:sp>
        <p:nvSpPr>
          <p:cNvPr id="3" name="Подзаголовок 2">
            <a:extLst>
              <a:ext uri="{FF2B5EF4-FFF2-40B4-BE49-F238E27FC236}">
                <a16:creationId xmlns:a16="http://schemas.microsoft.com/office/drawing/2014/main" id="{EBC0FA5B-1B9E-0AF9-3720-27D2412101D6}"/>
              </a:ext>
            </a:extLst>
          </p:cNvPr>
          <p:cNvSpPr>
            <a:spLocks noGrp="1"/>
          </p:cNvSpPr>
          <p:nvPr>
            <p:ph type="subTitle"/>
          </p:nvPr>
        </p:nvSpPr>
        <p:spPr>
          <a:xfrm>
            <a:off x="609480" y="1471320"/>
            <a:ext cx="10972440" cy="5386680"/>
          </a:xfrm>
        </p:spPr>
        <p:txBody>
          <a:bodyPr>
            <a:normAutofit fontScale="70000" lnSpcReduction="20000"/>
          </a:bodyPr>
          <a:lstStyle/>
          <a:p>
            <a:pPr>
              <a:lnSpc>
                <a:spcPct val="120000"/>
              </a:lnSpc>
            </a:pPr>
            <a:r>
              <a:rPr lang="ru-RU" sz="5100" b="1" dirty="0">
                <a:latin typeface="Times New Roman" panose="02020603050405020304" pitchFamily="18" charset="0"/>
                <a:cs typeface="Times New Roman" panose="02020603050405020304" pitchFamily="18" charset="0"/>
              </a:rPr>
              <a:t>Признак: </a:t>
            </a:r>
            <a:r>
              <a:rPr lang="ru-RU" sz="5100" dirty="0">
                <a:latin typeface="Times New Roman" panose="02020603050405020304" pitchFamily="18" charset="0"/>
                <a:cs typeface="Times New Roman" panose="02020603050405020304" pitchFamily="18" charset="0"/>
              </a:rPr>
              <a:t>Ребенок может быть очень шумным, но он слышит педагога. Он может быть застенчивым, но он идет на контакт, когда чувствует себя в безопасности.</a:t>
            </a:r>
          </a:p>
          <a:p>
            <a:pPr>
              <a:lnSpc>
                <a:spcPct val="120000"/>
              </a:lnSpc>
            </a:pPr>
            <a:r>
              <a:rPr lang="ru-RU" sz="5100" b="1" dirty="0">
                <a:latin typeface="Times New Roman" panose="02020603050405020304" pitchFamily="18" charset="0"/>
                <a:cs typeface="Times New Roman" panose="02020603050405020304" pitchFamily="18" charset="0"/>
              </a:rPr>
              <a:t>Главный маркер: </a:t>
            </a:r>
            <a:r>
              <a:rPr lang="ru-RU" sz="5100" dirty="0">
                <a:latin typeface="Times New Roman" panose="02020603050405020304" pitchFamily="18" charset="0"/>
                <a:cs typeface="Times New Roman" panose="02020603050405020304" pitchFamily="18" charset="0"/>
              </a:rPr>
              <a:t>Особенности темперамента не мешают ребенку быть частью детского коллектива. Он находит друзей, понимает правила игры и постепенно адаптируется к требованиям сада.</a:t>
            </a:r>
            <a:r>
              <a:rPr lang="ru-RU" dirty="0"/>
              <a:t> </a:t>
            </a:r>
          </a:p>
          <a:p>
            <a:r>
              <a:rPr lang="ru-RU" dirty="0"/>
              <a:t> </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3495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9AF0E-17C2-9CC7-0B69-096F439EEBFC}"/>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9A74CD61-4F8B-891F-B2AA-E4B8EFC66572}"/>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l="8456" t="6679" r="52742" b="53874"/>
          <a:stretch>
            <a:fillRect/>
          </a:stretch>
        </p:blipFill>
        <p:spPr bwMode="auto">
          <a:xfrm>
            <a:off x="6350" y="0"/>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a:extLst>
              <a:ext uri="{FF2B5EF4-FFF2-40B4-BE49-F238E27FC236}">
                <a16:creationId xmlns:a16="http://schemas.microsoft.com/office/drawing/2014/main" id="{0D072EA6-9EC9-6536-8164-DD8481B904FF}"/>
              </a:ext>
            </a:extLst>
          </p:cNvPr>
          <p:cNvSpPr>
            <a:spLocks noGrp="1"/>
          </p:cNvSpPr>
          <p:nvPr>
            <p:ph type="title"/>
          </p:nvPr>
        </p:nvSpPr>
        <p:spPr>
          <a:xfrm>
            <a:off x="478466" y="221040"/>
            <a:ext cx="11103454" cy="1070550"/>
          </a:xfrm>
        </p:spPr>
        <p:txBody>
          <a:bodyPr/>
          <a:lstStyle/>
          <a:p>
            <a:pPr algn="ctr"/>
            <a:r>
              <a:rPr lang="ru-RU" sz="5400" b="1" dirty="0">
                <a:solidFill>
                  <a:srgbClr val="002060"/>
                </a:solidFill>
                <a:latin typeface="Times New Roman" panose="02020603050405020304" pitchFamily="18" charset="0"/>
                <a:cs typeface="Times New Roman" panose="02020603050405020304" pitchFamily="18" charset="0"/>
              </a:rPr>
              <a:t>Типы темперамента</a:t>
            </a:r>
          </a:p>
        </p:txBody>
      </p:sp>
      <p:sp>
        <p:nvSpPr>
          <p:cNvPr id="3" name="Подзаголовок 2">
            <a:extLst>
              <a:ext uri="{FF2B5EF4-FFF2-40B4-BE49-F238E27FC236}">
                <a16:creationId xmlns:a16="http://schemas.microsoft.com/office/drawing/2014/main" id="{563A9AC4-F13C-8D1F-C71D-CE2FC370FEFC}"/>
              </a:ext>
            </a:extLst>
          </p:cNvPr>
          <p:cNvSpPr>
            <a:spLocks noGrp="1"/>
          </p:cNvSpPr>
          <p:nvPr>
            <p:ph type="subTitle"/>
          </p:nvPr>
        </p:nvSpPr>
        <p:spPr>
          <a:xfrm>
            <a:off x="609480" y="1689186"/>
            <a:ext cx="10972440" cy="5165640"/>
          </a:xfrm>
        </p:spPr>
        <p:txBody>
          <a:bodyPr>
            <a:normAutofit/>
          </a:bodyPr>
          <a:lstStyle/>
          <a:p>
            <a:r>
              <a:rPr lang="ru-RU" dirty="0"/>
              <a:t> </a:t>
            </a:r>
          </a:p>
          <a:p>
            <a:endParaRPr lang="ru-RU"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7C5A2000-D425-88A1-3A48-3EC65AAEAC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0639" y="1231966"/>
            <a:ext cx="9570122" cy="5733443"/>
          </a:xfrm>
          <a:prstGeom prst="rect">
            <a:avLst/>
          </a:prstGeom>
        </p:spPr>
      </p:pic>
    </p:spTree>
    <p:extLst>
      <p:ext uri="{BB962C8B-B14F-4D97-AF65-F5344CB8AC3E}">
        <p14:creationId xmlns:p14="http://schemas.microsoft.com/office/powerpoint/2010/main" val="2214788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D69107A2-EC75-F59E-1C31-53F2CA7B44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3"/>
            <a:ext cx="12192000" cy="6854354"/>
          </a:xfrm>
          <a:prstGeom prst="rect">
            <a:avLst/>
          </a:prstGeom>
        </p:spPr>
      </p:pic>
    </p:spTree>
    <p:extLst>
      <p:ext uri="{BB962C8B-B14F-4D97-AF65-F5344CB8AC3E}">
        <p14:creationId xmlns:p14="http://schemas.microsoft.com/office/powerpoint/2010/main" val="3194221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B446D-9D27-1C7E-AB66-6D8DA30A0556}"/>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D0E51B70-C344-36C7-69EC-D77003F6C952}"/>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6350" y="3175"/>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a:extLst>
              <a:ext uri="{FF2B5EF4-FFF2-40B4-BE49-F238E27FC236}">
                <a16:creationId xmlns:a16="http://schemas.microsoft.com/office/drawing/2014/main" id="{27B520CD-8CC6-B5FE-234D-5853ECFEB0D6}"/>
              </a:ext>
            </a:extLst>
          </p:cNvPr>
          <p:cNvSpPr>
            <a:spLocks noGrp="1"/>
          </p:cNvSpPr>
          <p:nvPr>
            <p:ph type="title"/>
          </p:nvPr>
        </p:nvSpPr>
        <p:spPr>
          <a:xfrm>
            <a:off x="609480" y="0"/>
            <a:ext cx="10972440" cy="967563"/>
          </a:xfrm>
        </p:spPr>
        <p:txBody>
          <a:bodyPr/>
          <a:lstStyle/>
          <a:p>
            <a:pPr algn="ctr"/>
            <a:r>
              <a:rPr lang="ru-RU" b="1" dirty="0">
                <a:solidFill>
                  <a:srgbClr val="002060"/>
                </a:solidFill>
                <a:latin typeface="Times New Roman" panose="02020603050405020304" pitchFamily="18" charset="0"/>
                <a:cs typeface="Times New Roman" panose="02020603050405020304" pitchFamily="18" charset="0"/>
              </a:rPr>
              <a:t>Ключи к темпераментам детей</a:t>
            </a:r>
          </a:p>
        </p:txBody>
      </p:sp>
      <p:sp>
        <p:nvSpPr>
          <p:cNvPr id="3" name="Подзаголовок 2">
            <a:extLst>
              <a:ext uri="{FF2B5EF4-FFF2-40B4-BE49-F238E27FC236}">
                <a16:creationId xmlns:a16="http://schemas.microsoft.com/office/drawing/2014/main" id="{0C018712-D850-7C9A-29B1-0CA9D9B828B1}"/>
              </a:ext>
            </a:extLst>
          </p:cNvPr>
          <p:cNvSpPr>
            <a:spLocks noGrp="1"/>
          </p:cNvSpPr>
          <p:nvPr>
            <p:ph type="subTitle"/>
          </p:nvPr>
        </p:nvSpPr>
        <p:spPr>
          <a:xfrm>
            <a:off x="609480" y="1471320"/>
            <a:ext cx="10972440" cy="5383505"/>
          </a:xfrm>
        </p:spPr>
        <p:txBody>
          <a:bodyPr>
            <a:normAutofit/>
          </a:bodyPr>
          <a:lstStyle/>
          <a:p>
            <a:pPr>
              <a:lnSpc>
                <a:spcPct val="120000"/>
              </a:lnSpc>
            </a:pPr>
            <a:r>
              <a:rPr lang="ru-RU" dirty="0"/>
              <a:t> </a:t>
            </a:r>
          </a:p>
          <a:p>
            <a:r>
              <a:rPr lang="ru-RU" dirty="0"/>
              <a:t> </a:t>
            </a:r>
          </a:p>
          <a:p>
            <a:endParaRPr lang="ru-RU" dirty="0">
              <a:latin typeface="Times New Roman" panose="02020603050405020304" pitchFamily="18" charset="0"/>
              <a:cs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397EDF4D-3495-8260-758B-B7680D2C9BE0}"/>
              </a:ext>
            </a:extLst>
          </p:cNvPr>
          <p:cNvGraphicFramePr>
            <a:graphicFrameLocks noGrp="1"/>
          </p:cNvGraphicFramePr>
          <p:nvPr>
            <p:extLst>
              <p:ext uri="{D42A27DB-BD31-4B8C-83A1-F6EECF244321}">
                <p14:modId xmlns:p14="http://schemas.microsoft.com/office/powerpoint/2010/main" val="1056205277"/>
              </p:ext>
            </p:extLst>
          </p:nvPr>
        </p:nvGraphicFramePr>
        <p:xfrm>
          <a:off x="329610" y="893135"/>
          <a:ext cx="11663915" cy="5153335"/>
        </p:xfrm>
        <a:graphic>
          <a:graphicData uri="http://schemas.openxmlformats.org/drawingml/2006/table">
            <a:tbl>
              <a:tblPr firstRow="1" firstCol="1" bandRow="1">
                <a:tableStyleId>{5C22544A-7EE6-4342-B048-85BDC9FD1C3A}</a:tableStyleId>
              </a:tblPr>
              <a:tblGrid>
                <a:gridCol w="2116854">
                  <a:extLst>
                    <a:ext uri="{9D8B030D-6E8A-4147-A177-3AD203B41FA5}">
                      <a16:colId xmlns:a16="http://schemas.microsoft.com/office/drawing/2014/main" val="582689807"/>
                    </a:ext>
                  </a:extLst>
                </a:gridCol>
                <a:gridCol w="3008029">
                  <a:extLst>
                    <a:ext uri="{9D8B030D-6E8A-4147-A177-3AD203B41FA5}">
                      <a16:colId xmlns:a16="http://schemas.microsoft.com/office/drawing/2014/main" val="3639349617"/>
                    </a:ext>
                  </a:extLst>
                </a:gridCol>
                <a:gridCol w="2653557">
                  <a:extLst>
                    <a:ext uri="{9D8B030D-6E8A-4147-A177-3AD203B41FA5}">
                      <a16:colId xmlns:a16="http://schemas.microsoft.com/office/drawing/2014/main" val="3186507356"/>
                    </a:ext>
                  </a:extLst>
                </a:gridCol>
                <a:gridCol w="3885475">
                  <a:extLst>
                    <a:ext uri="{9D8B030D-6E8A-4147-A177-3AD203B41FA5}">
                      <a16:colId xmlns:a16="http://schemas.microsoft.com/office/drawing/2014/main" val="1014776373"/>
                    </a:ext>
                  </a:extLst>
                </a:gridCol>
              </a:tblGrid>
              <a:tr h="946298">
                <a:tc>
                  <a:txBody>
                    <a:bodyPr/>
                    <a:lstStyle/>
                    <a:p>
                      <a:pPr algn="ctr">
                        <a:lnSpc>
                          <a:spcPct val="115000"/>
                        </a:lnSpc>
                        <a:spcAft>
                          <a:spcPts val="800"/>
                        </a:spcAft>
                        <a:buNone/>
                      </a:pPr>
                      <a:r>
                        <a:rPr lang="ru-RU" sz="2200" kern="100" dirty="0">
                          <a:effectLst/>
                          <a:latin typeface="Times New Roman" panose="02020603050405020304" pitchFamily="18" charset="0"/>
                          <a:cs typeface="Times New Roman" panose="02020603050405020304" pitchFamily="18" charset="0"/>
                        </a:rPr>
                        <a:t>Тип темперамента</a:t>
                      </a:r>
                      <a:endParaRPr lang="ru-RU"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ru-RU" sz="2200" kern="100" dirty="0">
                          <a:effectLst/>
                          <a:latin typeface="Times New Roman" panose="02020603050405020304" pitchFamily="18" charset="0"/>
                          <a:cs typeface="Times New Roman" panose="02020603050405020304" pitchFamily="18" charset="0"/>
                        </a:rPr>
                        <a:t>Как узнать?</a:t>
                      </a:r>
                      <a:endParaRPr lang="ru-RU"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ru-RU" sz="2200" kern="100">
                          <a:effectLst/>
                          <a:latin typeface="Times New Roman" panose="02020603050405020304" pitchFamily="18" charset="0"/>
                          <a:cs typeface="Times New Roman" panose="02020603050405020304" pitchFamily="18" charset="0"/>
                        </a:rPr>
                        <a:t>Главная потребность</a:t>
                      </a:r>
                      <a:endParaRPr lang="ru-RU"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ru-RU" sz="2200" kern="100">
                          <a:effectLst/>
                          <a:latin typeface="Times New Roman" panose="02020603050405020304" pitchFamily="18" charset="0"/>
                          <a:cs typeface="Times New Roman" panose="02020603050405020304" pitchFamily="18" charset="0"/>
                        </a:rPr>
                        <a:t>Как помочь педагогу?</a:t>
                      </a:r>
                      <a:endParaRPr lang="ru-RU"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84362753"/>
                  </a:ext>
                </a:extLst>
              </a:tr>
              <a:tr h="956930">
                <a:tc>
                  <a:txBody>
                    <a:bodyPr/>
                    <a:lstStyle/>
                    <a:p>
                      <a:pPr>
                        <a:lnSpc>
                          <a:spcPct val="115000"/>
                        </a:lnSpc>
                        <a:spcAft>
                          <a:spcPts val="800"/>
                        </a:spcAft>
                        <a:buNone/>
                      </a:pPr>
                      <a:r>
                        <a:rPr lang="ru-RU" sz="2200" kern="100" dirty="0">
                          <a:effectLst/>
                          <a:latin typeface="Times New Roman" panose="02020603050405020304" pitchFamily="18" charset="0"/>
                          <a:cs typeface="Times New Roman" panose="02020603050405020304" pitchFamily="18" charset="0"/>
                        </a:rPr>
                        <a:t>Сангвиник</a:t>
                      </a:r>
                      <a:endParaRPr lang="ru-RU"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800"/>
                        </a:spcAft>
                        <a:buNone/>
                      </a:pPr>
                      <a:r>
                        <a:rPr lang="ru-RU" sz="2200" kern="100" dirty="0">
                          <a:effectLst/>
                          <a:latin typeface="Times New Roman" panose="02020603050405020304" pitchFamily="18" charset="0"/>
                          <a:cs typeface="Times New Roman" panose="02020603050405020304" pitchFamily="18" charset="0"/>
                        </a:rPr>
                        <a:t>Быстрый, веселый, легко меняет занятия, много говорит.</a:t>
                      </a:r>
                      <a:endParaRPr lang="ru-RU"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800"/>
                        </a:spcAft>
                        <a:buNone/>
                      </a:pPr>
                      <a:r>
                        <a:rPr lang="ru-RU" sz="2200" kern="100" dirty="0">
                          <a:effectLst/>
                          <a:latin typeface="Times New Roman" panose="02020603050405020304" pitchFamily="18" charset="0"/>
                          <a:cs typeface="Times New Roman" panose="02020603050405020304" pitchFamily="18" charset="0"/>
                        </a:rPr>
                        <a:t>Новые впечатления и смена деятельности.</a:t>
                      </a:r>
                      <a:endParaRPr lang="ru-RU"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800"/>
                        </a:spcAft>
                        <a:buNone/>
                      </a:pPr>
                      <a:r>
                        <a:rPr lang="ru-RU" sz="2200" kern="100">
                          <a:effectLst/>
                          <a:latin typeface="Times New Roman" panose="02020603050405020304" pitchFamily="18" charset="0"/>
                          <a:cs typeface="Times New Roman" panose="02020603050405020304" pitchFamily="18" charset="0"/>
                        </a:rPr>
                        <a:t>Давать интересные поручения, хвалить при всех, следить за завершением дел.</a:t>
                      </a:r>
                      <a:endParaRPr lang="ru-RU"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200576"/>
                  </a:ext>
                </a:extLst>
              </a:tr>
              <a:tr h="1031358">
                <a:tc>
                  <a:txBody>
                    <a:bodyPr/>
                    <a:lstStyle/>
                    <a:p>
                      <a:pPr>
                        <a:lnSpc>
                          <a:spcPct val="115000"/>
                        </a:lnSpc>
                        <a:spcAft>
                          <a:spcPts val="800"/>
                        </a:spcAft>
                        <a:buNone/>
                      </a:pPr>
                      <a:r>
                        <a:rPr lang="ru-RU" sz="2200" kern="100">
                          <a:effectLst/>
                          <a:latin typeface="Times New Roman" panose="02020603050405020304" pitchFamily="18" charset="0"/>
                          <a:cs typeface="Times New Roman" panose="02020603050405020304" pitchFamily="18" charset="0"/>
                        </a:rPr>
                        <a:t>Холерик</a:t>
                      </a:r>
                      <a:endParaRPr lang="ru-RU"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800"/>
                        </a:spcAft>
                        <a:buNone/>
                      </a:pPr>
                      <a:r>
                        <a:rPr lang="ru-RU" sz="2200" kern="100" dirty="0">
                          <a:effectLst/>
                          <a:latin typeface="Times New Roman" panose="02020603050405020304" pitchFamily="18" charset="0"/>
                          <a:cs typeface="Times New Roman" panose="02020603050405020304" pitchFamily="18" charset="0"/>
                        </a:rPr>
                        <a:t>Энергичный, вспыльчивый, лидер, «быстрее всех».</a:t>
                      </a:r>
                      <a:endParaRPr lang="ru-RU"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800"/>
                        </a:spcAft>
                        <a:buNone/>
                      </a:pPr>
                      <a:r>
                        <a:rPr lang="ru-RU" sz="2200" kern="100" dirty="0">
                          <a:effectLst/>
                          <a:latin typeface="Times New Roman" panose="02020603050405020304" pitchFamily="18" charset="0"/>
                          <a:cs typeface="Times New Roman" panose="02020603050405020304" pitchFamily="18" charset="0"/>
                        </a:rPr>
                        <a:t>Лидерство и активная деятельность.</a:t>
                      </a:r>
                      <a:endParaRPr lang="ru-RU"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800"/>
                        </a:spcAft>
                        <a:buNone/>
                      </a:pPr>
                      <a:r>
                        <a:rPr lang="ru-RU" sz="2200" kern="100" dirty="0">
                          <a:effectLst/>
                          <a:latin typeface="Times New Roman" panose="02020603050405020304" pitchFamily="18" charset="0"/>
                          <a:cs typeface="Times New Roman" panose="02020603050405020304" pitchFamily="18" charset="0"/>
                        </a:rPr>
                        <a:t>Учить правилам («сначала подумай»), не спорить на пике эмоций, давать выход энергии.</a:t>
                      </a:r>
                      <a:endParaRPr lang="ru-RU"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36084220"/>
                  </a:ext>
                </a:extLst>
              </a:tr>
              <a:tr h="850605">
                <a:tc>
                  <a:txBody>
                    <a:bodyPr/>
                    <a:lstStyle/>
                    <a:p>
                      <a:pPr>
                        <a:lnSpc>
                          <a:spcPct val="115000"/>
                        </a:lnSpc>
                        <a:spcAft>
                          <a:spcPts val="800"/>
                        </a:spcAft>
                        <a:buNone/>
                      </a:pPr>
                      <a:r>
                        <a:rPr lang="ru-RU" sz="2200" kern="100">
                          <a:effectLst/>
                          <a:latin typeface="Times New Roman" panose="02020603050405020304" pitchFamily="18" charset="0"/>
                          <a:cs typeface="Times New Roman" panose="02020603050405020304" pitchFamily="18" charset="0"/>
                        </a:rPr>
                        <a:t>Флегматик</a:t>
                      </a:r>
                      <a:endParaRPr lang="ru-RU"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800"/>
                        </a:spcAft>
                        <a:buNone/>
                      </a:pPr>
                      <a:r>
                        <a:rPr lang="ru-RU" sz="2200" kern="100" dirty="0">
                          <a:effectLst/>
                          <a:latin typeface="Times New Roman" panose="02020603050405020304" pitchFamily="18" charset="0"/>
                          <a:cs typeface="Times New Roman" panose="02020603050405020304" pitchFamily="18" charset="0"/>
                        </a:rPr>
                        <a:t>Медлительный, спокойный, усидчивый, не любит перемен.</a:t>
                      </a:r>
                      <a:endParaRPr lang="ru-RU"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800"/>
                        </a:spcAft>
                        <a:buNone/>
                      </a:pPr>
                      <a:r>
                        <a:rPr lang="ru-RU" sz="2200" kern="100" dirty="0">
                          <a:effectLst/>
                          <a:latin typeface="Times New Roman" panose="02020603050405020304" pitchFamily="18" charset="0"/>
                          <a:cs typeface="Times New Roman" panose="02020603050405020304" pitchFamily="18" charset="0"/>
                        </a:rPr>
                        <a:t>Стабильность и отсутствие спешки.</a:t>
                      </a:r>
                      <a:endParaRPr lang="ru-RU"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800"/>
                        </a:spcAft>
                        <a:buNone/>
                      </a:pPr>
                      <a:r>
                        <a:rPr lang="ru-RU" sz="2200" kern="100" dirty="0">
                          <a:effectLst/>
                          <a:latin typeface="Times New Roman" panose="02020603050405020304" pitchFamily="18" charset="0"/>
                          <a:cs typeface="Times New Roman" panose="02020603050405020304" pitchFamily="18" charset="0"/>
                        </a:rPr>
                        <a:t>Не подгонять, давать больше времени на сборы, хвалить за старательность и качество.</a:t>
                      </a:r>
                      <a:endParaRPr lang="ru-RU"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55925983"/>
                  </a:ext>
                </a:extLst>
              </a:tr>
              <a:tr h="1163999">
                <a:tc>
                  <a:txBody>
                    <a:bodyPr/>
                    <a:lstStyle/>
                    <a:p>
                      <a:pPr>
                        <a:lnSpc>
                          <a:spcPct val="115000"/>
                        </a:lnSpc>
                        <a:spcAft>
                          <a:spcPts val="800"/>
                        </a:spcAft>
                        <a:buNone/>
                      </a:pPr>
                      <a:r>
                        <a:rPr lang="ru-RU" sz="2200" kern="100">
                          <a:effectLst/>
                          <a:latin typeface="Times New Roman" panose="02020603050405020304" pitchFamily="18" charset="0"/>
                          <a:cs typeface="Times New Roman" panose="02020603050405020304" pitchFamily="18" charset="0"/>
                        </a:rPr>
                        <a:t>Меланхолик</a:t>
                      </a:r>
                      <a:endParaRPr lang="ru-RU"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ru-RU" sz="2200" kern="100">
                          <a:effectLst/>
                          <a:latin typeface="Times New Roman" panose="02020603050405020304" pitchFamily="18" charset="0"/>
                          <a:cs typeface="Times New Roman" panose="02020603050405020304" pitchFamily="18" charset="0"/>
                        </a:rPr>
                        <a:t>Ранимый, застенчивый, быстро устает, глубоко переживает.</a:t>
                      </a:r>
                      <a:endParaRPr lang="ru-RU" sz="2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ru-RU" sz="2200" kern="100" dirty="0">
                          <a:effectLst/>
                          <a:latin typeface="Times New Roman" panose="02020603050405020304" pitchFamily="18" charset="0"/>
                          <a:cs typeface="Times New Roman" panose="02020603050405020304" pitchFamily="18" charset="0"/>
                        </a:rPr>
                        <a:t>Чувство безопасности и поддержка.</a:t>
                      </a:r>
                      <a:endParaRPr lang="ru-RU"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ru-RU" sz="2200" kern="100" dirty="0">
                          <a:effectLst/>
                          <a:latin typeface="Times New Roman" panose="02020603050405020304" pitchFamily="18" charset="0"/>
                          <a:cs typeface="Times New Roman" panose="02020603050405020304" pitchFamily="18" charset="0"/>
                        </a:rPr>
                        <a:t>Хвалить наедине, избегать критики при всех, мягко вовлекать в игры.</a:t>
                      </a:r>
                      <a:endParaRPr lang="ru-RU" sz="2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211692"/>
                  </a:ext>
                </a:extLst>
              </a:tr>
            </a:tbl>
          </a:graphicData>
        </a:graphic>
      </p:graphicFrame>
    </p:spTree>
    <p:extLst>
      <p:ext uri="{BB962C8B-B14F-4D97-AF65-F5344CB8AC3E}">
        <p14:creationId xmlns:p14="http://schemas.microsoft.com/office/powerpoint/2010/main" val="766292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1A7B0-9FC4-9A6C-31A6-E4220A1C5947}"/>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F816B6F5-0456-C96D-0698-A5AE95834EB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0" y="0"/>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a:extLst>
              <a:ext uri="{FF2B5EF4-FFF2-40B4-BE49-F238E27FC236}">
                <a16:creationId xmlns:a16="http://schemas.microsoft.com/office/drawing/2014/main" id="{5224BC16-6E3F-00F8-91E5-2AC3AACC9CC1}"/>
              </a:ext>
            </a:extLst>
          </p:cNvPr>
          <p:cNvSpPr>
            <a:spLocks noGrp="1"/>
          </p:cNvSpPr>
          <p:nvPr>
            <p:ph type="title"/>
          </p:nvPr>
        </p:nvSpPr>
        <p:spPr>
          <a:xfrm>
            <a:off x="609480" y="400050"/>
            <a:ext cx="10972440" cy="2023110"/>
          </a:xfrm>
        </p:spPr>
        <p:txBody>
          <a:bodyPr/>
          <a:lstStyle/>
          <a:p>
            <a:pPr algn="ctr"/>
            <a:r>
              <a:rPr lang="ru-RU" sz="3600" b="1" dirty="0">
                <a:latin typeface="Times New Roman" panose="02020603050405020304" pitchFamily="18" charset="0"/>
                <a:cs typeface="Times New Roman" panose="02020603050405020304" pitchFamily="18" charset="0"/>
              </a:rPr>
              <a:t>Нарушение</a:t>
            </a:r>
            <a:r>
              <a:rPr lang="ru-RU" sz="3600" dirty="0">
                <a:latin typeface="Times New Roman" panose="02020603050405020304" pitchFamily="18" charset="0"/>
                <a:cs typeface="Times New Roman" panose="02020603050405020304" pitchFamily="18" charset="0"/>
              </a:rPr>
              <a:t> — это «препятствие» для развития. </a:t>
            </a:r>
            <a:br>
              <a:rPr lang="ru-RU" sz="3600" dirty="0">
                <a:latin typeface="Times New Roman" panose="02020603050405020304" pitchFamily="18" charset="0"/>
                <a:cs typeface="Times New Roman" panose="02020603050405020304" pitchFamily="18" charset="0"/>
              </a:rPr>
            </a:br>
            <a:r>
              <a:rPr lang="ru-RU" sz="3600" dirty="0">
                <a:latin typeface="Times New Roman" panose="02020603050405020304" pitchFamily="18" charset="0"/>
                <a:cs typeface="Times New Roman" panose="02020603050405020304" pitchFamily="18" charset="0"/>
              </a:rPr>
              <a:t>Это состояние, при котором нервная система ребенка работает в режиме </a:t>
            </a:r>
            <a:br>
              <a:rPr lang="ru-RU" sz="3600" dirty="0">
                <a:latin typeface="Times New Roman" panose="02020603050405020304" pitchFamily="18" charset="0"/>
                <a:cs typeface="Times New Roman" panose="02020603050405020304" pitchFamily="18" charset="0"/>
              </a:rPr>
            </a:br>
            <a:r>
              <a:rPr lang="ru-RU" sz="3600" dirty="0">
                <a:latin typeface="Times New Roman" panose="02020603050405020304" pitchFamily="18" charset="0"/>
                <a:cs typeface="Times New Roman" panose="02020603050405020304" pitchFamily="18" charset="0"/>
              </a:rPr>
              <a:t>«постоянной перегрузки» или «сбоя».</a:t>
            </a:r>
            <a:br>
              <a:rPr lang="ru-RU" sz="3200" dirty="0">
                <a:latin typeface="Times New Roman" panose="02020603050405020304" pitchFamily="18" charset="0"/>
                <a:cs typeface="Times New Roman" panose="02020603050405020304" pitchFamily="18" charset="0"/>
              </a:rPr>
            </a:br>
            <a:endParaRPr lang="ru-RU" sz="3200" b="1" dirty="0">
              <a:solidFill>
                <a:srgbClr val="002060"/>
              </a:solidFill>
              <a:latin typeface="Times New Roman" panose="02020603050405020304" pitchFamily="18" charset="0"/>
              <a:cs typeface="Times New Roman" panose="02020603050405020304" pitchFamily="18" charset="0"/>
            </a:endParaRPr>
          </a:p>
        </p:txBody>
      </p:sp>
      <p:sp>
        <p:nvSpPr>
          <p:cNvPr id="3" name="Подзаголовок 2">
            <a:extLst>
              <a:ext uri="{FF2B5EF4-FFF2-40B4-BE49-F238E27FC236}">
                <a16:creationId xmlns:a16="http://schemas.microsoft.com/office/drawing/2014/main" id="{F92B36F2-CF31-589E-8A2E-93C5DEDAE782}"/>
              </a:ext>
            </a:extLst>
          </p:cNvPr>
          <p:cNvSpPr>
            <a:spLocks noGrp="1"/>
          </p:cNvSpPr>
          <p:nvPr>
            <p:ph type="subTitle"/>
          </p:nvPr>
        </p:nvSpPr>
        <p:spPr>
          <a:xfrm>
            <a:off x="609480" y="2686050"/>
            <a:ext cx="10972440" cy="3771900"/>
          </a:xfrm>
        </p:spPr>
        <p:txBody>
          <a:bodyPr>
            <a:normAutofit fontScale="85000" lnSpcReduction="10000"/>
          </a:bodyPr>
          <a:lstStyle/>
          <a:p>
            <a:pPr>
              <a:lnSpc>
                <a:spcPct val="120000"/>
              </a:lnSpc>
            </a:pPr>
            <a:r>
              <a:rPr lang="ru-RU" sz="4200" b="1" dirty="0">
                <a:latin typeface="Times New Roman" panose="02020603050405020304" pitchFamily="18" charset="0"/>
                <a:cs typeface="Times New Roman" panose="02020603050405020304" pitchFamily="18" charset="0"/>
              </a:rPr>
              <a:t>Признак: </a:t>
            </a:r>
            <a:r>
              <a:rPr lang="ru-RU" sz="4200" dirty="0">
                <a:latin typeface="Times New Roman" panose="02020603050405020304" pitchFamily="18" charset="0"/>
                <a:cs typeface="Times New Roman" panose="02020603050405020304" pitchFamily="18" charset="0"/>
              </a:rPr>
              <a:t>Поведение ребенка препятствует его развитию. Он не может усвоить программу, не может встроиться в игру, не понимает социальных сигналов. </a:t>
            </a:r>
          </a:p>
          <a:p>
            <a:pPr>
              <a:lnSpc>
                <a:spcPct val="120000"/>
              </a:lnSpc>
            </a:pPr>
            <a:r>
              <a:rPr lang="ru-RU" sz="4200" b="1" dirty="0">
                <a:latin typeface="Times New Roman" panose="02020603050405020304" pitchFamily="18" charset="0"/>
                <a:cs typeface="Times New Roman" panose="02020603050405020304" pitchFamily="18" charset="0"/>
              </a:rPr>
              <a:t>Главный маркер: </a:t>
            </a:r>
            <a:r>
              <a:rPr lang="ru-RU" sz="4200" dirty="0">
                <a:latin typeface="Times New Roman" panose="02020603050405020304" pitchFamily="18" charset="0"/>
                <a:cs typeface="Times New Roman" panose="02020603050405020304" pitchFamily="18" charset="0"/>
              </a:rPr>
              <a:t>Ребенок страдает. Он не «злой» или «невоспитанный», он просто не может справиться с требованиями среды.</a:t>
            </a:r>
          </a:p>
          <a:p>
            <a:pPr>
              <a:lnSpc>
                <a:spcPct val="120000"/>
              </a:lnSpc>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9040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1233B-B78C-72D1-C353-EE9E295F4026}"/>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C3EF809B-96D8-05ED-15FD-2BCC5EC6CDBE}"/>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6350" y="3175"/>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a:extLst>
              <a:ext uri="{FF2B5EF4-FFF2-40B4-BE49-F238E27FC236}">
                <a16:creationId xmlns:a16="http://schemas.microsoft.com/office/drawing/2014/main" id="{BCF4FF99-46B4-B630-7D48-A91071712192}"/>
              </a:ext>
            </a:extLst>
          </p:cNvPr>
          <p:cNvSpPr>
            <a:spLocks noGrp="1"/>
          </p:cNvSpPr>
          <p:nvPr>
            <p:ph type="title"/>
          </p:nvPr>
        </p:nvSpPr>
        <p:spPr>
          <a:xfrm>
            <a:off x="609480" y="244548"/>
            <a:ext cx="10972440" cy="1226771"/>
          </a:xfrm>
        </p:spPr>
        <p:txBody>
          <a:bodyPr/>
          <a:lstStyle/>
          <a:p>
            <a:pPr algn="ctr"/>
            <a:r>
              <a:rPr lang="ru-RU" b="1" dirty="0">
                <a:solidFill>
                  <a:srgbClr val="002060"/>
                </a:solidFill>
                <a:latin typeface="Times New Roman" panose="02020603050405020304" pitchFamily="18" charset="0"/>
                <a:cs typeface="Times New Roman" panose="02020603050405020304" pitchFamily="18" charset="0"/>
              </a:rPr>
              <a:t>Темперамент или нарушение?</a:t>
            </a:r>
          </a:p>
        </p:txBody>
      </p:sp>
      <p:sp>
        <p:nvSpPr>
          <p:cNvPr id="3" name="Подзаголовок 2">
            <a:extLst>
              <a:ext uri="{FF2B5EF4-FFF2-40B4-BE49-F238E27FC236}">
                <a16:creationId xmlns:a16="http://schemas.microsoft.com/office/drawing/2014/main" id="{E7DE89D4-5E4C-9682-4FAB-BF201190829A}"/>
              </a:ext>
            </a:extLst>
          </p:cNvPr>
          <p:cNvSpPr>
            <a:spLocks noGrp="1"/>
          </p:cNvSpPr>
          <p:nvPr>
            <p:ph type="subTitle"/>
          </p:nvPr>
        </p:nvSpPr>
        <p:spPr>
          <a:xfrm>
            <a:off x="609480" y="1712692"/>
            <a:ext cx="11171394" cy="4709373"/>
          </a:xfrm>
        </p:spPr>
        <p:txBody>
          <a:bodyPr>
            <a:normAutofit lnSpcReduction="10000"/>
          </a:bodyPr>
          <a:lstStyle/>
          <a:p>
            <a:pPr indent="542925" algn="just"/>
            <a:r>
              <a:rPr lang="ru-RU" sz="4000" dirty="0">
                <a:latin typeface="Times New Roman" panose="02020603050405020304" pitchFamily="18" charset="0"/>
                <a:cs typeface="Times New Roman" panose="02020603050405020304" pitchFamily="18" charset="0"/>
              </a:rPr>
              <a:t>Особенности темперамента сглаживаются по мере взросления. </a:t>
            </a:r>
          </a:p>
          <a:p>
            <a:pPr indent="542925" algn="just"/>
            <a:r>
              <a:rPr lang="ru-RU" sz="4000" dirty="0">
                <a:latin typeface="Times New Roman" panose="02020603050405020304" pitchFamily="18" charset="0"/>
                <a:cs typeface="Times New Roman" panose="02020603050405020304" pitchFamily="18" charset="0"/>
              </a:rPr>
              <a:t>Нарушения развития без коррекции становятся более выраженными и «тяжелыми». </a:t>
            </a:r>
          </a:p>
          <a:p>
            <a:pPr indent="542925"/>
            <a:r>
              <a:rPr lang="ru-RU" sz="4000" dirty="0">
                <a:latin typeface="Times New Roman" panose="02020603050405020304" pitchFamily="18" charset="0"/>
                <a:cs typeface="Times New Roman" panose="02020603050405020304" pitchFamily="18" charset="0"/>
              </a:rPr>
              <a:t>Чтобы понять, что перед вами — темперамент или нарушение — задайте себе три вопроса:</a:t>
            </a:r>
          </a:p>
          <a:p>
            <a:r>
              <a:rPr lang="ru-RU" sz="4000" dirty="0">
                <a:latin typeface="Times New Roman" panose="02020603050405020304" pitchFamily="18" charset="0"/>
                <a:cs typeface="Times New Roman" panose="02020603050405020304" pitchFamily="18" charset="0"/>
              </a:rPr>
              <a:t>1.  </a:t>
            </a:r>
            <a:r>
              <a:rPr lang="ru-RU" sz="4000" b="1" dirty="0">
                <a:latin typeface="Times New Roman" panose="02020603050405020304" pitchFamily="18" charset="0"/>
                <a:cs typeface="Times New Roman" panose="02020603050405020304" pitchFamily="18" charset="0"/>
              </a:rPr>
              <a:t>«Мешает ли это поведение ребенку?»</a:t>
            </a:r>
          </a:p>
          <a:p>
            <a:r>
              <a:rPr lang="ru-RU" sz="4000" dirty="0">
                <a:latin typeface="Times New Roman" panose="02020603050405020304" pitchFamily="18" charset="0"/>
                <a:cs typeface="Times New Roman" panose="02020603050405020304" pitchFamily="18" charset="0"/>
              </a:rPr>
              <a:t>2.  </a:t>
            </a:r>
            <a:r>
              <a:rPr lang="ru-RU" sz="4000" b="1" dirty="0">
                <a:latin typeface="Times New Roman" panose="02020603050405020304" pitchFamily="18" charset="0"/>
                <a:cs typeface="Times New Roman" panose="02020603050405020304" pitchFamily="18" charset="0"/>
              </a:rPr>
              <a:t>«Понимает ли ребенок правила?» </a:t>
            </a:r>
          </a:p>
          <a:p>
            <a:r>
              <a:rPr lang="ru-RU" sz="4000" dirty="0">
                <a:latin typeface="Times New Roman" panose="02020603050405020304" pitchFamily="18" charset="0"/>
                <a:cs typeface="Times New Roman" panose="02020603050405020304" pitchFamily="18" charset="0"/>
              </a:rPr>
              <a:t>3.  </a:t>
            </a:r>
            <a:r>
              <a:rPr lang="ru-RU" sz="4000" b="1" dirty="0">
                <a:latin typeface="Times New Roman" panose="02020603050405020304" pitchFamily="18" charset="0"/>
                <a:cs typeface="Times New Roman" panose="02020603050405020304" pitchFamily="18" charset="0"/>
              </a:rPr>
              <a:t>«Есть ли динамика?» </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4341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9393D-2428-539E-A7F6-DE8BB913FB8B}"/>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B1471E9F-C317-8B98-2AAA-55D44A224701}"/>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l="8456" t="6679" r="52742" b="53874"/>
          <a:stretch>
            <a:fillRect/>
          </a:stretch>
        </p:blipFill>
        <p:spPr bwMode="auto">
          <a:xfrm>
            <a:off x="6350" y="3175"/>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a:extLst>
              <a:ext uri="{FF2B5EF4-FFF2-40B4-BE49-F238E27FC236}">
                <a16:creationId xmlns:a16="http://schemas.microsoft.com/office/drawing/2014/main" id="{61DECDC5-8583-35AB-59F3-88C0F53C1B28}"/>
              </a:ext>
            </a:extLst>
          </p:cNvPr>
          <p:cNvSpPr>
            <a:spLocks noGrp="1"/>
          </p:cNvSpPr>
          <p:nvPr>
            <p:ph type="title"/>
          </p:nvPr>
        </p:nvSpPr>
        <p:spPr>
          <a:xfrm>
            <a:off x="609480" y="221040"/>
            <a:ext cx="10972440" cy="858266"/>
          </a:xfrm>
        </p:spPr>
        <p:txBody>
          <a:bodyPr/>
          <a:lstStyle/>
          <a:p>
            <a:pPr algn="ctr"/>
            <a:r>
              <a:rPr lang="ru-RU" b="1" dirty="0">
                <a:solidFill>
                  <a:srgbClr val="002060"/>
                </a:solidFill>
                <a:latin typeface="Times New Roman" panose="02020603050405020304" pitchFamily="18" charset="0"/>
                <a:cs typeface="Times New Roman" panose="02020603050405020304" pitchFamily="18" charset="0"/>
              </a:rPr>
              <a:t>«Живой ребенок» или ребенок с СДВГ</a:t>
            </a:r>
          </a:p>
        </p:txBody>
      </p:sp>
      <p:sp>
        <p:nvSpPr>
          <p:cNvPr id="3" name="Подзаголовок 2">
            <a:extLst>
              <a:ext uri="{FF2B5EF4-FFF2-40B4-BE49-F238E27FC236}">
                <a16:creationId xmlns:a16="http://schemas.microsoft.com/office/drawing/2014/main" id="{58654186-B737-74A7-BB2B-709F3C8CBF06}"/>
              </a:ext>
            </a:extLst>
          </p:cNvPr>
          <p:cNvSpPr>
            <a:spLocks noGrp="1"/>
          </p:cNvSpPr>
          <p:nvPr>
            <p:ph type="subTitle"/>
          </p:nvPr>
        </p:nvSpPr>
        <p:spPr>
          <a:xfrm>
            <a:off x="609480" y="1471320"/>
            <a:ext cx="10972440" cy="5383505"/>
          </a:xfrm>
        </p:spPr>
        <p:txBody>
          <a:bodyPr>
            <a:normAutofit/>
          </a:bodyPr>
          <a:lstStyle/>
          <a:p>
            <a:r>
              <a:rPr lang="ru-RU" dirty="0"/>
              <a:t> </a:t>
            </a:r>
          </a:p>
          <a:p>
            <a:endParaRPr lang="ru-RU" dirty="0">
              <a:latin typeface="Times New Roman" panose="02020603050405020304" pitchFamily="18" charset="0"/>
              <a:cs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824D252E-BB0B-3567-EAEB-61DF0BA9DAD5}"/>
              </a:ext>
            </a:extLst>
          </p:cNvPr>
          <p:cNvGraphicFramePr>
            <a:graphicFrameLocks noGrp="1"/>
          </p:cNvGraphicFramePr>
          <p:nvPr>
            <p:extLst>
              <p:ext uri="{D42A27DB-BD31-4B8C-83A1-F6EECF244321}">
                <p14:modId xmlns:p14="http://schemas.microsoft.com/office/powerpoint/2010/main" val="2440216241"/>
              </p:ext>
            </p:extLst>
          </p:nvPr>
        </p:nvGraphicFramePr>
        <p:xfrm>
          <a:off x="331470" y="1079306"/>
          <a:ext cx="11395711" cy="5604526"/>
        </p:xfrm>
        <a:graphic>
          <a:graphicData uri="http://schemas.openxmlformats.org/drawingml/2006/table">
            <a:tbl>
              <a:tblPr firstRow="1" firstCol="1" bandRow="1">
                <a:tableStyleId>{5C22544A-7EE6-4342-B048-85BDC9FD1C3A}</a:tableStyleId>
              </a:tblPr>
              <a:tblGrid>
                <a:gridCol w="2089209">
                  <a:extLst>
                    <a:ext uri="{9D8B030D-6E8A-4147-A177-3AD203B41FA5}">
                      <a16:colId xmlns:a16="http://schemas.microsoft.com/office/drawing/2014/main" val="4282027638"/>
                    </a:ext>
                  </a:extLst>
                </a:gridCol>
                <a:gridCol w="4040527">
                  <a:extLst>
                    <a:ext uri="{9D8B030D-6E8A-4147-A177-3AD203B41FA5}">
                      <a16:colId xmlns:a16="http://schemas.microsoft.com/office/drawing/2014/main" val="4187799230"/>
                    </a:ext>
                  </a:extLst>
                </a:gridCol>
                <a:gridCol w="5265975">
                  <a:extLst>
                    <a:ext uri="{9D8B030D-6E8A-4147-A177-3AD203B41FA5}">
                      <a16:colId xmlns:a16="http://schemas.microsoft.com/office/drawing/2014/main" val="2643924681"/>
                    </a:ext>
                  </a:extLst>
                </a:gridCol>
              </a:tblGrid>
              <a:tr h="928184">
                <a:tc>
                  <a:txBody>
                    <a:bodyPr/>
                    <a:lstStyle/>
                    <a:p>
                      <a:pPr algn="just">
                        <a:lnSpc>
                          <a:spcPct val="100000"/>
                        </a:lnSpc>
                        <a:spcAft>
                          <a:spcPts val="800"/>
                        </a:spcAft>
                        <a:buNone/>
                      </a:pPr>
                      <a:r>
                        <a:rPr lang="ru-RU" sz="2000" kern="100" dirty="0">
                          <a:effectLst/>
                          <a:latin typeface="Times New Roman" panose="02020603050405020304" pitchFamily="18" charset="0"/>
                          <a:cs typeface="Times New Roman" panose="02020603050405020304" pitchFamily="18" charset="0"/>
                        </a:rPr>
                        <a:t>Характеристика</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«Живой» (активный) ребенок</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ru-RU" sz="2800" kern="100">
                          <a:effectLst/>
                          <a:latin typeface="Times New Roman" panose="02020603050405020304" pitchFamily="18" charset="0"/>
                          <a:cs typeface="Times New Roman" panose="02020603050405020304" pitchFamily="18" charset="0"/>
                        </a:rPr>
                        <a:t>Ребенок с СДВГ</a:t>
                      </a:r>
                      <a:endParaRPr lang="ru-RU" sz="2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95548773"/>
                  </a:ext>
                </a:extLst>
              </a:tr>
              <a:tr h="1262582">
                <a:tc>
                  <a:txBody>
                    <a:bodyPr/>
                    <a:lstStyle/>
                    <a:p>
                      <a:pPr algn="just">
                        <a:lnSpc>
                          <a:spcPct val="100000"/>
                        </a:lnSpc>
                        <a:spcAft>
                          <a:spcPts val="800"/>
                        </a:spcAft>
                        <a:buNone/>
                      </a:pPr>
                      <a:r>
                        <a:rPr lang="ru-RU" sz="2000" kern="100" dirty="0">
                          <a:effectLst/>
                          <a:latin typeface="Times New Roman" panose="02020603050405020304" pitchFamily="18" charset="0"/>
                          <a:cs typeface="Times New Roman" panose="02020603050405020304" pitchFamily="18" charset="0"/>
                        </a:rPr>
                        <a:t>Реакция на просьбу</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Может отвлечься, но после повтора выполняет.</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Часто не слышит просьбу, даже глядя в глаза.</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88600326"/>
                  </a:ext>
                </a:extLst>
              </a:tr>
              <a:tr h="841721">
                <a:tc>
                  <a:txBody>
                    <a:bodyPr/>
                    <a:lstStyle/>
                    <a:p>
                      <a:pPr algn="just">
                        <a:lnSpc>
                          <a:spcPct val="100000"/>
                        </a:lnSpc>
                        <a:spcAft>
                          <a:spcPts val="800"/>
                        </a:spcAft>
                        <a:buNone/>
                      </a:pPr>
                      <a:r>
                        <a:rPr lang="ru-RU" sz="2000" kern="100" dirty="0">
                          <a:effectLst/>
                          <a:latin typeface="Times New Roman" panose="02020603050405020304" pitchFamily="18" charset="0"/>
                          <a:cs typeface="Times New Roman" panose="02020603050405020304" pitchFamily="18" charset="0"/>
                        </a:rPr>
                        <a:t>Игра</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Активная, шумная, но сюжетная и логичная.</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Хаотичная, игрушки быстро бросаются, нет цели.</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12460407"/>
                  </a:ext>
                </a:extLst>
              </a:tr>
              <a:tr h="1262582">
                <a:tc>
                  <a:txBody>
                    <a:bodyPr/>
                    <a:lstStyle/>
                    <a:p>
                      <a:pPr algn="just">
                        <a:lnSpc>
                          <a:spcPct val="100000"/>
                        </a:lnSpc>
                        <a:spcAft>
                          <a:spcPts val="800"/>
                        </a:spcAft>
                        <a:buNone/>
                      </a:pPr>
                      <a:r>
                        <a:rPr lang="ru-RU" sz="2000" kern="100" dirty="0">
                          <a:effectLst/>
                          <a:latin typeface="Times New Roman" panose="02020603050405020304" pitchFamily="18" charset="0"/>
                          <a:cs typeface="Times New Roman" panose="02020603050405020304" pitchFamily="18" charset="0"/>
                        </a:rPr>
                        <a:t>Утомляемость</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Устает, но способен «собраться» для важного дела.</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Быстрое истощение, переходящее в агрессию или истерику.</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10317505"/>
                  </a:ext>
                </a:extLst>
              </a:tr>
              <a:tr h="1262582">
                <a:tc>
                  <a:txBody>
                    <a:bodyPr/>
                    <a:lstStyle/>
                    <a:p>
                      <a:pPr algn="just">
                        <a:lnSpc>
                          <a:spcPct val="100000"/>
                        </a:lnSpc>
                        <a:spcAft>
                          <a:spcPts val="800"/>
                        </a:spcAft>
                        <a:buNone/>
                      </a:pPr>
                      <a:r>
                        <a:rPr lang="ru-RU" sz="2000" kern="100" dirty="0">
                          <a:effectLst/>
                          <a:latin typeface="Times New Roman" panose="02020603050405020304" pitchFamily="18" charset="0"/>
                          <a:cs typeface="Times New Roman" panose="02020603050405020304" pitchFamily="18" charset="0"/>
                        </a:rPr>
                        <a:t>Социализация</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Лидер или «заводила», понимает правила.</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Нарушает правила, не чувствует дистанции, часто конфликтует.</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91746378"/>
                  </a:ext>
                </a:extLst>
              </a:tr>
            </a:tbl>
          </a:graphicData>
        </a:graphic>
      </p:graphicFrame>
    </p:spTree>
    <p:extLst>
      <p:ext uri="{BB962C8B-B14F-4D97-AF65-F5344CB8AC3E}">
        <p14:creationId xmlns:p14="http://schemas.microsoft.com/office/powerpoint/2010/main" val="215698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0508D-A18A-DD94-DEAE-6EC774DC52C4}"/>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1B1A8A8A-E43E-9DA8-65F2-D25D9C045AD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6350" y="3175"/>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a:extLst>
              <a:ext uri="{FF2B5EF4-FFF2-40B4-BE49-F238E27FC236}">
                <a16:creationId xmlns:a16="http://schemas.microsoft.com/office/drawing/2014/main" id="{F88C00DD-310E-23D4-62E6-E55D66520009}"/>
              </a:ext>
            </a:extLst>
          </p:cNvPr>
          <p:cNvSpPr>
            <a:spLocks noGrp="1"/>
          </p:cNvSpPr>
          <p:nvPr>
            <p:ph type="title"/>
          </p:nvPr>
        </p:nvSpPr>
        <p:spPr>
          <a:xfrm>
            <a:off x="609480" y="221040"/>
            <a:ext cx="10972440" cy="937909"/>
          </a:xfrm>
        </p:spPr>
        <p:txBody>
          <a:bodyPr/>
          <a:lstStyle/>
          <a:p>
            <a:pPr algn="ctr"/>
            <a:r>
              <a:rPr lang="ru-RU" sz="4000" b="1" dirty="0">
                <a:solidFill>
                  <a:srgbClr val="002060"/>
                </a:solidFill>
                <a:latin typeface="Times New Roman" panose="02020603050405020304" pitchFamily="18" charset="0"/>
                <a:cs typeface="Times New Roman" panose="02020603050405020304" pitchFamily="18" charset="0"/>
              </a:rPr>
              <a:t>«Застенчивый» и ребенок с признаками РАС?</a:t>
            </a:r>
          </a:p>
        </p:txBody>
      </p:sp>
      <p:sp>
        <p:nvSpPr>
          <p:cNvPr id="3" name="Подзаголовок 2">
            <a:extLst>
              <a:ext uri="{FF2B5EF4-FFF2-40B4-BE49-F238E27FC236}">
                <a16:creationId xmlns:a16="http://schemas.microsoft.com/office/drawing/2014/main" id="{8AD64A9D-234F-0DDB-AC13-81BCE5230F0F}"/>
              </a:ext>
            </a:extLst>
          </p:cNvPr>
          <p:cNvSpPr>
            <a:spLocks noGrp="1"/>
          </p:cNvSpPr>
          <p:nvPr>
            <p:ph type="subTitle"/>
          </p:nvPr>
        </p:nvSpPr>
        <p:spPr>
          <a:xfrm>
            <a:off x="609480" y="1471320"/>
            <a:ext cx="10972440" cy="5383505"/>
          </a:xfrm>
        </p:spPr>
        <p:txBody>
          <a:bodyPr>
            <a:normAutofit/>
          </a:bodyPr>
          <a:lstStyle/>
          <a:p>
            <a:pPr>
              <a:lnSpc>
                <a:spcPct val="120000"/>
              </a:lnSpc>
            </a:pPr>
            <a:r>
              <a:rPr lang="ru-RU" dirty="0"/>
              <a:t> </a:t>
            </a:r>
          </a:p>
          <a:p>
            <a:r>
              <a:rPr lang="ru-RU" dirty="0"/>
              <a:t> </a:t>
            </a:r>
          </a:p>
          <a:p>
            <a:endParaRPr lang="ru-RU" dirty="0">
              <a:latin typeface="Times New Roman" panose="02020603050405020304" pitchFamily="18" charset="0"/>
              <a:cs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362A7379-B5F1-8236-E01C-447E5992EB4E}"/>
              </a:ext>
            </a:extLst>
          </p:cNvPr>
          <p:cNvGraphicFramePr>
            <a:graphicFrameLocks noGrp="1"/>
          </p:cNvGraphicFramePr>
          <p:nvPr>
            <p:extLst>
              <p:ext uri="{D42A27DB-BD31-4B8C-83A1-F6EECF244321}">
                <p14:modId xmlns:p14="http://schemas.microsoft.com/office/powerpoint/2010/main" val="1308996876"/>
              </p:ext>
            </p:extLst>
          </p:nvPr>
        </p:nvGraphicFramePr>
        <p:xfrm>
          <a:off x="331470" y="1244008"/>
          <a:ext cx="11545098" cy="5271092"/>
        </p:xfrm>
        <a:graphic>
          <a:graphicData uri="http://schemas.openxmlformats.org/drawingml/2006/table">
            <a:tbl>
              <a:tblPr firstRow="1" firstCol="1" bandRow="1">
                <a:tableStyleId>{5C22544A-7EE6-4342-B048-85BDC9FD1C3A}</a:tableStyleId>
              </a:tblPr>
              <a:tblGrid>
                <a:gridCol w="2623511">
                  <a:extLst>
                    <a:ext uri="{9D8B030D-6E8A-4147-A177-3AD203B41FA5}">
                      <a16:colId xmlns:a16="http://schemas.microsoft.com/office/drawing/2014/main" val="3622451860"/>
                    </a:ext>
                  </a:extLst>
                </a:gridCol>
                <a:gridCol w="4306575">
                  <a:extLst>
                    <a:ext uri="{9D8B030D-6E8A-4147-A177-3AD203B41FA5}">
                      <a16:colId xmlns:a16="http://schemas.microsoft.com/office/drawing/2014/main" val="1297559854"/>
                    </a:ext>
                  </a:extLst>
                </a:gridCol>
                <a:gridCol w="4615012">
                  <a:extLst>
                    <a:ext uri="{9D8B030D-6E8A-4147-A177-3AD203B41FA5}">
                      <a16:colId xmlns:a16="http://schemas.microsoft.com/office/drawing/2014/main" val="4243351214"/>
                    </a:ext>
                  </a:extLst>
                </a:gridCol>
              </a:tblGrid>
              <a:tr h="508387">
                <a:tc>
                  <a:txBody>
                    <a:bodyPr/>
                    <a:lstStyle/>
                    <a:p>
                      <a:pPr algn="ctr">
                        <a:lnSpc>
                          <a:spcPct val="100000"/>
                        </a:lnSpc>
                        <a:spcAft>
                          <a:spcPts val="800"/>
                        </a:spcAft>
                        <a:buNone/>
                      </a:pPr>
                      <a:r>
                        <a:rPr lang="ru-RU" sz="2400" kern="100" dirty="0">
                          <a:effectLst/>
                          <a:latin typeface="Times New Roman" panose="02020603050405020304" pitchFamily="18" charset="0"/>
                          <a:cs typeface="Times New Roman" panose="02020603050405020304" pitchFamily="18" charset="0"/>
                        </a:rPr>
                        <a:t>Характеристика</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u-RU" sz="2400" kern="100" dirty="0">
                          <a:effectLst/>
                          <a:latin typeface="Times New Roman" panose="02020603050405020304" pitchFamily="18" charset="0"/>
                          <a:cs typeface="Times New Roman" panose="02020603050405020304" pitchFamily="18" charset="0"/>
                        </a:rPr>
                        <a:t>Застенчивый ребенок</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0000"/>
                        </a:lnSpc>
                        <a:spcAft>
                          <a:spcPts val="800"/>
                        </a:spcAft>
                        <a:buNone/>
                      </a:pPr>
                      <a:r>
                        <a:rPr lang="ru-RU" sz="2400" kern="100">
                          <a:effectLst/>
                          <a:latin typeface="Times New Roman" panose="02020603050405020304" pitchFamily="18" charset="0"/>
                          <a:cs typeface="Times New Roman" panose="02020603050405020304" pitchFamily="18" charset="0"/>
                        </a:rPr>
                        <a:t>Ребенок с признаками РАС</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59549835"/>
                  </a:ext>
                </a:extLst>
              </a:tr>
              <a:tr h="928575">
                <a:tc>
                  <a:txBody>
                    <a:bodyPr/>
                    <a:lstStyle/>
                    <a:p>
                      <a:pPr algn="just">
                        <a:lnSpc>
                          <a:spcPct val="100000"/>
                        </a:lnSpc>
                        <a:spcAft>
                          <a:spcPts val="800"/>
                        </a:spcAft>
                        <a:buNone/>
                      </a:pPr>
                      <a:r>
                        <a:rPr lang="ru-RU" sz="2400" kern="100" dirty="0">
                          <a:effectLst/>
                          <a:latin typeface="Times New Roman" panose="02020603050405020304" pitchFamily="18" charset="0"/>
                          <a:cs typeface="Times New Roman" panose="02020603050405020304" pitchFamily="18" charset="0"/>
                        </a:rPr>
                        <a:t>Зрительный контакт</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Стесняется, прячет глаза, но «подглядывает».</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ru-RU" sz="2800" kern="100">
                          <a:effectLst/>
                          <a:latin typeface="Times New Roman" panose="02020603050405020304" pitchFamily="18" charset="0"/>
                          <a:cs typeface="Times New Roman" panose="02020603050405020304" pitchFamily="18" charset="0"/>
                        </a:rPr>
                        <a:t>Избегает взгляда, «смотрит сквозь» человека.</a:t>
                      </a:r>
                      <a:endParaRPr lang="ru-RU" sz="2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07083020"/>
                  </a:ext>
                </a:extLst>
              </a:tr>
              <a:tr h="1392862">
                <a:tc>
                  <a:txBody>
                    <a:bodyPr/>
                    <a:lstStyle/>
                    <a:p>
                      <a:pPr algn="just">
                        <a:lnSpc>
                          <a:spcPct val="100000"/>
                        </a:lnSpc>
                        <a:spcAft>
                          <a:spcPts val="800"/>
                        </a:spcAft>
                        <a:buNone/>
                      </a:pPr>
                      <a:r>
                        <a:rPr lang="ru-RU" sz="2400" kern="100">
                          <a:effectLst/>
                          <a:latin typeface="Times New Roman" panose="02020603050405020304" pitchFamily="18" charset="0"/>
                          <a:cs typeface="Times New Roman" panose="02020603050405020304" pitchFamily="18" charset="0"/>
                        </a:rPr>
                        <a:t>Реакция на людей</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Интересуется сверстниками, хочет играть, но боится.</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ru-RU" sz="2800" kern="100">
                          <a:effectLst/>
                          <a:latin typeface="Times New Roman" panose="02020603050405020304" pitchFamily="18" charset="0"/>
                          <a:cs typeface="Times New Roman" panose="02020603050405020304" pitchFamily="18" charset="0"/>
                        </a:rPr>
                        <a:t>Равнодушен к сверстникам, предпочитает играть в одиночестве.</a:t>
                      </a:r>
                      <a:endParaRPr lang="ru-RU" sz="2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2526098"/>
                  </a:ext>
                </a:extLst>
              </a:tr>
              <a:tr h="1392862">
                <a:tc>
                  <a:txBody>
                    <a:bodyPr/>
                    <a:lstStyle/>
                    <a:p>
                      <a:pPr algn="just">
                        <a:lnSpc>
                          <a:spcPct val="100000"/>
                        </a:lnSpc>
                        <a:spcAft>
                          <a:spcPts val="800"/>
                        </a:spcAft>
                        <a:buNone/>
                      </a:pPr>
                      <a:r>
                        <a:rPr lang="ru-RU" sz="2400" kern="100">
                          <a:effectLst/>
                          <a:latin typeface="Times New Roman" panose="02020603050405020304" pitchFamily="18" charset="0"/>
                          <a:cs typeface="Times New Roman" panose="02020603050405020304" pitchFamily="18" charset="0"/>
                        </a:rPr>
                        <a:t>Речь</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Молчит при чужих, но говорит с близкими.</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Речь часто </a:t>
                      </a:r>
                      <a:r>
                        <a:rPr lang="ru-RU" sz="2800" kern="100" dirty="0" err="1">
                          <a:effectLst/>
                          <a:latin typeface="Times New Roman" panose="02020603050405020304" pitchFamily="18" charset="0"/>
                          <a:cs typeface="Times New Roman" panose="02020603050405020304" pitchFamily="18" charset="0"/>
                        </a:rPr>
                        <a:t>эхолаличная</a:t>
                      </a:r>
                      <a:r>
                        <a:rPr lang="ru-RU" sz="2800" kern="100" dirty="0">
                          <a:effectLst/>
                          <a:latin typeface="Times New Roman" panose="02020603050405020304" pitchFamily="18" charset="0"/>
                          <a:cs typeface="Times New Roman" panose="02020603050405020304" pitchFamily="18" charset="0"/>
                        </a:rPr>
                        <a:t> (повторяет слова) или отсутствует.</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7955887"/>
                  </a:ext>
                </a:extLst>
              </a:tr>
              <a:tr h="1048406">
                <a:tc>
                  <a:txBody>
                    <a:bodyPr/>
                    <a:lstStyle/>
                    <a:p>
                      <a:pPr algn="just">
                        <a:lnSpc>
                          <a:spcPct val="100000"/>
                        </a:lnSpc>
                        <a:spcAft>
                          <a:spcPts val="800"/>
                        </a:spcAft>
                        <a:buNone/>
                      </a:pPr>
                      <a:r>
                        <a:rPr lang="ru-RU" sz="2400" kern="100">
                          <a:effectLst/>
                          <a:latin typeface="Times New Roman" panose="02020603050405020304" pitchFamily="18" charset="0"/>
                          <a:cs typeface="Times New Roman" panose="02020603050405020304" pitchFamily="18" charset="0"/>
                        </a:rPr>
                        <a:t>Интересы</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Разнообразные, как у всех детей.</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buNone/>
                      </a:pPr>
                      <a:r>
                        <a:rPr lang="ru-RU" sz="2800" kern="100" dirty="0">
                          <a:effectLst/>
                          <a:latin typeface="Times New Roman" panose="02020603050405020304" pitchFamily="18" charset="0"/>
                          <a:cs typeface="Times New Roman" panose="02020603050405020304" pitchFamily="18" charset="0"/>
                        </a:rPr>
                        <a:t>Узкие, странные (крутить колеса, изучать провода)</a:t>
                      </a:r>
                      <a:endParaRPr lang="ru-RU" sz="2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49118410"/>
                  </a:ext>
                </a:extLst>
              </a:tr>
            </a:tbl>
          </a:graphicData>
        </a:graphic>
      </p:graphicFrame>
    </p:spTree>
    <p:extLst>
      <p:ext uri="{BB962C8B-B14F-4D97-AF65-F5344CB8AC3E}">
        <p14:creationId xmlns:p14="http://schemas.microsoft.com/office/powerpoint/2010/main" val="2199825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288DB-41EF-C749-F2C2-745E2662A1F8}"/>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43C36961-E43C-ED41-28C8-35176E25596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0" y="-47784"/>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Заголовок 3">
            <a:extLst>
              <a:ext uri="{FF2B5EF4-FFF2-40B4-BE49-F238E27FC236}">
                <a16:creationId xmlns:a16="http://schemas.microsoft.com/office/drawing/2014/main" id="{0DFB3E54-46F2-A8B2-30BE-A6C4BCA3170F}"/>
              </a:ext>
            </a:extLst>
          </p:cNvPr>
          <p:cNvSpPr>
            <a:spLocks noGrp="1"/>
          </p:cNvSpPr>
          <p:nvPr>
            <p:ph type="title"/>
          </p:nvPr>
        </p:nvSpPr>
        <p:spPr>
          <a:xfrm>
            <a:off x="838200" y="157316"/>
            <a:ext cx="10515600" cy="987272"/>
          </a:xfrm>
        </p:spPr>
        <p:txBody>
          <a:bodyPr>
            <a:normAutofit/>
          </a:bodyPr>
          <a:lstStyle/>
          <a:p>
            <a:pPr algn="ctr"/>
            <a:r>
              <a:rPr lang="ru-RU" sz="4000" b="1" dirty="0">
                <a:solidFill>
                  <a:srgbClr val="002060"/>
                </a:solidFill>
                <a:latin typeface="Times New Roman" panose="02020603050405020304" pitchFamily="18" charset="0"/>
                <a:cs typeface="Times New Roman" panose="02020603050405020304" pitchFamily="18" charset="0"/>
              </a:rPr>
              <a:t>Наблюдение</a:t>
            </a:r>
          </a:p>
        </p:txBody>
      </p:sp>
      <p:sp>
        <p:nvSpPr>
          <p:cNvPr id="2" name="Объект 1">
            <a:extLst>
              <a:ext uri="{FF2B5EF4-FFF2-40B4-BE49-F238E27FC236}">
                <a16:creationId xmlns:a16="http://schemas.microsoft.com/office/drawing/2014/main" id="{FB3DBAA4-E091-65C4-4173-C2608BE43B75}"/>
              </a:ext>
            </a:extLst>
          </p:cNvPr>
          <p:cNvSpPr>
            <a:spLocks noGrp="1"/>
          </p:cNvSpPr>
          <p:nvPr>
            <p:ph idx="1"/>
          </p:nvPr>
        </p:nvSpPr>
        <p:spPr>
          <a:xfrm>
            <a:off x="445770" y="1349689"/>
            <a:ext cx="6039344" cy="5051111"/>
          </a:xfrm>
        </p:spPr>
        <p:txBody>
          <a:bodyPr>
            <a:noAutofit/>
          </a:bodyPr>
          <a:lstStyle/>
          <a:p>
            <a:pPr marL="0" indent="0">
              <a:buNone/>
            </a:pPr>
            <a:r>
              <a:rPr lang="ru-RU" dirty="0">
                <a:latin typeface="Times New Roman" panose="02020603050405020304" pitchFamily="18" charset="0"/>
                <a:cs typeface="Times New Roman" panose="02020603050405020304" pitchFamily="18" charset="0"/>
              </a:rPr>
              <a:t>Основной метод выявления особенностей в развитии детей раннего возраста </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это наблюдение и фиксация конкретных поведенческих маркеров. </a:t>
            </a:r>
          </a:p>
          <a:p>
            <a:pPr marL="0" indent="0">
              <a:buNone/>
            </a:pPr>
            <a:r>
              <a:rPr lang="ru-RU" dirty="0">
                <a:latin typeface="Times New Roman" panose="02020603050405020304" pitchFamily="18" charset="0"/>
                <a:cs typeface="Times New Roman" panose="02020603050405020304" pitchFamily="18" charset="0"/>
              </a:rPr>
              <a:t>Педагоги ДОУ могут заметить особенности ребенка в игре, в общении со взрослыми и сверстниками, при проявлении эмоций,</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 движении (мелкая и общая моторика)</a:t>
            </a:r>
          </a:p>
        </p:txBody>
      </p:sp>
      <p:pic>
        <p:nvPicPr>
          <p:cNvPr id="5" name="Рисунок 4">
            <a:extLst>
              <a:ext uri="{FF2B5EF4-FFF2-40B4-BE49-F238E27FC236}">
                <a16:creationId xmlns:a16="http://schemas.microsoft.com/office/drawing/2014/main" id="{EE4C555F-4E54-9C16-BE7F-DB77A71B55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3664" y="1943100"/>
            <a:ext cx="5706886" cy="3429000"/>
          </a:xfrm>
          <a:prstGeom prst="rect">
            <a:avLst/>
          </a:prstGeom>
        </p:spPr>
      </p:pic>
    </p:spTree>
    <p:extLst>
      <p:ext uri="{BB962C8B-B14F-4D97-AF65-F5344CB8AC3E}">
        <p14:creationId xmlns:p14="http://schemas.microsoft.com/office/powerpoint/2010/main" val="2965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507D0-79CE-5A8C-D6AD-292997A66E8C}"/>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218B77F4-708D-D19E-AA22-5AA622D2F8A7}"/>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6350" y="-199721"/>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Заголовок 3">
            <a:extLst>
              <a:ext uri="{FF2B5EF4-FFF2-40B4-BE49-F238E27FC236}">
                <a16:creationId xmlns:a16="http://schemas.microsoft.com/office/drawing/2014/main" id="{5E64E214-44BC-024F-7858-5049D0C3296C}"/>
              </a:ext>
            </a:extLst>
          </p:cNvPr>
          <p:cNvSpPr>
            <a:spLocks noGrp="1"/>
          </p:cNvSpPr>
          <p:nvPr>
            <p:ph type="title"/>
          </p:nvPr>
        </p:nvSpPr>
        <p:spPr>
          <a:xfrm>
            <a:off x="838200" y="157316"/>
            <a:ext cx="10515600" cy="987272"/>
          </a:xfrm>
        </p:spPr>
        <p:txBody>
          <a:bodyPr>
            <a:normAutofit/>
          </a:bodyPr>
          <a:lstStyle/>
          <a:p>
            <a:pPr algn="ctr"/>
            <a:r>
              <a:rPr lang="ru-RU" sz="4000" b="1" dirty="0">
                <a:solidFill>
                  <a:srgbClr val="002060"/>
                </a:solidFill>
                <a:latin typeface="Times New Roman" panose="02020603050405020304" pitchFamily="18" charset="0"/>
                <a:cs typeface="Times New Roman" panose="02020603050405020304" pitchFamily="18" charset="0"/>
              </a:rPr>
              <a:t>Наблюдение</a:t>
            </a:r>
          </a:p>
        </p:txBody>
      </p:sp>
      <p:sp>
        <p:nvSpPr>
          <p:cNvPr id="2" name="Объект 1">
            <a:extLst>
              <a:ext uri="{FF2B5EF4-FFF2-40B4-BE49-F238E27FC236}">
                <a16:creationId xmlns:a16="http://schemas.microsoft.com/office/drawing/2014/main" id="{B9592CE8-6A4B-AE40-EFEF-7099A1129C94}"/>
              </a:ext>
            </a:extLst>
          </p:cNvPr>
          <p:cNvSpPr>
            <a:spLocks noGrp="1"/>
          </p:cNvSpPr>
          <p:nvPr>
            <p:ph idx="1"/>
          </p:nvPr>
        </p:nvSpPr>
        <p:spPr>
          <a:xfrm>
            <a:off x="838200" y="1349688"/>
            <a:ext cx="10515600" cy="4827275"/>
          </a:xfrm>
        </p:spPr>
        <p:txBody>
          <a:bodyPr>
            <a:noAutofit/>
          </a:bodyPr>
          <a:lstStyle/>
          <a:p>
            <a:endParaRPr lang="ru-RU" sz="2400" dirty="0">
              <a:latin typeface="Times New Roman" panose="02020603050405020304" pitchFamily="18" charset="0"/>
              <a:cs typeface="Times New Roman" panose="02020603050405020304" pitchFamily="18" charset="0"/>
            </a:endParaRPr>
          </a:p>
          <a:p>
            <a:pPr marL="0" indent="0">
              <a:buNone/>
            </a:pPr>
            <a:endParaRPr lang="ru-RU" b="1" dirty="0">
              <a:latin typeface="Times New Roman" panose="02020603050405020304" pitchFamily="18" charset="0"/>
              <a:cs typeface="Times New Roman" panose="02020603050405020304" pitchFamily="18" charset="0"/>
            </a:endParaRPr>
          </a:p>
        </p:txBody>
      </p:sp>
      <p:graphicFrame>
        <p:nvGraphicFramePr>
          <p:cNvPr id="3" name="Таблица 2">
            <a:extLst>
              <a:ext uri="{FF2B5EF4-FFF2-40B4-BE49-F238E27FC236}">
                <a16:creationId xmlns:a16="http://schemas.microsoft.com/office/drawing/2014/main" id="{4E0E5DE6-1558-98E6-0E02-E2C0D8119A9C}"/>
              </a:ext>
            </a:extLst>
          </p:cNvPr>
          <p:cNvGraphicFramePr>
            <a:graphicFrameLocks noGrp="1"/>
          </p:cNvGraphicFramePr>
          <p:nvPr>
            <p:extLst>
              <p:ext uri="{D42A27DB-BD31-4B8C-83A1-F6EECF244321}">
                <p14:modId xmlns:p14="http://schemas.microsoft.com/office/powerpoint/2010/main" val="3544981271"/>
              </p:ext>
            </p:extLst>
          </p:nvPr>
        </p:nvGraphicFramePr>
        <p:xfrm>
          <a:off x="361875" y="998863"/>
          <a:ext cx="11461899" cy="5528924"/>
        </p:xfrm>
        <a:graphic>
          <a:graphicData uri="http://schemas.openxmlformats.org/drawingml/2006/table">
            <a:tbl>
              <a:tblPr firstRow="1" firstCol="1" bandRow="1">
                <a:tableStyleId>{5C22544A-7EE6-4342-B048-85BDC9FD1C3A}</a:tableStyleId>
              </a:tblPr>
              <a:tblGrid>
                <a:gridCol w="1605148">
                  <a:extLst>
                    <a:ext uri="{9D8B030D-6E8A-4147-A177-3AD203B41FA5}">
                      <a16:colId xmlns:a16="http://schemas.microsoft.com/office/drawing/2014/main" val="3328534727"/>
                    </a:ext>
                  </a:extLst>
                </a:gridCol>
                <a:gridCol w="8357191">
                  <a:extLst>
                    <a:ext uri="{9D8B030D-6E8A-4147-A177-3AD203B41FA5}">
                      <a16:colId xmlns:a16="http://schemas.microsoft.com/office/drawing/2014/main" val="1508533981"/>
                    </a:ext>
                  </a:extLst>
                </a:gridCol>
                <a:gridCol w="1499560">
                  <a:extLst>
                    <a:ext uri="{9D8B030D-6E8A-4147-A177-3AD203B41FA5}">
                      <a16:colId xmlns:a16="http://schemas.microsoft.com/office/drawing/2014/main" val="918665106"/>
                    </a:ext>
                  </a:extLst>
                </a:gridCol>
              </a:tblGrid>
              <a:tr h="552084">
                <a:tc>
                  <a:txBody>
                    <a:bodyPr/>
                    <a:lstStyle/>
                    <a:p>
                      <a:pPr algn="ctr">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Сфера</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ctr">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Параметры</a:t>
                      </a:r>
                    </a:p>
                    <a:p>
                      <a:pPr algn="ctr">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Что наблюдаем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ctr">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да/нет</a:t>
                      </a:r>
                    </a:p>
                    <a:p>
                      <a:pPr algn="ctr">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примечания</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extLst>
                  <a:ext uri="{0D108BD9-81ED-4DB2-BD59-A6C34878D82A}">
                    <a16:rowId xmlns:a16="http://schemas.microsoft.com/office/drawing/2014/main" val="619066207"/>
                  </a:ext>
                </a:extLst>
              </a:tr>
              <a:tr h="232410">
                <a:tc rowSpan="4">
                  <a:txBody>
                    <a:bodyPr/>
                    <a:lstStyle/>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Игра</a:t>
                      </a:r>
                      <a:endParaRPr lang="ru-RU"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Играет с игрушками по назначению (катает, кормит и т.п.)</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 </a:t>
                      </a:r>
                      <a:endParaRPr lang="ru-RU"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345320841"/>
                  </a:ext>
                </a:extLst>
              </a:tr>
              <a:tr h="232410">
                <a:tc vMerge="1">
                  <a:txBody>
                    <a:bodyPr/>
                    <a:lstStyle/>
                    <a:p>
                      <a:endParaRPr lang="ru-RU"/>
                    </a:p>
                  </a:txBody>
                  <a:tcP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Интересуется новыми предметами</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 </a:t>
                      </a:r>
                      <a:endParaRPr lang="ru-RU"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2936913070"/>
                  </a:ext>
                </a:extLst>
              </a:tr>
              <a:tr h="232410">
                <a:tc vMerge="1">
                  <a:txBody>
                    <a:bodyPr/>
                    <a:lstStyle/>
                    <a:p>
                      <a:endParaRPr lang="ru-RU"/>
                    </a:p>
                  </a:txBody>
                  <a:tcP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Имитирует действия взрослого (хлопает, машет)</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 </a:t>
                      </a:r>
                      <a:endParaRPr lang="ru-RU"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3759925006"/>
                  </a:ext>
                </a:extLst>
              </a:tr>
              <a:tr h="232410">
                <a:tc vMerge="1">
                  <a:txBody>
                    <a:bodyPr/>
                    <a:lstStyle/>
                    <a:p>
                      <a:endParaRPr lang="ru-RU"/>
                    </a:p>
                  </a:txBody>
                  <a:tcP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Появляется ли примитивный сюжет?</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 </a:t>
                      </a:r>
                      <a:endParaRPr lang="ru-RU"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574359257"/>
                  </a:ext>
                </a:extLst>
              </a:tr>
              <a:tr h="232410">
                <a:tc rowSpan="8">
                  <a:txBody>
                    <a:bodyPr/>
                    <a:lstStyle/>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Коммуникация </a:t>
                      </a:r>
                    </a:p>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 </a:t>
                      </a:r>
                    </a:p>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Общение </a:t>
                      </a:r>
                    </a:p>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 </a:t>
                      </a:r>
                    </a:p>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Речь</a:t>
                      </a:r>
                      <a:endParaRPr lang="ru-RU"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Есть ли указательный жест?</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2114788568"/>
                  </a:ext>
                </a:extLst>
              </a:tr>
              <a:tr h="232410">
                <a:tc vMerge="1">
                  <a:txBody>
                    <a:bodyPr/>
                    <a:lstStyle/>
                    <a:p>
                      <a:endParaRPr lang="ru-RU"/>
                    </a:p>
                  </a:txBody>
                  <a:tcP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Откликается на имя</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3641229793"/>
                  </a:ext>
                </a:extLst>
              </a:tr>
              <a:tr h="232410">
                <a:tc vMerge="1">
                  <a:txBody>
                    <a:bodyPr/>
                    <a:lstStyle/>
                    <a:p>
                      <a:endParaRPr lang="ru-RU"/>
                    </a:p>
                  </a:txBody>
                  <a:tcP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Устанавливает зрительный контакт</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270975147"/>
                  </a:ext>
                </a:extLst>
              </a:tr>
              <a:tr h="232410">
                <a:tc vMerge="1">
                  <a:txBody>
                    <a:bodyPr/>
                    <a:lstStyle/>
                    <a:p>
                      <a:endParaRPr lang="ru-RU"/>
                    </a:p>
                  </a:txBody>
                  <a:tcPr/>
                </a:tc>
                <a:tc>
                  <a:txBody>
                    <a:bodyPr/>
                    <a:lstStyle/>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Проявляет интерес к сверстникам</a:t>
                      </a:r>
                      <a:endParaRPr lang="ru-RU"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2695319505"/>
                  </a:ext>
                </a:extLst>
              </a:tr>
              <a:tr h="232410">
                <a:tc vMerge="1">
                  <a:txBody>
                    <a:bodyPr/>
                    <a:lstStyle/>
                    <a:p>
                      <a:endParaRPr lang="ru-RU"/>
                    </a:p>
                  </a:txBody>
                  <a:tcP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Понимает простые инструкции («дай», «принеси»)</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1254063247"/>
                  </a:ext>
                </a:extLst>
              </a:tr>
              <a:tr h="232410">
                <a:tc vMerge="1">
                  <a:txBody>
                    <a:bodyPr/>
                    <a:lstStyle/>
                    <a:p>
                      <a:endParaRPr lang="ru-RU"/>
                    </a:p>
                  </a:txBody>
                  <a:tcPr/>
                </a:tc>
                <a:tc>
                  <a:txBody>
                    <a:bodyPr/>
                    <a:lstStyle/>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Реагирует ли на звуки?</a:t>
                      </a:r>
                      <a:endParaRPr lang="ru-RU"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4019886660"/>
                  </a:ext>
                </a:extLst>
              </a:tr>
              <a:tr h="232410">
                <a:tc vMerge="1">
                  <a:txBody>
                    <a:bodyPr/>
                    <a:lstStyle/>
                    <a:p>
                      <a:endParaRPr lang="ru-RU"/>
                    </a:p>
                  </a:txBody>
                  <a:tcP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Пытается выразить просьбу жестом/звуком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1885533218"/>
                  </a:ext>
                </a:extLst>
              </a:tr>
              <a:tr h="429208">
                <a:tc vMerge="1">
                  <a:txBody>
                    <a:bodyPr/>
                    <a:lstStyle/>
                    <a:p>
                      <a:endParaRPr lang="ru-RU"/>
                    </a:p>
                  </a:txBody>
                  <a:tcP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Есть ли лепет, первые слова, простое речевое высказывание (мама, дай; хочу сок; пойдем гулять), простая фраза (киса спит, папа ушел на работу, хочу еще выпить сока)?</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4174598876"/>
                  </a:ext>
                </a:extLst>
              </a:tr>
              <a:tr h="232410">
                <a:tc rowSpan="4">
                  <a:txBody>
                    <a:bodyPr/>
                    <a:lstStyle/>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Эмоции</a:t>
                      </a:r>
                      <a:endParaRPr lang="ru-RU"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Есть ли отклик на похвалу/замечание?</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1709899794"/>
                  </a:ext>
                </a:extLst>
              </a:tr>
              <a:tr h="232410">
                <a:tc vMerge="1">
                  <a:txBody>
                    <a:bodyPr/>
                    <a:lstStyle/>
                    <a:p>
                      <a:endParaRPr lang="ru-RU"/>
                    </a:p>
                  </a:txBody>
                  <a:tcP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Адекватны ли проявления эмоций?</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3221317072"/>
                  </a:ext>
                </a:extLst>
              </a:tr>
              <a:tr h="232410">
                <a:tc vMerge="1">
                  <a:txBody>
                    <a:bodyPr/>
                    <a:lstStyle/>
                    <a:p>
                      <a:endParaRPr lang="ru-RU"/>
                    </a:p>
                  </a:txBody>
                  <a:tcPr/>
                </a:tc>
                <a:tc>
                  <a:txBody>
                    <a:bodyPr/>
                    <a:lstStyle/>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Радуется приходу близких/воспитателя</a:t>
                      </a:r>
                      <a:endParaRPr lang="ru-RU"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 </a:t>
                      </a:r>
                      <a:endParaRPr lang="ru-RU"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933011768"/>
                  </a:ext>
                </a:extLst>
              </a:tr>
              <a:tr h="232410">
                <a:tc vMerge="1">
                  <a:txBody>
                    <a:bodyPr/>
                    <a:lstStyle/>
                    <a:p>
                      <a:endParaRPr lang="ru-RU"/>
                    </a:p>
                  </a:txBody>
                  <a:tcP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Умеет успокоиться после легкого расстройства</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3564673583"/>
                  </a:ext>
                </a:extLst>
              </a:tr>
              <a:tr h="414536">
                <a:tc rowSpan="3">
                  <a:txBody>
                    <a:bodyPr/>
                    <a:lstStyle/>
                    <a:p>
                      <a:pPr algn="just">
                        <a:lnSpc>
                          <a:spcPts val="900"/>
                        </a:lnSpc>
                        <a:spcAft>
                          <a:spcPts val="800"/>
                        </a:spcAft>
                        <a:buNone/>
                      </a:pPr>
                      <a:r>
                        <a:rPr lang="ru-RU" sz="1600" kern="100">
                          <a:effectLst/>
                          <a:latin typeface="Times New Roman" panose="02020603050405020304" pitchFamily="18" charset="0"/>
                          <a:cs typeface="Times New Roman" panose="02020603050405020304" pitchFamily="18" charset="0"/>
                        </a:rPr>
                        <a:t>Движение</a:t>
                      </a:r>
                      <a:endParaRPr lang="ru-RU"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Отсутствуют навязчивые, повторяющиеся движения (стереотипии)? (</a:t>
                      </a:r>
                      <a:r>
                        <a:rPr lang="ru-RU" sz="1600" u="sng" kern="100" dirty="0">
                          <a:effectLst/>
                          <a:latin typeface="Times New Roman" panose="02020603050405020304" pitchFamily="18" charset="0"/>
                          <a:cs typeface="Times New Roman" panose="02020603050405020304" pitchFamily="18" charset="0"/>
                        </a:rPr>
                        <a:t>да</a:t>
                      </a:r>
                      <a:r>
                        <a:rPr lang="ru-RU" sz="1600" kern="100" dirty="0">
                          <a:effectLst/>
                          <a:latin typeface="Times New Roman" panose="02020603050405020304" pitchFamily="18" charset="0"/>
                          <a:cs typeface="Times New Roman" panose="02020603050405020304" pitchFamily="18" charset="0"/>
                        </a:rPr>
                        <a:t> - отсутствуют, </a:t>
                      </a:r>
                      <a:r>
                        <a:rPr lang="ru-RU" sz="1600" u="sng" kern="100" dirty="0">
                          <a:effectLst/>
                          <a:latin typeface="Times New Roman" panose="02020603050405020304" pitchFamily="18" charset="0"/>
                          <a:cs typeface="Times New Roman" panose="02020603050405020304" pitchFamily="18" charset="0"/>
                        </a:rPr>
                        <a:t>нет</a:t>
                      </a:r>
                      <a:r>
                        <a:rPr lang="ru-RU" sz="1600" kern="100" dirty="0">
                          <a:effectLst/>
                          <a:latin typeface="Times New Roman" panose="02020603050405020304" pitchFamily="18" charset="0"/>
                          <a:cs typeface="Times New Roman" panose="02020603050405020304" pitchFamily="18" charset="0"/>
                        </a:rPr>
                        <a:t> - присутствуют)</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3450019937"/>
                  </a:ext>
                </a:extLst>
              </a:tr>
              <a:tr h="232410">
                <a:tc vMerge="1">
                  <a:txBody>
                    <a:bodyPr/>
                    <a:lstStyle/>
                    <a:p>
                      <a:endParaRPr lang="ru-RU"/>
                    </a:p>
                  </a:txBody>
                  <a:tcP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Уверенно ходит, сохраняет равновесие</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587458296"/>
                  </a:ext>
                </a:extLst>
              </a:tr>
              <a:tr h="414536">
                <a:tc vMerge="1">
                  <a:txBody>
                    <a:bodyPr/>
                    <a:lstStyle/>
                    <a:p>
                      <a:endParaRPr lang="ru-RU"/>
                    </a:p>
                  </a:txBody>
                  <a:tcP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Щипковый захват (способность брать пальцами мелкие предметы)</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nchor="ctr"/>
                </a:tc>
                <a:tc>
                  <a:txBody>
                    <a:bodyPr/>
                    <a:lstStyle/>
                    <a:p>
                      <a:pPr algn="just">
                        <a:lnSpc>
                          <a:spcPts val="900"/>
                        </a:lnSpc>
                        <a:spcAft>
                          <a:spcPts val="800"/>
                        </a:spcAft>
                        <a:buNone/>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231" marR="51231" marT="0" marB="0"/>
                </a:tc>
                <a:extLst>
                  <a:ext uri="{0D108BD9-81ED-4DB2-BD59-A6C34878D82A}">
                    <a16:rowId xmlns:a16="http://schemas.microsoft.com/office/drawing/2014/main" val="2169666676"/>
                  </a:ext>
                </a:extLst>
              </a:tr>
            </a:tbl>
          </a:graphicData>
        </a:graphic>
      </p:graphicFrame>
    </p:spTree>
    <p:extLst>
      <p:ext uri="{BB962C8B-B14F-4D97-AF65-F5344CB8AC3E}">
        <p14:creationId xmlns:p14="http://schemas.microsoft.com/office/powerpoint/2010/main" val="3281260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0D2C7-0BDB-ADE7-F9C1-AA342C0548E4}"/>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5D994A01-ED30-D623-9F8E-0EC3736FCBF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0" y="-47784"/>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Заголовок 3">
            <a:extLst>
              <a:ext uri="{FF2B5EF4-FFF2-40B4-BE49-F238E27FC236}">
                <a16:creationId xmlns:a16="http://schemas.microsoft.com/office/drawing/2014/main" id="{5E0DDDFC-175B-0157-E7BA-D90B3C7F96A7}"/>
              </a:ext>
            </a:extLst>
          </p:cNvPr>
          <p:cNvSpPr>
            <a:spLocks noGrp="1"/>
          </p:cNvSpPr>
          <p:nvPr>
            <p:ph type="title"/>
          </p:nvPr>
        </p:nvSpPr>
        <p:spPr>
          <a:xfrm>
            <a:off x="838200" y="106326"/>
            <a:ext cx="10515600" cy="839972"/>
          </a:xfrm>
        </p:spPr>
        <p:txBody>
          <a:bodyPr>
            <a:normAutofit fontScale="90000"/>
          </a:bodyPr>
          <a:lstStyle/>
          <a:p>
            <a:pPr algn="ctr"/>
            <a:r>
              <a:rPr lang="ru-RU" b="1" i="1" dirty="0">
                <a:latin typeface="Times New Roman" panose="02020603050405020304" pitchFamily="18" charset="0"/>
                <a:cs typeface="Times New Roman" panose="02020603050405020304" pitchFamily="18" charset="0"/>
              </a:rPr>
              <a:t> </a:t>
            </a:r>
            <a:br>
              <a:rPr lang="ru-RU" b="1" i="1" dirty="0">
                <a:latin typeface="Times New Roman" panose="02020603050405020304" pitchFamily="18" charset="0"/>
                <a:cs typeface="Times New Roman" panose="02020603050405020304" pitchFamily="18" charset="0"/>
              </a:rPr>
            </a:br>
            <a:r>
              <a:rPr lang="ru-RU" b="1" dirty="0">
                <a:solidFill>
                  <a:srgbClr val="002060"/>
                </a:solidFill>
                <a:latin typeface="Times New Roman" panose="02020603050405020304" pitchFamily="18" charset="0"/>
                <a:cs typeface="Times New Roman" panose="02020603050405020304" pitchFamily="18" charset="0"/>
              </a:rPr>
              <a:t>Дети с ТНР и дети со снижением слуха</a:t>
            </a:r>
            <a:endParaRPr lang="ru-RU" sz="4000" dirty="0">
              <a:solidFill>
                <a:srgbClr val="002060"/>
              </a:solidFill>
              <a:latin typeface="Times New Roman" panose="02020603050405020304" pitchFamily="18" charset="0"/>
              <a:cs typeface="Times New Roman" panose="02020603050405020304" pitchFamily="18" charset="0"/>
            </a:endParaRPr>
          </a:p>
        </p:txBody>
      </p:sp>
      <p:graphicFrame>
        <p:nvGraphicFramePr>
          <p:cNvPr id="3" name="Объект 2">
            <a:extLst>
              <a:ext uri="{FF2B5EF4-FFF2-40B4-BE49-F238E27FC236}">
                <a16:creationId xmlns:a16="http://schemas.microsoft.com/office/drawing/2014/main" id="{F9F452A4-1214-DD52-72C4-B263B9B89B51}"/>
              </a:ext>
            </a:extLst>
          </p:cNvPr>
          <p:cNvGraphicFramePr>
            <a:graphicFrameLocks noGrp="1"/>
          </p:cNvGraphicFramePr>
          <p:nvPr>
            <p:ph idx="1"/>
            <p:extLst>
              <p:ext uri="{D42A27DB-BD31-4B8C-83A1-F6EECF244321}">
                <p14:modId xmlns:p14="http://schemas.microsoft.com/office/powerpoint/2010/main" val="94834587"/>
              </p:ext>
            </p:extLst>
          </p:nvPr>
        </p:nvGraphicFramePr>
        <p:xfrm>
          <a:off x="329609" y="1100407"/>
          <a:ext cx="11610753" cy="5573910"/>
        </p:xfrm>
        <a:graphic>
          <a:graphicData uri="http://schemas.openxmlformats.org/drawingml/2006/table">
            <a:tbl>
              <a:tblPr firstRow="1" firstCol="1" bandRow="1">
                <a:tableStyleId>{5C22544A-7EE6-4342-B048-85BDC9FD1C3A}</a:tableStyleId>
              </a:tblPr>
              <a:tblGrid>
                <a:gridCol w="2636492">
                  <a:extLst>
                    <a:ext uri="{9D8B030D-6E8A-4147-A177-3AD203B41FA5}">
                      <a16:colId xmlns:a16="http://schemas.microsoft.com/office/drawing/2014/main" val="2217510523"/>
                    </a:ext>
                  </a:extLst>
                </a:gridCol>
                <a:gridCol w="4402023">
                  <a:extLst>
                    <a:ext uri="{9D8B030D-6E8A-4147-A177-3AD203B41FA5}">
                      <a16:colId xmlns:a16="http://schemas.microsoft.com/office/drawing/2014/main" val="55749853"/>
                    </a:ext>
                  </a:extLst>
                </a:gridCol>
                <a:gridCol w="4572238">
                  <a:extLst>
                    <a:ext uri="{9D8B030D-6E8A-4147-A177-3AD203B41FA5}">
                      <a16:colId xmlns:a16="http://schemas.microsoft.com/office/drawing/2014/main" val="295885053"/>
                    </a:ext>
                  </a:extLst>
                </a:gridCol>
              </a:tblGrid>
              <a:tr h="569513">
                <a:tc>
                  <a:txBody>
                    <a:bodyPr/>
                    <a:lstStyle/>
                    <a:p>
                      <a:pPr algn="just">
                        <a:lnSpc>
                          <a:spcPct val="115000"/>
                        </a:lnSpc>
                        <a:spcAft>
                          <a:spcPts val="800"/>
                        </a:spcAft>
                        <a:buNone/>
                      </a:pPr>
                      <a:r>
                        <a:rPr lang="ru-RU" sz="2000" kern="100" dirty="0">
                          <a:effectLst/>
                          <a:latin typeface="Times New Roman" panose="02020603050405020304" pitchFamily="18" charset="0"/>
                          <a:cs typeface="Times New Roman" panose="02020603050405020304" pitchFamily="18" charset="0"/>
                        </a:rPr>
                        <a:t>Признак</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ru-RU" sz="2000" kern="100">
                          <a:effectLst/>
                          <a:latin typeface="Times New Roman" panose="02020603050405020304" pitchFamily="18" charset="0"/>
                          <a:cs typeface="Times New Roman" panose="02020603050405020304" pitchFamily="18" charset="0"/>
                        </a:rPr>
                        <a:t>Дети с ТНР </a:t>
                      </a:r>
                      <a:endParaRPr lang="ru-RU"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ru-RU" sz="2000" kern="100">
                          <a:effectLst/>
                          <a:latin typeface="Times New Roman" panose="02020603050405020304" pitchFamily="18" charset="0"/>
                          <a:cs typeface="Times New Roman" panose="02020603050405020304" pitchFamily="18" charset="0"/>
                        </a:rPr>
                        <a:t>Дети со снижением слуха (тугоухость)</a:t>
                      </a:r>
                      <a:endParaRPr lang="ru-RU"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5048293"/>
                  </a:ext>
                </a:extLst>
              </a:tr>
              <a:tr h="862860">
                <a:tc>
                  <a:txBody>
                    <a:bodyPr/>
                    <a:lstStyle/>
                    <a:p>
                      <a:pPr algn="just">
                        <a:lnSpc>
                          <a:spcPct val="115000"/>
                        </a:lnSpc>
                        <a:spcAft>
                          <a:spcPts val="800"/>
                        </a:spcAft>
                        <a:buNone/>
                      </a:pPr>
                      <a:r>
                        <a:rPr lang="ru-RU" sz="2000" kern="100" dirty="0">
                          <a:effectLst/>
                          <a:latin typeface="Times New Roman" panose="02020603050405020304" pitchFamily="18" charset="0"/>
                          <a:cs typeface="Times New Roman" panose="02020603050405020304" pitchFamily="18" charset="0"/>
                        </a:rPr>
                        <a:t>Понимание речи</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ru-RU" sz="2000" kern="100" dirty="0">
                          <a:effectLst/>
                          <a:latin typeface="Times New Roman" panose="02020603050405020304" pitchFamily="18" charset="0"/>
                          <a:cs typeface="Times New Roman" panose="02020603050405020304" pitchFamily="18" charset="0"/>
                        </a:rPr>
                        <a:t>Понимает обращенную речь на бытовом уровне, выполняет просьбы.</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ru-RU" sz="2000" kern="100">
                          <a:effectLst/>
                          <a:latin typeface="Times New Roman" panose="02020603050405020304" pitchFamily="18" charset="0"/>
                          <a:cs typeface="Times New Roman" panose="02020603050405020304" pitchFamily="18" charset="0"/>
                        </a:rPr>
                        <a:t>Понимание резко ограничено, так как ребенок не слышит слов.</a:t>
                      </a:r>
                      <a:endParaRPr lang="ru-RU"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46102408"/>
                  </a:ext>
                </a:extLst>
              </a:tr>
              <a:tr h="1156209">
                <a:tc>
                  <a:txBody>
                    <a:bodyPr/>
                    <a:lstStyle/>
                    <a:p>
                      <a:pPr algn="just">
                        <a:lnSpc>
                          <a:spcPct val="115000"/>
                        </a:lnSpc>
                        <a:spcAft>
                          <a:spcPts val="800"/>
                        </a:spcAft>
                        <a:buNone/>
                      </a:pPr>
                      <a:r>
                        <a:rPr lang="ru-RU" sz="2000" kern="100">
                          <a:effectLst/>
                          <a:latin typeface="Times New Roman" panose="02020603050405020304" pitchFamily="18" charset="0"/>
                          <a:cs typeface="Times New Roman" panose="02020603050405020304" pitchFamily="18" charset="0"/>
                        </a:rPr>
                        <a:t>Речевая активность</a:t>
                      </a:r>
                      <a:endParaRPr lang="ru-RU"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ru-RU" sz="2000" kern="100" dirty="0">
                          <a:effectLst/>
                          <a:latin typeface="Times New Roman" panose="02020603050405020304" pitchFamily="18" charset="0"/>
                          <a:cs typeface="Times New Roman" panose="02020603050405020304" pitchFamily="18" charset="0"/>
                        </a:rPr>
                        <a:t>Пытается говорить, лепечет, использует звукоподражания.</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ru-RU" sz="2000" kern="100" dirty="0">
                          <a:effectLst/>
                          <a:latin typeface="Times New Roman" panose="02020603050405020304" pitchFamily="18" charset="0"/>
                          <a:cs typeface="Times New Roman" panose="02020603050405020304" pitchFamily="18" charset="0"/>
                        </a:rPr>
                        <a:t>Лепет может затухать к 8-10 месяцам, так как ребенок не получает обратной связи (не слышит себя).</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60994873"/>
                  </a:ext>
                </a:extLst>
              </a:tr>
              <a:tr h="1156209">
                <a:tc>
                  <a:txBody>
                    <a:bodyPr/>
                    <a:lstStyle/>
                    <a:p>
                      <a:pPr algn="just">
                        <a:lnSpc>
                          <a:spcPct val="115000"/>
                        </a:lnSpc>
                        <a:spcAft>
                          <a:spcPts val="800"/>
                        </a:spcAft>
                        <a:buNone/>
                      </a:pPr>
                      <a:r>
                        <a:rPr lang="ru-RU" sz="2000" kern="100">
                          <a:effectLst/>
                          <a:latin typeface="Times New Roman" panose="02020603050405020304" pitchFamily="18" charset="0"/>
                          <a:cs typeface="Times New Roman" panose="02020603050405020304" pitchFamily="18" charset="0"/>
                        </a:rPr>
                        <a:t>Подражание</a:t>
                      </a:r>
                      <a:endParaRPr lang="ru-RU"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ru-RU" sz="2000" kern="100">
                          <a:effectLst/>
                          <a:latin typeface="Times New Roman" panose="02020603050405020304" pitchFamily="18" charset="0"/>
                          <a:cs typeface="Times New Roman" panose="02020603050405020304" pitchFamily="18" charset="0"/>
                        </a:rPr>
                        <a:t>Активно имитирует действия, жесты, мимику.</a:t>
                      </a:r>
                      <a:endParaRPr lang="ru-RU"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ru-RU" sz="2000" kern="100" dirty="0">
                          <a:effectLst/>
                          <a:latin typeface="Times New Roman" panose="02020603050405020304" pitchFamily="18" charset="0"/>
                          <a:cs typeface="Times New Roman" panose="02020603050405020304" pitchFamily="18" charset="0"/>
                        </a:rPr>
                        <a:t>Подражает артикуляции и движениям губ, но звуки воспроизводит искаженно или не воспроизводит вовсе.</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2014405"/>
                  </a:ext>
                </a:extLst>
              </a:tr>
              <a:tr h="1156209">
                <a:tc>
                  <a:txBody>
                    <a:bodyPr/>
                    <a:lstStyle/>
                    <a:p>
                      <a:pPr algn="just">
                        <a:lnSpc>
                          <a:spcPct val="115000"/>
                        </a:lnSpc>
                        <a:spcAft>
                          <a:spcPts val="800"/>
                        </a:spcAft>
                        <a:buNone/>
                      </a:pPr>
                      <a:r>
                        <a:rPr lang="ru-RU" sz="2000" kern="100">
                          <a:effectLst/>
                          <a:latin typeface="Times New Roman" panose="02020603050405020304" pitchFamily="18" charset="0"/>
                          <a:cs typeface="Times New Roman" panose="02020603050405020304" pitchFamily="18" charset="0"/>
                        </a:rPr>
                        <a:t>Интонация</a:t>
                      </a:r>
                      <a:endParaRPr lang="ru-RU"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ru-RU" sz="2000" kern="100">
                          <a:effectLst/>
                          <a:latin typeface="Times New Roman" panose="02020603050405020304" pitchFamily="18" charset="0"/>
                          <a:cs typeface="Times New Roman" panose="02020603050405020304" pitchFamily="18" charset="0"/>
                        </a:rPr>
                        <a:t>Ребенок пытается интонировать, эмоционально окрашивает свои «высказывания».</a:t>
                      </a:r>
                      <a:endParaRPr lang="ru-RU"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ru-RU" sz="2000" kern="100" dirty="0">
                          <a:effectLst/>
                          <a:latin typeface="Times New Roman" panose="02020603050405020304" pitchFamily="18" charset="0"/>
                          <a:cs typeface="Times New Roman" panose="02020603050405020304" pitchFamily="18" charset="0"/>
                        </a:rPr>
                        <a:t>Голос часто монотонный, «глухой», или, наоборот, неестественно громкий (крикливый).</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782018"/>
                  </a:ext>
                </a:extLst>
              </a:tr>
              <a:tr h="569513">
                <a:tc>
                  <a:txBody>
                    <a:bodyPr/>
                    <a:lstStyle/>
                    <a:p>
                      <a:pPr algn="just">
                        <a:lnSpc>
                          <a:spcPct val="115000"/>
                        </a:lnSpc>
                        <a:spcAft>
                          <a:spcPts val="800"/>
                        </a:spcAft>
                        <a:buNone/>
                      </a:pPr>
                      <a:r>
                        <a:rPr lang="ru-RU" sz="2000" kern="100">
                          <a:effectLst/>
                          <a:latin typeface="Times New Roman" panose="02020603050405020304" pitchFamily="18" charset="0"/>
                          <a:cs typeface="Times New Roman" panose="02020603050405020304" pitchFamily="18" charset="0"/>
                        </a:rPr>
                        <a:t>Реакция на имя</a:t>
                      </a:r>
                      <a:endParaRPr lang="ru-RU"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ru-RU" sz="2000" kern="100">
                          <a:effectLst/>
                          <a:latin typeface="Times New Roman" panose="02020603050405020304" pitchFamily="18" charset="0"/>
                          <a:cs typeface="Times New Roman" panose="02020603050405020304" pitchFamily="18" charset="0"/>
                        </a:rPr>
                        <a:t>Откликается, но может не выполнять инструкцию.</a:t>
                      </a:r>
                      <a:endParaRPr lang="ru-RU"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ru-RU" sz="2000" kern="100" dirty="0">
                          <a:effectLst/>
                          <a:latin typeface="Times New Roman" panose="02020603050405020304" pitchFamily="18" charset="0"/>
                          <a:cs typeface="Times New Roman" panose="02020603050405020304" pitchFamily="18" charset="0"/>
                        </a:rPr>
                        <a:t>Часто не реагирует на имя, даже если оно произнесено громко.</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9918773"/>
                  </a:ext>
                </a:extLst>
              </a:tr>
            </a:tbl>
          </a:graphicData>
        </a:graphic>
      </p:graphicFrame>
    </p:spTree>
    <p:extLst>
      <p:ext uri="{BB962C8B-B14F-4D97-AF65-F5344CB8AC3E}">
        <p14:creationId xmlns:p14="http://schemas.microsoft.com/office/powerpoint/2010/main" val="462958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ACA23-0C2B-CEE2-B3BB-A951E1234981}"/>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2110B2CD-9DFB-6EE3-7195-8BD1B28E0C0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0" y="-47784"/>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Заголовок 3">
            <a:extLst>
              <a:ext uri="{FF2B5EF4-FFF2-40B4-BE49-F238E27FC236}">
                <a16:creationId xmlns:a16="http://schemas.microsoft.com/office/drawing/2014/main" id="{22CECD47-5EF6-4FFA-8D5E-7B7FD90EC94E}"/>
              </a:ext>
            </a:extLst>
          </p:cNvPr>
          <p:cNvSpPr>
            <a:spLocks noGrp="1"/>
          </p:cNvSpPr>
          <p:nvPr>
            <p:ph type="title"/>
          </p:nvPr>
        </p:nvSpPr>
        <p:spPr>
          <a:xfrm>
            <a:off x="838200" y="106326"/>
            <a:ext cx="10515600" cy="839972"/>
          </a:xfrm>
        </p:spPr>
        <p:txBody>
          <a:bodyPr>
            <a:normAutofit fontScale="90000"/>
          </a:bodyPr>
          <a:lstStyle/>
          <a:p>
            <a:pPr algn="ctr"/>
            <a:r>
              <a:rPr lang="ru-RU" b="1" i="1" dirty="0">
                <a:latin typeface="Times New Roman" panose="02020603050405020304" pitchFamily="18" charset="0"/>
                <a:cs typeface="Times New Roman" panose="02020603050405020304" pitchFamily="18" charset="0"/>
              </a:rPr>
              <a:t> </a:t>
            </a:r>
            <a:br>
              <a:rPr lang="ru-RU" b="1" i="1" dirty="0">
                <a:latin typeface="Times New Roman" panose="02020603050405020304" pitchFamily="18" charset="0"/>
                <a:cs typeface="Times New Roman" panose="02020603050405020304" pitchFamily="18" charset="0"/>
              </a:rPr>
            </a:br>
            <a:r>
              <a:rPr lang="ru-RU" b="1" dirty="0">
                <a:solidFill>
                  <a:srgbClr val="002060"/>
                </a:solidFill>
                <a:latin typeface="Times New Roman" panose="02020603050405020304" pitchFamily="18" charset="0"/>
                <a:cs typeface="Times New Roman" panose="02020603050405020304" pitchFamily="18" charset="0"/>
              </a:rPr>
              <a:t>Дети с ТНР и дети со снижением слуха</a:t>
            </a:r>
            <a:endParaRPr lang="ru-RU" sz="4000" dirty="0">
              <a:solidFill>
                <a:srgbClr val="002060"/>
              </a:solidFill>
              <a:latin typeface="Times New Roman" panose="02020603050405020304" pitchFamily="18" charset="0"/>
              <a:cs typeface="Times New Roman" panose="02020603050405020304" pitchFamily="18" charset="0"/>
            </a:endParaRPr>
          </a:p>
        </p:txBody>
      </p:sp>
      <p:sp>
        <p:nvSpPr>
          <p:cNvPr id="5" name="Объект 4">
            <a:extLst>
              <a:ext uri="{FF2B5EF4-FFF2-40B4-BE49-F238E27FC236}">
                <a16:creationId xmlns:a16="http://schemas.microsoft.com/office/drawing/2014/main" id="{C3BBCB97-3CF2-7BEF-5953-B3922504C022}"/>
              </a:ext>
            </a:extLst>
          </p:cNvPr>
          <p:cNvSpPr>
            <a:spLocks noGrp="1"/>
          </p:cNvSpPr>
          <p:nvPr>
            <p:ph idx="1"/>
          </p:nvPr>
        </p:nvSpPr>
        <p:spPr>
          <a:xfrm>
            <a:off x="377190" y="1245870"/>
            <a:ext cx="11361420" cy="5383530"/>
          </a:xfrm>
        </p:spPr>
        <p:txBody>
          <a:bodyPr>
            <a:normAutofit/>
          </a:bodyPr>
          <a:lstStyle/>
          <a:p>
            <a:r>
              <a:rPr lang="ru-RU" sz="3200" dirty="0">
                <a:latin typeface="Times New Roman" panose="02020603050405020304" pitchFamily="18" charset="0"/>
                <a:cs typeface="Times New Roman" panose="02020603050405020304" pitchFamily="18" charset="0"/>
              </a:rPr>
              <a:t>Ребенок со снижением слуха становится «визуалом» поневоле. Он постоянно «сканирует» лицо говорящего, пытаясь уловить артикуляцию. Если вы закроете рот рукой или отвернетесь, такой ребенок перестанет понимать, что вы от него хотите. Ребенок с ТНР понимает инструкцию, даже если вы стоите сзади или сбоку. </a:t>
            </a:r>
          </a:p>
          <a:p>
            <a:r>
              <a:rPr lang="ru-RU" sz="3200" dirty="0">
                <a:latin typeface="Times New Roman" panose="02020603050405020304" pitchFamily="18" charset="0"/>
                <a:cs typeface="Times New Roman" panose="02020603050405020304" pitchFamily="18" charset="0"/>
              </a:rPr>
              <a:t>Ребенок с ТНР чувствует интонацию: если вы скажете «нельзя» строгим голосом, он поймет запрет по тембру. Ребенок со снижением слуха может не заметить смены вашей интонации, если не видит вашего лица, и продолжит действие.</a:t>
            </a:r>
          </a:p>
          <a:p>
            <a:endParaRPr lang="ru-RU" dirty="0"/>
          </a:p>
        </p:txBody>
      </p:sp>
    </p:spTree>
    <p:extLst>
      <p:ext uri="{BB962C8B-B14F-4D97-AF65-F5344CB8AC3E}">
        <p14:creationId xmlns:p14="http://schemas.microsoft.com/office/powerpoint/2010/main" val="3366070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E548F-F7EE-67CD-F056-BB7ECB159CC8}"/>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B0313A1C-A36C-126C-7B67-9E8A2ED6984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0" y="-47784"/>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Заголовок 3">
            <a:extLst>
              <a:ext uri="{FF2B5EF4-FFF2-40B4-BE49-F238E27FC236}">
                <a16:creationId xmlns:a16="http://schemas.microsoft.com/office/drawing/2014/main" id="{C1E599C2-1495-D294-E9A9-469CF8F6AD2C}"/>
              </a:ext>
            </a:extLst>
          </p:cNvPr>
          <p:cNvSpPr>
            <a:spLocks noGrp="1"/>
          </p:cNvSpPr>
          <p:nvPr>
            <p:ph type="title"/>
          </p:nvPr>
        </p:nvSpPr>
        <p:spPr>
          <a:xfrm>
            <a:off x="838200" y="106326"/>
            <a:ext cx="10515600" cy="839972"/>
          </a:xfrm>
        </p:spPr>
        <p:txBody>
          <a:bodyPr>
            <a:normAutofit fontScale="90000"/>
          </a:bodyPr>
          <a:lstStyle/>
          <a:p>
            <a:pPr algn="ctr"/>
            <a:r>
              <a:rPr lang="ru-RU" b="1" i="1" dirty="0">
                <a:latin typeface="Times New Roman" panose="02020603050405020304" pitchFamily="18" charset="0"/>
                <a:cs typeface="Times New Roman" panose="02020603050405020304" pitchFamily="18" charset="0"/>
              </a:rPr>
              <a:t> </a:t>
            </a:r>
            <a:br>
              <a:rPr lang="ru-RU" b="1" i="1" dirty="0">
                <a:latin typeface="Times New Roman" panose="02020603050405020304" pitchFamily="18" charset="0"/>
                <a:cs typeface="Times New Roman" panose="02020603050405020304" pitchFamily="18" charset="0"/>
              </a:rPr>
            </a:br>
            <a:r>
              <a:rPr lang="ru-RU" b="1" dirty="0">
                <a:solidFill>
                  <a:srgbClr val="002060"/>
                </a:solidFill>
                <a:latin typeface="Times New Roman" panose="02020603050405020304" pitchFamily="18" charset="0"/>
                <a:cs typeface="Times New Roman" panose="02020603050405020304" pitchFamily="18" charset="0"/>
              </a:rPr>
              <a:t>Дети со снижением слуха и дети с РАС</a:t>
            </a:r>
            <a:endParaRPr lang="ru-RU" sz="4000" dirty="0">
              <a:solidFill>
                <a:srgbClr val="002060"/>
              </a:solidFill>
              <a:latin typeface="Times New Roman" panose="02020603050405020304" pitchFamily="18" charset="0"/>
              <a:cs typeface="Times New Roman" panose="02020603050405020304" pitchFamily="18" charset="0"/>
            </a:endParaRPr>
          </a:p>
        </p:txBody>
      </p:sp>
      <p:graphicFrame>
        <p:nvGraphicFramePr>
          <p:cNvPr id="2" name="Объект 1">
            <a:extLst>
              <a:ext uri="{FF2B5EF4-FFF2-40B4-BE49-F238E27FC236}">
                <a16:creationId xmlns:a16="http://schemas.microsoft.com/office/drawing/2014/main" id="{CD8B4950-ACAB-38CB-7D53-04627F85DBBA}"/>
              </a:ext>
            </a:extLst>
          </p:cNvPr>
          <p:cNvGraphicFramePr>
            <a:graphicFrameLocks noGrp="1"/>
          </p:cNvGraphicFramePr>
          <p:nvPr>
            <p:ph idx="1"/>
            <p:extLst>
              <p:ext uri="{D42A27DB-BD31-4B8C-83A1-F6EECF244321}">
                <p14:modId xmlns:p14="http://schemas.microsoft.com/office/powerpoint/2010/main" val="3348890936"/>
              </p:ext>
            </p:extLst>
          </p:nvPr>
        </p:nvGraphicFramePr>
        <p:xfrm>
          <a:off x="361507" y="1222744"/>
          <a:ext cx="11674550" cy="5356102"/>
        </p:xfrm>
        <a:graphic>
          <a:graphicData uri="http://schemas.openxmlformats.org/drawingml/2006/table">
            <a:tbl>
              <a:tblPr firstRow="1" firstCol="1" bandRow="1">
                <a:tableStyleId>{5C22544A-7EE6-4342-B048-85BDC9FD1C3A}</a:tableStyleId>
              </a:tblPr>
              <a:tblGrid>
                <a:gridCol w="2424223">
                  <a:extLst>
                    <a:ext uri="{9D8B030D-6E8A-4147-A177-3AD203B41FA5}">
                      <a16:colId xmlns:a16="http://schemas.microsoft.com/office/drawing/2014/main" val="2601889039"/>
                    </a:ext>
                  </a:extLst>
                </a:gridCol>
                <a:gridCol w="4465675">
                  <a:extLst>
                    <a:ext uri="{9D8B030D-6E8A-4147-A177-3AD203B41FA5}">
                      <a16:colId xmlns:a16="http://schemas.microsoft.com/office/drawing/2014/main" val="492038983"/>
                    </a:ext>
                  </a:extLst>
                </a:gridCol>
                <a:gridCol w="4784652">
                  <a:extLst>
                    <a:ext uri="{9D8B030D-6E8A-4147-A177-3AD203B41FA5}">
                      <a16:colId xmlns:a16="http://schemas.microsoft.com/office/drawing/2014/main" val="2968548411"/>
                    </a:ext>
                  </a:extLst>
                </a:gridCol>
              </a:tblGrid>
              <a:tr h="580840">
                <a:tc>
                  <a:txBody>
                    <a:bodyPr/>
                    <a:lstStyle/>
                    <a:p>
                      <a:pPr algn="just">
                        <a:lnSpc>
                          <a:spcPct val="115000"/>
                        </a:lnSpc>
                        <a:spcAft>
                          <a:spcPts val="800"/>
                        </a:spcAft>
                        <a:buNone/>
                      </a:pPr>
                      <a:r>
                        <a:rPr lang="ru-RU" sz="1800" kern="100" dirty="0">
                          <a:effectLst/>
                          <a:latin typeface="Times New Roman" panose="02020603050405020304" pitchFamily="18" charset="0"/>
                          <a:cs typeface="Times New Roman" panose="02020603050405020304" pitchFamily="18" charset="0"/>
                        </a:rPr>
                        <a:t>Признак</a:t>
                      </a:r>
                      <a:endParaRPr lang="ru-R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tc>
                  <a:txBody>
                    <a:bodyPr/>
                    <a:lstStyle/>
                    <a:p>
                      <a:pPr algn="just">
                        <a:lnSpc>
                          <a:spcPct val="115000"/>
                        </a:lnSpc>
                        <a:spcAft>
                          <a:spcPts val="800"/>
                        </a:spcAft>
                        <a:buNone/>
                      </a:pPr>
                      <a:r>
                        <a:rPr lang="ru-RU" sz="1800" kern="100" dirty="0">
                          <a:effectLst/>
                          <a:latin typeface="Times New Roman" panose="02020603050405020304" pitchFamily="18" charset="0"/>
                          <a:cs typeface="Times New Roman" panose="02020603050405020304" pitchFamily="18" charset="0"/>
                        </a:rPr>
                        <a:t>Дети с РАС (Расстройство аутистического спектра)</a:t>
                      </a:r>
                      <a:endParaRPr lang="ru-R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tc>
                  <a:txBody>
                    <a:bodyPr/>
                    <a:lstStyle/>
                    <a:p>
                      <a:pPr algn="just">
                        <a:lnSpc>
                          <a:spcPct val="115000"/>
                        </a:lnSpc>
                        <a:spcAft>
                          <a:spcPts val="800"/>
                        </a:spcAft>
                        <a:buNone/>
                      </a:pPr>
                      <a:r>
                        <a:rPr lang="ru-RU" sz="1800" kern="100">
                          <a:effectLst/>
                          <a:latin typeface="Times New Roman" panose="02020603050405020304" pitchFamily="18" charset="0"/>
                          <a:cs typeface="Times New Roman" panose="02020603050405020304" pitchFamily="18" charset="0"/>
                        </a:rPr>
                        <a:t>Дети со сниженным слухом (Тугоухость)</a:t>
                      </a:r>
                      <a:endParaRPr lang="ru-RU"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extLst>
                  <a:ext uri="{0D108BD9-81ED-4DB2-BD59-A6C34878D82A}">
                    <a16:rowId xmlns:a16="http://schemas.microsoft.com/office/drawing/2014/main" val="1026351274"/>
                  </a:ext>
                </a:extLst>
              </a:tr>
              <a:tr h="580840">
                <a:tc>
                  <a:txBody>
                    <a:bodyPr/>
                    <a:lstStyle/>
                    <a:p>
                      <a:pPr algn="just">
                        <a:lnSpc>
                          <a:spcPct val="115000"/>
                        </a:lnSpc>
                        <a:spcAft>
                          <a:spcPts val="800"/>
                        </a:spcAft>
                        <a:buNone/>
                      </a:pPr>
                      <a:r>
                        <a:rPr lang="ru-RU" sz="1800" kern="100" dirty="0">
                          <a:effectLst/>
                          <a:latin typeface="Times New Roman" panose="02020603050405020304" pitchFamily="18" charset="0"/>
                          <a:cs typeface="Times New Roman" panose="02020603050405020304" pitchFamily="18" charset="0"/>
                        </a:rPr>
                        <a:t>Реакция на имя</a:t>
                      </a:r>
                      <a:endParaRPr lang="ru-R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tc>
                  <a:txBody>
                    <a:bodyPr/>
                    <a:lstStyle/>
                    <a:p>
                      <a:pPr algn="just">
                        <a:lnSpc>
                          <a:spcPct val="115000"/>
                        </a:lnSpc>
                        <a:spcAft>
                          <a:spcPts val="800"/>
                        </a:spcAft>
                        <a:buNone/>
                      </a:pPr>
                      <a:r>
                        <a:rPr lang="ru-RU" sz="1800" kern="100" dirty="0">
                          <a:effectLst/>
                          <a:latin typeface="Times New Roman" panose="02020603050405020304" pitchFamily="18" charset="0"/>
                          <a:cs typeface="Times New Roman" panose="02020603050405020304" pitchFamily="18" charset="0"/>
                        </a:rPr>
                        <a:t>Может не откликаться, даже если слух идеальный.</a:t>
                      </a:r>
                      <a:endParaRPr lang="ru-R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tc>
                  <a:txBody>
                    <a:bodyPr/>
                    <a:lstStyle/>
                    <a:p>
                      <a:pPr algn="just">
                        <a:lnSpc>
                          <a:spcPct val="115000"/>
                        </a:lnSpc>
                        <a:spcAft>
                          <a:spcPts val="800"/>
                        </a:spcAft>
                        <a:buNone/>
                      </a:pPr>
                      <a:r>
                        <a:rPr lang="ru-RU" sz="1800" kern="100">
                          <a:effectLst/>
                          <a:latin typeface="Times New Roman" panose="02020603050405020304" pitchFamily="18" charset="0"/>
                          <a:cs typeface="Times New Roman" panose="02020603050405020304" pitchFamily="18" charset="0"/>
                        </a:rPr>
                        <a:t>Не откликается, потому что физически не слышит звука.</a:t>
                      </a:r>
                      <a:endParaRPr lang="ru-RU"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extLst>
                  <a:ext uri="{0D108BD9-81ED-4DB2-BD59-A6C34878D82A}">
                    <a16:rowId xmlns:a16="http://schemas.microsoft.com/office/drawing/2014/main" val="3247358325"/>
                  </a:ext>
                </a:extLst>
              </a:tr>
              <a:tr h="625307">
                <a:tc>
                  <a:txBody>
                    <a:bodyPr/>
                    <a:lstStyle/>
                    <a:p>
                      <a:pPr algn="just">
                        <a:lnSpc>
                          <a:spcPct val="115000"/>
                        </a:lnSpc>
                        <a:spcAft>
                          <a:spcPts val="800"/>
                        </a:spcAft>
                        <a:buNone/>
                      </a:pPr>
                      <a:r>
                        <a:rPr lang="ru-RU" sz="1800" kern="100">
                          <a:effectLst/>
                          <a:latin typeface="Times New Roman" panose="02020603050405020304" pitchFamily="18" charset="0"/>
                          <a:cs typeface="Times New Roman" panose="02020603050405020304" pitchFamily="18" charset="0"/>
                        </a:rPr>
                        <a:t>Зрительный контакт</a:t>
                      </a:r>
                      <a:endParaRPr lang="ru-RU"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tc>
                  <a:txBody>
                    <a:bodyPr/>
                    <a:lstStyle/>
                    <a:p>
                      <a:pPr algn="just">
                        <a:lnSpc>
                          <a:spcPct val="115000"/>
                        </a:lnSpc>
                        <a:spcAft>
                          <a:spcPts val="800"/>
                        </a:spcAft>
                        <a:buNone/>
                      </a:pPr>
                      <a:r>
                        <a:rPr lang="ru-RU" sz="1800" kern="100" dirty="0">
                          <a:effectLst/>
                          <a:latin typeface="Times New Roman" panose="02020603050405020304" pitchFamily="18" charset="0"/>
                          <a:cs typeface="Times New Roman" panose="02020603050405020304" pitchFamily="18" charset="0"/>
                        </a:rPr>
                        <a:t>Избегает или «смотрит сквозь».</a:t>
                      </a:r>
                      <a:endParaRPr lang="ru-R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tc>
                  <a:txBody>
                    <a:bodyPr/>
                    <a:lstStyle/>
                    <a:p>
                      <a:pPr algn="just">
                        <a:lnSpc>
                          <a:spcPct val="115000"/>
                        </a:lnSpc>
                        <a:spcAft>
                          <a:spcPts val="800"/>
                        </a:spcAft>
                        <a:buNone/>
                      </a:pPr>
                      <a:r>
                        <a:rPr lang="ru-RU" sz="1800" kern="100">
                          <a:effectLst/>
                          <a:latin typeface="Times New Roman" panose="02020603050405020304" pitchFamily="18" charset="0"/>
                          <a:cs typeface="Times New Roman" panose="02020603050405020304" pitchFamily="18" charset="0"/>
                        </a:rPr>
                        <a:t>Активно ищет глазами лицо говорящего, чтобы «считать» губы и мимику.</a:t>
                      </a:r>
                      <a:endParaRPr lang="ru-RU"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extLst>
                  <a:ext uri="{0D108BD9-81ED-4DB2-BD59-A6C34878D82A}">
                    <a16:rowId xmlns:a16="http://schemas.microsoft.com/office/drawing/2014/main" val="922568538"/>
                  </a:ext>
                </a:extLst>
              </a:tr>
              <a:tr h="861113">
                <a:tc>
                  <a:txBody>
                    <a:bodyPr/>
                    <a:lstStyle/>
                    <a:p>
                      <a:pPr algn="just">
                        <a:lnSpc>
                          <a:spcPct val="115000"/>
                        </a:lnSpc>
                        <a:spcAft>
                          <a:spcPts val="800"/>
                        </a:spcAft>
                        <a:buNone/>
                      </a:pPr>
                      <a:r>
                        <a:rPr lang="ru-RU" sz="1800" kern="100">
                          <a:effectLst/>
                          <a:latin typeface="Times New Roman" panose="02020603050405020304" pitchFamily="18" charset="0"/>
                          <a:cs typeface="Times New Roman" panose="02020603050405020304" pitchFamily="18" charset="0"/>
                        </a:rPr>
                        <a:t>Жестовая коммуникация</a:t>
                      </a:r>
                      <a:endParaRPr lang="ru-RU"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tc>
                  <a:txBody>
                    <a:bodyPr/>
                    <a:lstStyle/>
                    <a:p>
                      <a:pPr algn="just">
                        <a:lnSpc>
                          <a:spcPct val="115000"/>
                        </a:lnSpc>
                        <a:spcAft>
                          <a:spcPts val="800"/>
                        </a:spcAft>
                        <a:buNone/>
                      </a:pPr>
                      <a:r>
                        <a:rPr lang="ru-RU" sz="1800" kern="100" dirty="0">
                          <a:effectLst/>
                          <a:latin typeface="Times New Roman" panose="02020603050405020304" pitchFamily="18" charset="0"/>
                          <a:cs typeface="Times New Roman" panose="02020603050405020304" pitchFamily="18" charset="0"/>
                        </a:rPr>
                        <a:t>Часто использует руку взрослого как инструмент («ведет за руку к цели»).</a:t>
                      </a:r>
                      <a:endParaRPr lang="ru-R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tc>
                  <a:txBody>
                    <a:bodyPr/>
                    <a:lstStyle/>
                    <a:p>
                      <a:pPr algn="just">
                        <a:lnSpc>
                          <a:spcPct val="115000"/>
                        </a:lnSpc>
                        <a:spcAft>
                          <a:spcPts val="800"/>
                        </a:spcAft>
                        <a:buNone/>
                      </a:pPr>
                      <a:r>
                        <a:rPr lang="ru-RU" sz="1800" kern="100" dirty="0">
                          <a:effectLst/>
                          <a:latin typeface="Times New Roman" panose="02020603050405020304" pitchFamily="18" charset="0"/>
                          <a:cs typeface="Times New Roman" panose="02020603050405020304" pitchFamily="18" charset="0"/>
                        </a:rPr>
                        <a:t>Активно использует естественные жесты, чтобы компенсировать отсутствие речи.</a:t>
                      </a:r>
                      <a:endParaRPr lang="ru-R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extLst>
                  <a:ext uri="{0D108BD9-81ED-4DB2-BD59-A6C34878D82A}">
                    <a16:rowId xmlns:a16="http://schemas.microsoft.com/office/drawing/2014/main" val="2922022757"/>
                  </a:ext>
                </a:extLst>
              </a:tr>
              <a:tr h="722390">
                <a:tc>
                  <a:txBody>
                    <a:bodyPr/>
                    <a:lstStyle/>
                    <a:p>
                      <a:pPr algn="just">
                        <a:lnSpc>
                          <a:spcPct val="115000"/>
                        </a:lnSpc>
                        <a:spcAft>
                          <a:spcPts val="800"/>
                        </a:spcAft>
                        <a:buNone/>
                      </a:pPr>
                      <a:r>
                        <a:rPr lang="ru-RU" sz="1800" kern="100">
                          <a:effectLst/>
                          <a:latin typeface="Times New Roman" panose="02020603050405020304" pitchFamily="18" charset="0"/>
                          <a:cs typeface="Times New Roman" panose="02020603050405020304" pitchFamily="18" charset="0"/>
                        </a:rPr>
                        <a:t>Эмоциональный отклик</a:t>
                      </a:r>
                      <a:endParaRPr lang="ru-RU"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tc>
                  <a:txBody>
                    <a:bodyPr/>
                    <a:lstStyle/>
                    <a:p>
                      <a:pPr algn="just">
                        <a:lnSpc>
                          <a:spcPct val="115000"/>
                        </a:lnSpc>
                        <a:spcAft>
                          <a:spcPts val="800"/>
                        </a:spcAft>
                        <a:buNone/>
                      </a:pPr>
                      <a:r>
                        <a:rPr lang="ru-RU" sz="1800" kern="100" dirty="0">
                          <a:effectLst/>
                          <a:latin typeface="Times New Roman" panose="02020603050405020304" pitchFamily="18" charset="0"/>
                          <a:cs typeface="Times New Roman" panose="02020603050405020304" pitchFamily="18" charset="0"/>
                        </a:rPr>
                        <a:t>Может быть неадекватным или отсутствовать.</a:t>
                      </a:r>
                      <a:endParaRPr lang="ru-R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tc>
                  <a:txBody>
                    <a:bodyPr/>
                    <a:lstStyle/>
                    <a:p>
                      <a:pPr algn="just">
                        <a:lnSpc>
                          <a:spcPct val="115000"/>
                        </a:lnSpc>
                        <a:spcAft>
                          <a:spcPts val="800"/>
                        </a:spcAft>
                        <a:buNone/>
                      </a:pPr>
                      <a:r>
                        <a:rPr lang="ru-RU" sz="1800" kern="100" dirty="0">
                          <a:effectLst/>
                          <a:latin typeface="Times New Roman" panose="02020603050405020304" pitchFamily="18" charset="0"/>
                          <a:cs typeface="Times New Roman" panose="02020603050405020304" pitchFamily="18" charset="0"/>
                        </a:rPr>
                        <a:t>Адекватен, ребенок «включен» в ситуацию, радуется игре.</a:t>
                      </a:r>
                      <a:endParaRPr lang="ru-R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extLst>
                  <a:ext uri="{0D108BD9-81ED-4DB2-BD59-A6C34878D82A}">
                    <a16:rowId xmlns:a16="http://schemas.microsoft.com/office/drawing/2014/main" val="2845717012"/>
                  </a:ext>
                </a:extLst>
              </a:tr>
              <a:tr h="967983">
                <a:tc>
                  <a:txBody>
                    <a:bodyPr/>
                    <a:lstStyle/>
                    <a:p>
                      <a:pPr algn="just">
                        <a:lnSpc>
                          <a:spcPct val="115000"/>
                        </a:lnSpc>
                        <a:spcAft>
                          <a:spcPts val="800"/>
                        </a:spcAft>
                        <a:buNone/>
                      </a:pPr>
                      <a:r>
                        <a:rPr lang="ru-RU" sz="1800" kern="100">
                          <a:effectLst/>
                          <a:latin typeface="Times New Roman" panose="02020603050405020304" pitchFamily="18" charset="0"/>
                          <a:cs typeface="Times New Roman" panose="02020603050405020304" pitchFamily="18" charset="0"/>
                        </a:rPr>
                        <a:t>Реакция на звуки</a:t>
                      </a:r>
                      <a:endParaRPr lang="ru-RU"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tc>
                  <a:txBody>
                    <a:bodyPr/>
                    <a:lstStyle/>
                    <a:p>
                      <a:pPr algn="just">
                        <a:lnSpc>
                          <a:spcPct val="115000"/>
                        </a:lnSpc>
                        <a:spcAft>
                          <a:spcPts val="800"/>
                        </a:spcAft>
                        <a:buNone/>
                      </a:pPr>
                      <a:r>
                        <a:rPr lang="ru-RU" sz="1800" kern="100" dirty="0">
                          <a:effectLst/>
                          <a:latin typeface="Times New Roman" panose="02020603050405020304" pitchFamily="18" charset="0"/>
                          <a:cs typeface="Times New Roman" panose="02020603050405020304" pitchFamily="18" charset="0"/>
                        </a:rPr>
                        <a:t>Может закрывать уши от бытовых звуков (сенсорная гиперчувствительность).</a:t>
                      </a:r>
                      <a:endParaRPr lang="ru-R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tc>
                  <a:txBody>
                    <a:bodyPr/>
                    <a:lstStyle/>
                    <a:p>
                      <a:pPr algn="just">
                        <a:lnSpc>
                          <a:spcPct val="115000"/>
                        </a:lnSpc>
                        <a:spcAft>
                          <a:spcPts val="800"/>
                        </a:spcAft>
                        <a:buNone/>
                      </a:pPr>
                      <a:r>
                        <a:rPr lang="ru-RU" sz="1800" kern="100" dirty="0">
                          <a:effectLst/>
                          <a:latin typeface="Times New Roman" panose="02020603050405020304" pitchFamily="18" charset="0"/>
                          <a:cs typeface="Times New Roman" panose="02020603050405020304" pitchFamily="18" charset="0"/>
                        </a:rPr>
                        <a:t>Часто не реагирует на тихие звуки, но может реагировать на вибрацию (топот, хлопок двери).</a:t>
                      </a:r>
                      <a:endParaRPr lang="ru-R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extLst>
                  <a:ext uri="{0D108BD9-81ED-4DB2-BD59-A6C34878D82A}">
                    <a16:rowId xmlns:a16="http://schemas.microsoft.com/office/drawing/2014/main" val="4053284080"/>
                  </a:ext>
                </a:extLst>
              </a:tr>
              <a:tr h="967983">
                <a:tc>
                  <a:txBody>
                    <a:bodyPr/>
                    <a:lstStyle/>
                    <a:p>
                      <a:pPr algn="just">
                        <a:lnSpc>
                          <a:spcPct val="115000"/>
                        </a:lnSpc>
                        <a:spcAft>
                          <a:spcPts val="800"/>
                        </a:spcAft>
                        <a:buNone/>
                      </a:pPr>
                      <a:r>
                        <a:rPr lang="ru-RU" sz="1800" kern="100">
                          <a:effectLst/>
                          <a:latin typeface="Times New Roman" panose="02020603050405020304" pitchFamily="18" charset="0"/>
                          <a:cs typeface="Times New Roman" panose="02020603050405020304" pitchFamily="18" charset="0"/>
                        </a:rPr>
                        <a:t>Подражание</a:t>
                      </a:r>
                      <a:endParaRPr lang="ru-RU"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tc>
                  <a:txBody>
                    <a:bodyPr/>
                    <a:lstStyle/>
                    <a:p>
                      <a:pPr algn="just">
                        <a:lnSpc>
                          <a:spcPct val="115000"/>
                        </a:lnSpc>
                        <a:spcAft>
                          <a:spcPts val="800"/>
                        </a:spcAft>
                        <a:buNone/>
                      </a:pPr>
                      <a:r>
                        <a:rPr lang="ru-RU" sz="1800" kern="100" dirty="0">
                          <a:effectLst/>
                          <a:latin typeface="Times New Roman" panose="02020603050405020304" pitchFamily="18" charset="0"/>
                          <a:cs typeface="Times New Roman" panose="02020603050405020304" pitchFamily="18" charset="0"/>
                        </a:rPr>
                        <a:t>Затруднено, так как нет потребности в социальном взаимодействии.</a:t>
                      </a:r>
                      <a:endParaRPr lang="ru-R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tc>
                  <a:txBody>
                    <a:bodyPr/>
                    <a:lstStyle/>
                    <a:p>
                      <a:pPr algn="just">
                        <a:lnSpc>
                          <a:spcPct val="115000"/>
                        </a:lnSpc>
                        <a:spcAft>
                          <a:spcPts val="800"/>
                        </a:spcAft>
                        <a:buNone/>
                      </a:pPr>
                      <a:r>
                        <a:rPr lang="ru-RU" sz="1800" kern="100" dirty="0">
                          <a:effectLst/>
                          <a:latin typeface="Times New Roman" panose="02020603050405020304" pitchFamily="18" charset="0"/>
                          <a:cs typeface="Times New Roman" panose="02020603050405020304" pitchFamily="18" charset="0"/>
                        </a:rPr>
                        <a:t>Развито, ребенок старается подражать движениям, мимике и артикуляции взрослого.</a:t>
                      </a:r>
                      <a:endParaRPr lang="ru-RU" sz="18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5818" marR="65818" marT="0" marB="0"/>
                </a:tc>
                <a:extLst>
                  <a:ext uri="{0D108BD9-81ED-4DB2-BD59-A6C34878D82A}">
                    <a16:rowId xmlns:a16="http://schemas.microsoft.com/office/drawing/2014/main" val="378067621"/>
                  </a:ext>
                </a:extLst>
              </a:tr>
            </a:tbl>
          </a:graphicData>
        </a:graphic>
      </p:graphicFrame>
    </p:spTree>
    <p:extLst>
      <p:ext uri="{BB962C8B-B14F-4D97-AF65-F5344CB8AC3E}">
        <p14:creationId xmlns:p14="http://schemas.microsoft.com/office/powerpoint/2010/main" val="1282156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65339-05E4-BC26-39C2-ADE566F3D2B7}"/>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2D33138A-CB57-F931-C7D4-53E8ECB4758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0" y="-47784"/>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Заголовок 3">
            <a:extLst>
              <a:ext uri="{FF2B5EF4-FFF2-40B4-BE49-F238E27FC236}">
                <a16:creationId xmlns:a16="http://schemas.microsoft.com/office/drawing/2014/main" id="{3FB2078F-87AA-2E81-87E4-66A8988B355B}"/>
              </a:ext>
            </a:extLst>
          </p:cNvPr>
          <p:cNvSpPr>
            <a:spLocks noGrp="1"/>
          </p:cNvSpPr>
          <p:nvPr>
            <p:ph type="title"/>
          </p:nvPr>
        </p:nvSpPr>
        <p:spPr>
          <a:xfrm>
            <a:off x="838200" y="106326"/>
            <a:ext cx="10515600" cy="839972"/>
          </a:xfrm>
        </p:spPr>
        <p:txBody>
          <a:bodyPr>
            <a:normAutofit fontScale="90000"/>
          </a:bodyPr>
          <a:lstStyle/>
          <a:p>
            <a:pPr algn="ctr"/>
            <a:r>
              <a:rPr lang="ru-RU" b="1" i="1" dirty="0">
                <a:latin typeface="Times New Roman" panose="02020603050405020304" pitchFamily="18" charset="0"/>
                <a:cs typeface="Times New Roman" panose="02020603050405020304" pitchFamily="18" charset="0"/>
              </a:rPr>
              <a:t> </a:t>
            </a:r>
            <a:br>
              <a:rPr lang="ru-RU" b="1" i="1" dirty="0">
                <a:latin typeface="Times New Roman" panose="02020603050405020304" pitchFamily="18" charset="0"/>
                <a:cs typeface="Times New Roman" panose="02020603050405020304" pitchFamily="18" charset="0"/>
              </a:rPr>
            </a:br>
            <a:r>
              <a:rPr lang="ru-RU" b="1" dirty="0">
                <a:solidFill>
                  <a:srgbClr val="002060"/>
                </a:solidFill>
                <a:latin typeface="Times New Roman" panose="02020603050405020304" pitchFamily="18" charset="0"/>
                <a:cs typeface="Times New Roman" panose="02020603050405020304" pitchFamily="18" charset="0"/>
              </a:rPr>
              <a:t>Дети со снижением слуха и дети РАС</a:t>
            </a:r>
            <a:endParaRPr lang="ru-RU" sz="4000" dirty="0">
              <a:solidFill>
                <a:srgbClr val="002060"/>
              </a:solidFill>
              <a:latin typeface="Times New Roman" panose="02020603050405020304" pitchFamily="18" charset="0"/>
              <a:cs typeface="Times New Roman" panose="02020603050405020304" pitchFamily="18" charset="0"/>
            </a:endParaRPr>
          </a:p>
        </p:txBody>
      </p:sp>
      <p:sp>
        <p:nvSpPr>
          <p:cNvPr id="5" name="Объект 4">
            <a:extLst>
              <a:ext uri="{FF2B5EF4-FFF2-40B4-BE49-F238E27FC236}">
                <a16:creationId xmlns:a16="http://schemas.microsoft.com/office/drawing/2014/main" id="{0FB36BD2-7DF1-7785-7701-D7307CFD862F}"/>
              </a:ext>
            </a:extLst>
          </p:cNvPr>
          <p:cNvSpPr>
            <a:spLocks noGrp="1"/>
          </p:cNvSpPr>
          <p:nvPr>
            <p:ph idx="1"/>
          </p:nvPr>
        </p:nvSpPr>
        <p:spPr/>
        <p:txBody>
          <a:bodyPr>
            <a:normAutofit/>
          </a:bodyPr>
          <a:lstStyle/>
          <a:p>
            <a:r>
              <a:rPr lang="ru-RU" sz="4000" dirty="0">
                <a:latin typeface="Times New Roman" panose="02020603050405020304" pitchFamily="18" charset="0"/>
                <a:cs typeface="Times New Roman" panose="02020603050405020304" pitchFamily="18" charset="0"/>
              </a:rPr>
              <a:t>Ребенок с нарушением слуха хочет общаться, но не может. </a:t>
            </a:r>
          </a:p>
          <a:p>
            <a:r>
              <a:rPr lang="ru-RU" sz="4000" dirty="0">
                <a:latin typeface="Times New Roman" panose="02020603050405020304" pitchFamily="18" charset="0"/>
                <a:cs typeface="Times New Roman" panose="02020603050405020304" pitchFamily="18" charset="0"/>
              </a:rPr>
              <a:t>Ребенок с РАС может общаться (физически), но не хочет (социально).</a:t>
            </a:r>
          </a:p>
          <a:p>
            <a:endParaRPr lang="ru-RU" dirty="0"/>
          </a:p>
        </p:txBody>
      </p:sp>
    </p:spTree>
    <p:extLst>
      <p:ext uri="{BB962C8B-B14F-4D97-AF65-F5344CB8AC3E}">
        <p14:creationId xmlns:p14="http://schemas.microsoft.com/office/powerpoint/2010/main" val="1154883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E5201-29A9-A669-2908-7FF24F7B979C}"/>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CE82B054-A029-5BBF-AC01-C9D4A5E6FF8F}"/>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0" y="-47784"/>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Заголовок 3">
            <a:extLst>
              <a:ext uri="{FF2B5EF4-FFF2-40B4-BE49-F238E27FC236}">
                <a16:creationId xmlns:a16="http://schemas.microsoft.com/office/drawing/2014/main" id="{99B91C9A-5EBB-5EE6-F65C-09DB4CD2A70B}"/>
              </a:ext>
            </a:extLst>
          </p:cNvPr>
          <p:cNvSpPr>
            <a:spLocks noGrp="1"/>
          </p:cNvSpPr>
          <p:nvPr>
            <p:ph type="title"/>
          </p:nvPr>
        </p:nvSpPr>
        <p:spPr>
          <a:xfrm>
            <a:off x="838200" y="106326"/>
            <a:ext cx="10515600" cy="1208124"/>
          </a:xfrm>
        </p:spPr>
        <p:txBody>
          <a:bodyPr>
            <a:normAutofit/>
          </a:bodyPr>
          <a:lstStyle/>
          <a:p>
            <a:pPr algn="ctr"/>
            <a:r>
              <a:rPr lang="ru-RU" sz="4900" b="1" dirty="0">
                <a:solidFill>
                  <a:srgbClr val="002060"/>
                </a:solidFill>
                <a:latin typeface="Times New Roman" panose="02020603050405020304" pitchFamily="18" charset="0"/>
                <a:cs typeface="Times New Roman" panose="02020603050405020304" pitchFamily="18" charset="0"/>
              </a:rPr>
              <a:t>Дети со снижением зрения</a:t>
            </a:r>
            <a:endParaRPr lang="ru-RU" sz="4900" dirty="0">
              <a:solidFill>
                <a:srgbClr val="002060"/>
              </a:solidFill>
              <a:latin typeface="Times New Roman" panose="02020603050405020304" pitchFamily="18" charset="0"/>
              <a:cs typeface="Times New Roman" panose="02020603050405020304" pitchFamily="18" charset="0"/>
            </a:endParaRPr>
          </a:p>
        </p:txBody>
      </p:sp>
      <p:sp>
        <p:nvSpPr>
          <p:cNvPr id="5" name="Объект 4">
            <a:extLst>
              <a:ext uri="{FF2B5EF4-FFF2-40B4-BE49-F238E27FC236}">
                <a16:creationId xmlns:a16="http://schemas.microsoft.com/office/drawing/2014/main" id="{8DD98039-D008-608D-3951-2A6BAF206E6D}"/>
              </a:ext>
            </a:extLst>
          </p:cNvPr>
          <p:cNvSpPr>
            <a:spLocks noGrp="1"/>
          </p:cNvSpPr>
          <p:nvPr>
            <p:ph idx="1"/>
          </p:nvPr>
        </p:nvSpPr>
        <p:spPr/>
        <p:txBody>
          <a:bodyPr>
            <a:normAutofit/>
          </a:bodyPr>
          <a:lstStyle/>
          <a:p>
            <a:pPr marL="0" indent="0">
              <a:buNone/>
            </a:pPr>
            <a:r>
              <a:rPr lang="ru-RU" sz="4400" dirty="0">
                <a:latin typeface="Times New Roman" panose="02020603050405020304" pitchFamily="18" charset="0"/>
                <a:cs typeface="Times New Roman" panose="02020603050405020304" pitchFamily="18" charset="0"/>
              </a:rPr>
              <a:t>Главная особенность - страх пространства. Таким детям нужно время, чтобы «обследовать» комнату. </a:t>
            </a:r>
          </a:p>
          <a:p>
            <a:pPr marL="0" indent="0">
              <a:buNone/>
            </a:pPr>
            <a:r>
              <a:rPr lang="ru-RU" sz="4400" dirty="0">
                <a:latin typeface="Times New Roman" panose="02020603050405020304" pitchFamily="18" charset="0"/>
                <a:cs typeface="Times New Roman" panose="02020603050405020304" pitchFamily="18" charset="0"/>
              </a:rPr>
              <a:t>Их речь часто опережает реальный опыт (они могут повторять слова, не понимая их сути, так как не видели предмет).</a:t>
            </a:r>
          </a:p>
          <a:p>
            <a:endParaRPr lang="ru-RU" dirty="0"/>
          </a:p>
        </p:txBody>
      </p:sp>
    </p:spTree>
    <p:extLst>
      <p:ext uri="{BB962C8B-B14F-4D97-AF65-F5344CB8AC3E}">
        <p14:creationId xmlns:p14="http://schemas.microsoft.com/office/powerpoint/2010/main" val="476470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AE359-8032-6228-CF8E-3026D3145622}"/>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24EFBE6F-2FFB-E168-CC08-8E57109A9797}"/>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0" y="-47784"/>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Заголовок 3">
            <a:extLst>
              <a:ext uri="{FF2B5EF4-FFF2-40B4-BE49-F238E27FC236}">
                <a16:creationId xmlns:a16="http://schemas.microsoft.com/office/drawing/2014/main" id="{1A63697A-C7E7-9B49-40EF-50B7FC3B4FF2}"/>
              </a:ext>
            </a:extLst>
          </p:cNvPr>
          <p:cNvSpPr>
            <a:spLocks noGrp="1"/>
          </p:cNvSpPr>
          <p:nvPr>
            <p:ph type="title"/>
          </p:nvPr>
        </p:nvSpPr>
        <p:spPr>
          <a:xfrm>
            <a:off x="838200" y="106326"/>
            <a:ext cx="10515600" cy="1208124"/>
          </a:xfrm>
        </p:spPr>
        <p:txBody>
          <a:bodyPr>
            <a:normAutofit fontScale="90000"/>
          </a:bodyPr>
          <a:lstStyle/>
          <a:p>
            <a:pPr algn="ctr"/>
            <a:r>
              <a:rPr lang="ru-RU" sz="4900" b="1" dirty="0">
                <a:solidFill>
                  <a:srgbClr val="002060"/>
                </a:solidFill>
                <a:latin typeface="Times New Roman" panose="02020603050405020304" pitchFamily="18" charset="0"/>
                <a:cs typeface="Times New Roman" panose="02020603050405020304" pitchFamily="18" charset="0"/>
              </a:rPr>
              <a:t>Дети с когнитивными нарушениями</a:t>
            </a:r>
            <a:endParaRPr lang="ru-RU" sz="4900" dirty="0">
              <a:solidFill>
                <a:srgbClr val="002060"/>
              </a:solidFill>
              <a:latin typeface="Times New Roman" panose="02020603050405020304" pitchFamily="18" charset="0"/>
              <a:cs typeface="Times New Roman" panose="02020603050405020304" pitchFamily="18" charset="0"/>
            </a:endParaRPr>
          </a:p>
        </p:txBody>
      </p:sp>
      <p:sp>
        <p:nvSpPr>
          <p:cNvPr id="5" name="Объект 4">
            <a:extLst>
              <a:ext uri="{FF2B5EF4-FFF2-40B4-BE49-F238E27FC236}">
                <a16:creationId xmlns:a16="http://schemas.microsoft.com/office/drawing/2014/main" id="{ACD1BFF9-F317-D799-452A-89E15C8AACEA}"/>
              </a:ext>
            </a:extLst>
          </p:cNvPr>
          <p:cNvSpPr>
            <a:spLocks noGrp="1"/>
          </p:cNvSpPr>
          <p:nvPr>
            <p:ph idx="1"/>
          </p:nvPr>
        </p:nvSpPr>
        <p:spPr>
          <a:xfrm>
            <a:off x="445770" y="1314450"/>
            <a:ext cx="11281410" cy="5154930"/>
          </a:xfrm>
        </p:spPr>
        <p:txBody>
          <a:bodyPr>
            <a:normAutofit/>
          </a:bodyPr>
          <a:lstStyle/>
          <a:p>
            <a:pPr marL="0" indent="0">
              <a:buNone/>
            </a:pPr>
            <a:r>
              <a:rPr lang="ru-RU" sz="4000" dirty="0">
                <a:latin typeface="Times New Roman" panose="02020603050405020304" pitchFamily="18" charset="0"/>
                <a:cs typeface="Times New Roman" panose="02020603050405020304" pitchFamily="18" charset="0"/>
              </a:rPr>
              <a:t>Главная особенность – отсутствие интереса к новому. </a:t>
            </a:r>
          </a:p>
          <a:p>
            <a:pPr marL="0" indent="0">
              <a:buNone/>
            </a:pPr>
            <a:r>
              <a:rPr lang="ru-RU" sz="4000" dirty="0">
                <a:latin typeface="Times New Roman" panose="02020603050405020304" pitchFamily="18" charset="0"/>
                <a:cs typeface="Times New Roman" panose="02020603050405020304" pitchFamily="18" charset="0"/>
              </a:rPr>
              <a:t>Если ребенок с нарушением слуха или зрения стремится познать мир, то ребенок с когнитивными нарушениями часто пассивен. Ему трудно перенести опыт из одной ситуации в другую (например, знает, что ложка для еды, но не знает, что ее можно использовать в игре).</a:t>
            </a:r>
          </a:p>
          <a:p>
            <a:endParaRPr lang="ru-RU" dirty="0"/>
          </a:p>
        </p:txBody>
      </p:sp>
    </p:spTree>
    <p:extLst>
      <p:ext uri="{BB962C8B-B14F-4D97-AF65-F5344CB8AC3E}">
        <p14:creationId xmlns:p14="http://schemas.microsoft.com/office/powerpoint/2010/main" val="2800399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67E16-CFEE-B4B6-729C-1F7CA7867AB2}"/>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D7D05E42-FFF3-F5A2-BAFA-2F70459622B8}"/>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8456" t="6679" r="52742" b="53874"/>
          <a:stretch>
            <a:fillRect/>
          </a:stretch>
        </p:blipFill>
        <p:spPr bwMode="auto">
          <a:xfrm>
            <a:off x="0" y="-47784"/>
            <a:ext cx="12185650" cy="69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Заголовок 3">
            <a:extLst>
              <a:ext uri="{FF2B5EF4-FFF2-40B4-BE49-F238E27FC236}">
                <a16:creationId xmlns:a16="http://schemas.microsoft.com/office/drawing/2014/main" id="{BE4161D1-FEFF-D2DB-E027-88ED4FADEA80}"/>
              </a:ext>
            </a:extLst>
          </p:cNvPr>
          <p:cNvSpPr>
            <a:spLocks noGrp="1"/>
          </p:cNvSpPr>
          <p:nvPr>
            <p:ph type="title"/>
          </p:nvPr>
        </p:nvSpPr>
        <p:spPr>
          <a:xfrm>
            <a:off x="838200" y="442452"/>
            <a:ext cx="10515600" cy="907236"/>
          </a:xfrm>
        </p:spPr>
        <p:txBody>
          <a:bodyPr>
            <a:normAutofit fontScale="90000"/>
          </a:bodyPr>
          <a:lstStyle/>
          <a:p>
            <a:pPr algn="ctr"/>
            <a:r>
              <a:rPr lang="ru-RU" b="1" i="1" dirty="0">
                <a:latin typeface="Times New Roman" panose="02020603050405020304" pitchFamily="18" charset="0"/>
                <a:cs typeface="Times New Roman" panose="02020603050405020304" pitchFamily="18" charset="0"/>
              </a:rPr>
              <a:t> </a:t>
            </a:r>
            <a:br>
              <a:rPr lang="ru-RU" b="1" i="1" dirty="0">
                <a:latin typeface="Times New Roman" panose="02020603050405020304" pitchFamily="18" charset="0"/>
                <a:cs typeface="Times New Roman" panose="02020603050405020304" pitchFamily="18" charset="0"/>
              </a:rPr>
            </a:br>
            <a:endParaRPr lang="ru-RU" sz="4000" dirty="0">
              <a:latin typeface="Times New Roman" panose="02020603050405020304" pitchFamily="18" charset="0"/>
              <a:cs typeface="Times New Roman" panose="02020603050405020304" pitchFamily="18" charset="0"/>
            </a:endParaRPr>
          </a:p>
        </p:txBody>
      </p:sp>
      <p:sp>
        <p:nvSpPr>
          <p:cNvPr id="2" name="Объект 1">
            <a:extLst>
              <a:ext uri="{FF2B5EF4-FFF2-40B4-BE49-F238E27FC236}">
                <a16:creationId xmlns:a16="http://schemas.microsoft.com/office/drawing/2014/main" id="{1647FA70-C298-606D-6DBD-F0027BAD1D90}"/>
              </a:ext>
            </a:extLst>
          </p:cNvPr>
          <p:cNvSpPr>
            <a:spLocks noGrp="1"/>
          </p:cNvSpPr>
          <p:nvPr>
            <p:ph idx="1"/>
          </p:nvPr>
        </p:nvSpPr>
        <p:spPr>
          <a:xfrm>
            <a:off x="838200" y="629266"/>
            <a:ext cx="10845800" cy="5547698"/>
          </a:xfrm>
        </p:spPr>
        <p:txBody>
          <a:bodyPr>
            <a:noAutofit/>
          </a:bodyPr>
          <a:lstStyle/>
          <a:p>
            <a:pPr marL="0" indent="0">
              <a:buNone/>
            </a:pPr>
            <a:endParaRPr lang="ru-RU" dirty="0"/>
          </a:p>
          <a:p>
            <a:pPr marL="0" indent="0" algn="ctr">
              <a:buNone/>
            </a:pPr>
            <a:r>
              <a:rPr lang="ru-RU" sz="8800" b="1" dirty="0">
                <a:latin typeface="Times New Roman" panose="02020603050405020304" pitchFamily="18" charset="0"/>
                <a:cs typeface="Times New Roman" panose="02020603050405020304" pitchFamily="18" charset="0"/>
              </a:rPr>
              <a:t>БЛАГОДАРИМ </a:t>
            </a:r>
          </a:p>
          <a:p>
            <a:pPr marL="0" indent="0" algn="ctr">
              <a:buNone/>
            </a:pPr>
            <a:r>
              <a:rPr lang="ru-RU" sz="8800" b="1" dirty="0">
                <a:latin typeface="Times New Roman" panose="02020603050405020304" pitchFamily="18" charset="0"/>
                <a:cs typeface="Times New Roman" panose="02020603050405020304" pitchFamily="18" charset="0"/>
              </a:rPr>
              <a:t>ЗА </a:t>
            </a:r>
          </a:p>
          <a:p>
            <a:pPr marL="0" indent="0" algn="ctr">
              <a:buNone/>
            </a:pPr>
            <a:r>
              <a:rPr lang="ru-RU" sz="8800" b="1" dirty="0">
                <a:latin typeface="Times New Roman" panose="02020603050405020304" pitchFamily="18" charset="0"/>
                <a:cs typeface="Times New Roman" panose="02020603050405020304" pitchFamily="18" charset="0"/>
              </a:rPr>
              <a:t>ВНИМАНИЕ</a:t>
            </a:r>
          </a:p>
        </p:txBody>
      </p:sp>
    </p:spTree>
    <p:extLst>
      <p:ext uri="{BB962C8B-B14F-4D97-AF65-F5344CB8AC3E}">
        <p14:creationId xmlns:p14="http://schemas.microsoft.com/office/powerpoint/2010/main" val="153365633"/>
      </p:ext>
    </p:extLst>
  </p:cSld>
  <p:clrMapOvr>
    <a:masterClrMapping/>
  </p:clrMapOvr>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Normal.dotm</Template>
  <TotalTime>2152</TotalTime>
  <Words>1637</Words>
  <Application>Microsoft Office PowerPoint</Application>
  <PresentationFormat>Широкоэкранный</PresentationFormat>
  <Paragraphs>212</Paragraphs>
  <Slides>22</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22</vt:i4>
      </vt:variant>
    </vt:vector>
  </HeadingPairs>
  <TitlesOfParts>
    <vt:vector size="27" baseType="lpstr">
      <vt:lpstr>Arial</vt:lpstr>
      <vt:lpstr>Calibri</vt:lpstr>
      <vt:lpstr>Calibri Light</vt:lpstr>
      <vt:lpstr>Times New Roman</vt:lpstr>
      <vt:lpstr>1_Тема Office</vt:lpstr>
      <vt:lpstr>Горячеключевской филиал  государственного бюджетного учреждения,  осуществляющего психолого-педагогическую  и медико-социальную помощь  «Центр диагностики и консультирования»  Краснодарского края </vt:lpstr>
      <vt:lpstr>«Профилактика  и раннее выявление отклонений в развитии» </vt:lpstr>
      <vt:lpstr>«Граница нормы: как отличить особенности характера от нарушений развития» </vt:lpstr>
      <vt:lpstr>«Дайте ребенку время,  он еще маленький, перерастет»</vt:lpstr>
      <vt:lpstr>Нейропластичность</vt:lpstr>
      <vt:lpstr>Темперамент — это врожденные особенности нервной системы, «окраска» личности. </vt:lpstr>
      <vt:lpstr>Типы темперамента</vt:lpstr>
      <vt:lpstr>Презентация PowerPoint</vt:lpstr>
      <vt:lpstr>Ключи к темпераментам детей</vt:lpstr>
      <vt:lpstr>Нарушение — это «препятствие» для развития.  Это состояние, при котором нервная система ребенка работает в режиме  «постоянной перегрузки» или «сбоя». </vt:lpstr>
      <vt:lpstr>Темперамент или нарушение?</vt:lpstr>
      <vt:lpstr>«Живой ребенок» или ребенок с СДВГ</vt:lpstr>
      <vt:lpstr>«Застенчивый» и ребенок с признаками РАС?</vt:lpstr>
      <vt:lpstr>Наблюдение</vt:lpstr>
      <vt:lpstr>Наблюдение</vt:lpstr>
      <vt:lpstr>  Дети с ТНР и дети со снижением слуха</vt:lpstr>
      <vt:lpstr>  Дети с ТНР и дети со снижением слуха</vt:lpstr>
      <vt:lpstr>  Дети со снижением слуха и дети с РАС</vt:lpstr>
      <vt:lpstr>  Дети со снижением слуха и дети РАС</vt:lpstr>
      <vt:lpstr>Дети со снижением зрения</vt:lpstr>
      <vt:lpstr>Дети с когнитивными нарушениями</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
  <dc:description/>
  <cp:lastModifiedBy>Pmpk</cp:lastModifiedBy>
  <cp:revision>81</cp:revision>
  <dcterms:created xsi:type="dcterms:W3CDTF">2025-11-27T08:06:52Z</dcterms:created>
  <dcterms:modified xsi:type="dcterms:W3CDTF">2026-10-14T05:15:50Z</dcterms:modified>
  <dc:language>ru-RU</dc:language>
</cp:coreProperties>
</file>